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0" r:id="rId4"/>
  </p:sldMasterIdLst>
  <p:notesMasterIdLst>
    <p:notesMasterId r:id="rId94"/>
  </p:notesMasterIdLst>
  <p:handoutMasterIdLst>
    <p:handoutMasterId r:id="rId95"/>
  </p:handoutMasterIdLst>
  <p:sldIdLst>
    <p:sldId id="496" r:id="rId5"/>
    <p:sldId id="508" r:id="rId6"/>
    <p:sldId id="498" r:id="rId7"/>
    <p:sldId id="499" r:id="rId8"/>
    <p:sldId id="507" r:id="rId9"/>
    <p:sldId id="509" r:id="rId10"/>
    <p:sldId id="510" r:id="rId11"/>
    <p:sldId id="539" r:id="rId12"/>
    <p:sldId id="511" r:id="rId13"/>
    <p:sldId id="538" r:id="rId14"/>
    <p:sldId id="512" r:id="rId15"/>
    <p:sldId id="513" r:id="rId16"/>
    <p:sldId id="514" r:id="rId17"/>
    <p:sldId id="515" r:id="rId18"/>
    <p:sldId id="516" r:id="rId19"/>
    <p:sldId id="540" r:id="rId20"/>
    <p:sldId id="518" r:id="rId21"/>
    <p:sldId id="555" r:id="rId22"/>
    <p:sldId id="541" r:id="rId23"/>
    <p:sldId id="519" r:id="rId24"/>
    <p:sldId id="520" r:id="rId25"/>
    <p:sldId id="533" r:id="rId26"/>
    <p:sldId id="521" r:id="rId27"/>
    <p:sldId id="522" r:id="rId28"/>
    <p:sldId id="523" r:id="rId29"/>
    <p:sldId id="524" r:id="rId30"/>
    <p:sldId id="547" r:id="rId31"/>
    <p:sldId id="548" r:id="rId32"/>
    <p:sldId id="556" r:id="rId33"/>
    <p:sldId id="525" r:id="rId34"/>
    <p:sldId id="552" r:id="rId35"/>
    <p:sldId id="526" r:id="rId36"/>
    <p:sldId id="527" r:id="rId37"/>
    <p:sldId id="528" r:id="rId38"/>
    <p:sldId id="529" r:id="rId39"/>
    <p:sldId id="530" r:id="rId40"/>
    <p:sldId id="531" r:id="rId41"/>
    <p:sldId id="554" r:id="rId42"/>
    <p:sldId id="553" r:id="rId43"/>
    <p:sldId id="550" r:id="rId44"/>
    <p:sldId id="551" r:id="rId45"/>
    <p:sldId id="534" r:id="rId46"/>
    <p:sldId id="535" r:id="rId47"/>
    <p:sldId id="536" r:id="rId48"/>
    <p:sldId id="537" r:id="rId49"/>
    <p:sldId id="545" r:id="rId50"/>
    <p:sldId id="546" r:id="rId51"/>
    <p:sldId id="543" r:id="rId52"/>
    <p:sldId id="557" r:id="rId53"/>
    <p:sldId id="558" r:id="rId54"/>
    <p:sldId id="567" r:id="rId55"/>
    <p:sldId id="559" r:id="rId56"/>
    <p:sldId id="568" r:id="rId57"/>
    <p:sldId id="569" r:id="rId58"/>
    <p:sldId id="560" r:id="rId59"/>
    <p:sldId id="571" r:id="rId60"/>
    <p:sldId id="572" r:id="rId61"/>
    <p:sldId id="573" r:id="rId62"/>
    <p:sldId id="574" r:id="rId63"/>
    <p:sldId id="575" r:id="rId64"/>
    <p:sldId id="576" r:id="rId65"/>
    <p:sldId id="577" r:id="rId66"/>
    <p:sldId id="578" r:id="rId67"/>
    <p:sldId id="579" r:id="rId68"/>
    <p:sldId id="580" r:id="rId69"/>
    <p:sldId id="581" r:id="rId70"/>
    <p:sldId id="583" r:id="rId71"/>
    <p:sldId id="584" r:id="rId72"/>
    <p:sldId id="585" r:id="rId73"/>
    <p:sldId id="570" r:id="rId74"/>
    <p:sldId id="588" r:id="rId75"/>
    <p:sldId id="594" r:id="rId76"/>
    <p:sldId id="593" r:id="rId77"/>
    <p:sldId id="586" r:id="rId78"/>
    <p:sldId id="595" r:id="rId79"/>
    <p:sldId id="596" r:id="rId80"/>
    <p:sldId id="598" r:id="rId81"/>
    <p:sldId id="587" r:id="rId82"/>
    <p:sldId id="561" r:id="rId83"/>
    <p:sldId id="562" r:id="rId84"/>
    <p:sldId id="563" r:id="rId85"/>
    <p:sldId id="599" r:id="rId86"/>
    <p:sldId id="564" r:id="rId87"/>
    <p:sldId id="600" r:id="rId88"/>
    <p:sldId id="601" r:id="rId89"/>
    <p:sldId id="592" r:id="rId90"/>
    <p:sldId id="566" r:id="rId91"/>
    <p:sldId id="591" r:id="rId92"/>
    <p:sldId id="603" r:id="rId9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68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2ABBD56-A9CA-0969-98E7-97317D3DE2BB}" v="695" dt="2022-06-15T05:04:53.724"/>
    <p1510:client id="{27202DCD-5880-CCE6-A106-55C671E6B2FB}" v="2" dt="2022-07-10T16:25:47.962"/>
    <p1510:client id="{58AB6206-4838-2E40-FC95-1A26035323DD}" v="160" dt="2022-06-17T04:07:00.215"/>
    <p1510:client id="{8DA947A5-83B9-E3BB-B224-50EABA186CF8}" v="106" dt="2022-06-17T07:54:42.012"/>
    <p1510:client id="{9EFE10B5-A3E7-37DF-19E5-27B0BB0ECB90}" v="316" dt="2022-05-27T06:17:12.007"/>
    <p1510:client id="{C82BE545-BF9B-4E04-A557-E29FAF320E9A}" v="1849" dt="2022-05-24T10:31:05.599"/>
    <p1510:client id="{CA759938-1410-EFAC-D323-36DDA92AFE99}" v="43" dt="2022-06-01T07:18:13.134"/>
    <p1510:client id="{F03D37D5-9CCE-0E46-0A30-2C76F0B5F5C9}" v="552" dt="2022-06-15T08:01:53.61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64"/>
    <p:restoredTop sz="94659"/>
  </p:normalViewPr>
  <p:slideViewPr>
    <p:cSldViewPr snapToGrid="0">
      <p:cViewPr varScale="1">
        <p:scale>
          <a:sx n="88" d="100"/>
          <a:sy n="88" d="100"/>
        </p:scale>
        <p:origin x="176" y="552"/>
      </p:cViewPr>
      <p:guideLst>
        <p:guide orient="horz" pos="1968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handoutMaster" Target="handoutMasters/handoutMaster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91" Type="http://schemas.openxmlformats.org/officeDocument/2006/relationships/slide" Target="slides/slide87.xml"/><Relationship Id="rId9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notesMaster" Target="notesMasters/notesMaster1.xml"/><Relationship Id="rId9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viewProps" Target="viewProp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microsoft.com/office/2015/10/relationships/revisionInfo" Target="revisionInfo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BA6C86A-E696-4915-84A9-365D5136836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5EFA275-E5BD-42D5-86C3-D4A66EF382D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4D676F-4DB5-46B8-8F00-05DB67D5471C}" type="datetimeFigureOut">
              <a:rPr lang="en-US" smtClean="0"/>
              <a:t>3/29/25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08037F-BC33-4B71-9390-1FCCB44C83C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7A39EB-596B-48AB-BC3E-069215B7692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EDFD5B-C328-43D8-A4C7-929BECA315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70135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7BE5AB-3192-4552-A220-BA06EA9D867F}" type="datetimeFigureOut">
              <a:rPr lang="en-US" smtClean="0"/>
              <a:t>3/29/25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8D0E63-0F6A-47B0-8BD1-6E95B004C8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3284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8D0E63-0F6A-47B0-8BD1-6E95B004C87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4166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- </a:t>
            </a:r>
            <a:r>
              <a:rPr lang="en-US" err="1"/>
              <a:t>Không</a:t>
            </a:r>
            <a:r>
              <a:rPr lang="en-US"/>
              <a:t> normalize </a:t>
            </a:r>
            <a:r>
              <a:rPr lang="en-US" err="1"/>
              <a:t>khiến</a:t>
            </a:r>
            <a:r>
              <a:rPr lang="en-US"/>
              <a:t> </a:t>
            </a:r>
            <a:r>
              <a:rPr lang="en-US" err="1"/>
              <a:t>xảy</a:t>
            </a:r>
            <a:r>
              <a:rPr lang="en-US"/>
              <a:t> </a:t>
            </a:r>
            <a:r>
              <a:rPr lang="en-US" err="1"/>
              <a:t>ra</a:t>
            </a:r>
            <a:r>
              <a:rPr lang="en-US"/>
              <a:t> nonzero-mean </a:t>
            </a:r>
            <a:r>
              <a:rPr lang="en-US" err="1"/>
              <a:t>làm</a:t>
            </a:r>
            <a:r>
              <a:rPr lang="en-US"/>
              <a:t> </a:t>
            </a:r>
            <a:r>
              <a:rPr lang="en-US" err="1"/>
              <a:t>cho</a:t>
            </a:r>
            <a:r>
              <a:rPr lang="en-US"/>
              <a:t> x </a:t>
            </a:r>
            <a:r>
              <a:rPr lang="en-US" err="1"/>
              <a:t>không</a:t>
            </a:r>
            <a:r>
              <a:rPr lang="en-US"/>
              <a:t> </a:t>
            </a:r>
            <a:r>
              <a:rPr lang="en-US" err="1"/>
              <a:t>ổn</a:t>
            </a:r>
            <a:r>
              <a:rPr lang="en-US"/>
              <a:t> </a:t>
            </a:r>
            <a:r>
              <a:rPr lang="en-US" err="1"/>
              <a:t>định</a:t>
            </a:r>
            <a:r>
              <a:rPr lang="en-US"/>
              <a:t> =&gt; Gradient </a:t>
            </a:r>
            <a:r>
              <a:rPr lang="en-US" err="1"/>
              <a:t>có</a:t>
            </a:r>
            <a:r>
              <a:rPr lang="en-US"/>
              <a:t> </a:t>
            </a:r>
            <a:r>
              <a:rPr lang="en-US" err="1"/>
              <a:t>thể</a:t>
            </a:r>
            <a:r>
              <a:rPr lang="en-US"/>
              <a:t> </a:t>
            </a:r>
            <a:r>
              <a:rPr lang="en-US" err="1"/>
              <a:t>quá</a:t>
            </a:r>
            <a:r>
              <a:rPr lang="en-US"/>
              <a:t> </a:t>
            </a:r>
            <a:r>
              <a:rPr lang="en-US" err="1"/>
              <a:t>lớn</a:t>
            </a:r>
            <a:r>
              <a:rPr lang="en-US"/>
              <a:t> </a:t>
            </a:r>
            <a:r>
              <a:rPr lang="en-US" err="1"/>
              <a:t>hoặc</a:t>
            </a:r>
            <a:r>
              <a:rPr lang="en-US"/>
              <a:t> </a:t>
            </a:r>
            <a:r>
              <a:rPr lang="en-US" err="1"/>
              <a:t>quá</a:t>
            </a:r>
            <a:r>
              <a:rPr lang="en-US"/>
              <a:t> </a:t>
            </a:r>
            <a:r>
              <a:rPr lang="en-US" err="1"/>
              <a:t>nhỏ</a:t>
            </a:r>
            <a:r>
              <a:rPr lang="en-US"/>
              <a:t> =&gt; Khó train </a:t>
            </a:r>
            <a:r>
              <a:rPr lang="en-US" err="1"/>
              <a:t>hơn</a:t>
            </a:r>
            <a:r>
              <a:rPr lang="en-US"/>
              <a:t> =&gt; </a:t>
            </a:r>
            <a:r>
              <a:rPr lang="en-US" err="1"/>
              <a:t>Nếu</a:t>
            </a:r>
            <a:r>
              <a:rPr lang="en-US"/>
              <a:t> </a:t>
            </a:r>
            <a:r>
              <a:rPr lang="en-US" err="1"/>
              <a:t>có</a:t>
            </a:r>
            <a:r>
              <a:rPr lang="en-US"/>
              <a:t> </a:t>
            </a:r>
            <a:r>
              <a:rPr lang="en-US" err="1"/>
              <a:t>có</a:t>
            </a:r>
            <a:r>
              <a:rPr lang="en-US"/>
              <a:t> </a:t>
            </a:r>
            <a:r>
              <a:rPr lang="en-US" err="1"/>
              <a:t>thể</a:t>
            </a:r>
            <a:r>
              <a:rPr lang="en-US"/>
              <a:t> set </a:t>
            </a:r>
            <a:r>
              <a:rPr lang="en-US" err="1"/>
              <a:t>lr</a:t>
            </a:r>
            <a:r>
              <a:rPr lang="en-US"/>
              <a:t> </a:t>
            </a:r>
            <a:r>
              <a:rPr lang="en-US" err="1"/>
              <a:t>thấp</a:t>
            </a:r>
            <a:r>
              <a:rPr lang="en-US"/>
              <a:t> </a:t>
            </a:r>
            <a:r>
              <a:rPr lang="en-US" err="1"/>
              <a:t>hơn</a:t>
            </a:r>
            <a:r>
              <a:rPr lang="en-US"/>
              <a:t> =&gt; Train </a:t>
            </a:r>
            <a:r>
              <a:rPr lang="en-US" err="1"/>
              <a:t>nhanh</a:t>
            </a:r>
            <a:r>
              <a:rPr lang="en-US"/>
              <a:t> </a:t>
            </a:r>
            <a:r>
              <a:rPr lang="en-US" err="1"/>
              <a:t>hơn</a:t>
            </a:r>
            <a:r>
              <a:rPr lang="en-US"/>
              <a:t>.</a:t>
            </a:r>
          </a:p>
          <a:p>
            <a:r>
              <a:rPr lang="en-US"/>
              <a:t>- </a:t>
            </a:r>
            <a:r>
              <a:rPr lang="en-US" err="1"/>
              <a:t>Nếu</a:t>
            </a:r>
            <a:r>
              <a:rPr lang="en-US"/>
              <a:t> </a:t>
            </a:r>
            <a:r>
              <a:rPr lang="en-US" err="1"/>
              <a:t>không</a:t>
            </a:r>
            <a:r>
              <a:rPr lang="en-US"/>
              <a:t> normalize </a:t>
            </a:r>
            <a:r>
              <a:rPr lang="en-US" err="1"/>
              <a:t>có</a:t>
            </a:r>
            <a:r>
              <a:rPr lang="en-US"/>
              <a:t> </a:t>
            </a:r>
            <a:r>
              <a:rPr lang="en-US" err="1"/>
              <a:t>thể</a:t>
            </a:r>
            <a:r>
              <a:rPr lang="en-US"/>
              <a:t> qua activation </a:t>
            </a:r>
            <a:r>
              <a:rPr lang="en-US" err="1"/>
              <a:t>phát</a:t>
            </a:r>
            <a:r>
              <a:rPr lang="en-US"/>
              <a:t> </a:t>
            </a:r>
            <a:r>
              <a:rPr lang="en-US" err="1"/>
              <a:t>là</a:t>
            </a:r>
            <a:r>
              <a:rPr lang="en-US"/>
              <a:t> </a:t>
            </a:r>
            <a:r>
              <a:rPr lang="en-US" err="1"/>
              <a:t>rơi</a:t>
            </a:r>
            <a:r>
              <a:rPr lang="en-US"/>
              <a:t> </a:t>
            </a:r>
            <a:r>
              <a:rPr lang="en-US" err="1"/>
              <a:t>vào</a:t>
            </a:r>
            <a:r>
              <a:rPr lang="en-US"/>
              <a:t> </a:t>
            </a:r>
            <a:r>
              <a:rPr lang="en-US" err="1"/>
              <a:t>khoảng</a:t>
            </a:r>
            <a:r>
              <a:rPr lang="en-US"/>
              <a:t> </a:t>
            </a:r>
            <a:r>
              <a:rPr lang="en-US" err="1"/>
              <a:t>bão</a:t>
            </a:r>
            <a:r>
              <a:rPr lang="en-US"/>
              <a:t> </a:t>
            </a:r>
            <a:r>
              <a:rPr lang="en-US" err="1"/>
              <a:t>hòa</a:t>
            </a:r>
            <a:r>
              <a:rPr lang="en-US"/>
              <a:t> (</a:t>
            </a:r>
            <a:r>
              <a:rPr lang="en-US" err="1"/>
              <a:t>quá</a:t>
            </a:r>
            <a:r>
              <a:rPr lang="en-US"/>
              <a:t> </a:t>
            </a:r>
            <a:r>
              <a:rPr lang="en-US" err="1"/>
              <a:t>lớn</a:t>
            </a:r>
            <a:r>
              <a:rPr lang="en-US"/>
              <a:t> </a:t>
            </a:r>
            <a:r>
              <a:rPr lang="en-US" err="1"/>
              <a:t>hoặc</a:t>
            </a:r>
            <a:r>
              <a:rPr lang="en-US"/>
              <a:t> </a:t>
            </a:r>
            <a:r>
              <a:rPr lang="en-US" err="1"/>
              <a:t>quá</a:t>
            </a:r>
            <a:r>
              <a:rPr lang="en-US"/>
              <a:t> </a:t>
            </a:r>
            <a:r>
              <a:rPr lang="en-US" err="1"/>
              <a:t>nhỏ</a:t>
            </a:r>
            <a:r>
              <a:rPr lang="en-US"/>
              <a:t>) =&gt; Normalize </a:t>
            </a:r>
            <a:r>
              <a:rPr lang="en-US" err="1"/>
              <a:t>để</a:t>
            </a:r>
            <a:r>
              <a:rPr lang="en-US"/>
              <a:t> </a:t>
            </a:r>
            <a:r>
              <a:rPr lang="en-US" err="1"/>
              <a:t>chặn</a:t>
            </a:r>
            <a:r>
              <a:rPr lang="en-US"/>
              <a:t> </a:t>
            </a:r>
            <a:r>
              <a:rPr lang="en-US" err="1"/>
              <a:t>lại</a:t>
            </a:r>
            <a:r>
              <a:rPr lang="en-US"/>
              <a:t> k </a:t>
            </a:r>
            <a:r>
              <a:rPr lang="en-US" err="1"/>
              <a:t>để</a:t>
            </a:r>
            <a:r>
              <a:rPr lang="en-US"/>
              <a:t> x </a:t>
            </a:r>
            <a:r>
              <a:rPr lang="en-US" err="1"/>
              <a:t>quá</a:t>
            </a:r>
            <a:r>
              <a:rPr lang="en-US"/>
              <a:t> </a:t>
            </a:r>
            <a:r>
              <a:rPr lang="en-US" err="1"/>
              <a:t>lớn</a:t>
            </a:r>
            <a:r>
              <a:rPr lang="en-US"/>
              <a:t> </a:t>
            </a:r>
            <a:r>
              <a:rPr lang="en-US" err="1"/>
              <a:t>hoặc</a:t>
            </a:r>
            <a:r>
              <a:rPr lang="en-US"/>
              <a:t> </a:t>
            </a:r>
            <a:r>
              <a:rPr lang="en-US" err="1"/>
              <a:t>quá</a:t>
            </a:r>
            <a:r>
              <a:rPr lang="en-US"/>
              <a:t> </a:t>
            </a:r>
            <a:r>
              <a:rPr lang="en-US" err="1"/>
              <a:t>nhỏ</a:t>
            </a:r>
            <a:r>
              <a:rPr lang="en-US"/>
              <a:t> </a:t>
            </a:r>
            <a:r>
              <a:rPr lang="en-US" err="1"/>
              <a:t>sau</a:t>
            </a:r>
            <a:r>
              <a:rPr lang="en-US"/>
              <a:t> </a:t>
            </a:r>
            <a:r>
              <a:rPr lang="en-US" err="1"/>
              <a:t>khi</a:t>
            </a:r>
            <a:r>
              <a:rPr lang="en-US"/>
              <a:t> qua activation.</a:t>
            </a:r>
            <a:endParaRPr lang="en-US">
              <a:cs typeface="Calibri"/>
            </a:endParaRPr>
          </a:p>
          <a:p>
            <a:r>
              <a:rPr lang="en-US"/>
              <a:t>- Batch norm </a:t>
            </a:r>
            <a:r>
              <a:rPr lang="en-US" err="1"/>
              <a:t>cũng</a:t>
            </a:r>
            <a:r>
              <a:rPr lang="en-US"/>
              <a:t> </a:t>
            </a:r>
            <a:r>
              <a:rPr lang="en-US" err="1"/>
              <a:t>có</a:t>
            </a:r>
            <a:r>
              <a:rPr lang="en-US"/>
              <a:t> </a:t>
            </a:r>
            <a:r>
              <a:rPr lang="en-US" err="1"/>
              <a:t>vai</a:t>
            </a:r>
            <a:r>
              <a:rPr lang="en-US"/>
              <a:t> </a:t>
            </a:r>
            <a:r>
              <a:rPr lang="en-US" err="1"/>
              <a:t>trò</a:t>
            </a:r>
            <a:r>
              <a:rPr lang="en-US"/>
              <a:t> </a:t>
            </a:r>
            <a:r>
              <a:rPr lang="en-US" err="1"/>
              <a:t>như</a:t>
            </a:r>
            <a:r>
              <a:rPr lang="en-US"/>
              <a:t> </a:t>
            </a:r>
            <a:r>
              <a:rPr lang="en-US" err="1"/>
              <a:t>một</a:t>
            </a:r>
            <a:r>
              <a:rPr lang="en-US"/>
              <a:t> regularization.</a:t>
            </a:r>
            <a:endParaRPr lang="en-US">
              <a:cs typeface="Calibri"/>
            </a:endParaRPr>
          </a:p>
          <a:p>
            <a:r>
              <a:rPr lang="en-US"/>
              <a:t>- </a:t>
            </a:r>
            <a:r>
              <a:rPr lang="en-US" err="1"/>
              <a:t>Vấn</a:t>
            </a:r>
            <a:r>
              <a:rPr lang="en-US"/>
              <a:t> </a:t>
            </a:r>
            <a:r>
              <a:rPr lang="en-US" err="1"/>
              <a:t>đề</a:t>
            </a:r>
            <a:r>
              <a:rPr lang="en-US"/>
              <a:t> </a:t>
            </a:r>
            <a:r>
              <a:rPr lang="en-US" err="1"/>
              <a:t>với</a:t>
            </a:r>
            <a:r>
              <a:rPr lang="en-US"/>
              <a:t> RNN: </a:t>
            </a:r>
            <a:r>
              <a:rPr lang="en-US" err="1"/>
              <a:t>Việc</a:t>
            </a:r>
            <a:r>
              <a:rPr lang="en-US"/>
              <a:t> </a:t>
            </a:r>
            <a:r>
              <a:rPr lang="en-US" err="1"/>
              <a:t>tính</a:t>
            </a:r>
            <a:r>
              <a:rPr lang="en-US"/>
              <a:t> </a:t>
            </a:r>
            <a:r>
              <a:rPr lang="en-US" err="1"/>
              <a:t>toán</a:t>
            </a:r>
            <a:r>
              <a:rPr lang="en-US"/>
              <a:t> </a:t>
            </a:r>
            <a:r>
              <a:rPr lang="en-US" err="1"/>
              <a:t>phụ</a:t>
            </a:r>
            <a:r>
              <a:rPr lang="en-US"/>
              <a:t> </a:t>
            </a:r>
            <a:r>
              <a:rPr lang="en-US" err="1"/>
              <a:t>thuộc</a:t>
            </a:r>
            <a:r>
              <a:rPr lang="en-US"/>
              <a:t> </a:t>
            </a:r>
            <a:r>
              <a:rPr lang="en-US" err="1"/>
              <a:t>vào</a:t>
            </a:r>
            <a:r>
              <a:rPr lang="en-US"/>
              <a:t> </a:t>
            </a:r>
            <a:r>
              <a:rPr lang="en-US" err="1"/>
              <a:t>độ</a:t>
            </a:r>
            <a:r>
              <a:rPr lang="en-US"/>
              <a:t> </a:t>
            </a:r>
            <a:r>
              <a:rPr lang="en-US" err="1"/>
              <a:t>lớn</a:t>
            </a:r>
            <a:r>
              <a:rPr lang="en-US"/>
              <a:t> </a:t>
            </a:r>
            <a:r>
              <a:rPr lang="en-US" err="1"/>
              <a:t>của</a:t>
            </a:r>
            <a:r>
              <a:rPr lang="en-US"/>
              <a:t> batch, </a:t>
            </a:r>
            <a:r>
              <a:rPr lang="en-US" err="1"/>
              <a:t>phải</a:t>
            </a:r>
            <a:r>
              <a:rPr lang="en-US"/>
              <a:t> </a:t>
            </a:r>
            <a:r>
              <a:rPr lang="en-US" err="1"/>
              <a:t>tính</a:t>
            </a:r>
            <a:r>
              <a:rPr lang="en-US"/>
              <a:t> </a:t>
            </a:r>
            <a:r>
              <a:rPr lang="en-US" err="1"/>
              <a:t>toán</a:t>
            </a:r>
            <a:r>
              <a:rPr lang="en-US"/>
              <a:t> </a:t>
            </a:r>
            <a:r>
              <a:rPr lang="en-US" err="1"/>
              <a:t>và</a:t>
            </a:r>
            <a:r>
              <a:rPr lang="en-US"/>
              <a:t> </a:t>
            </a:r>
            <a:r>
              <a:rPr lang="en-US" err="1"/>
              <a:t>lưu</a:t>
            </a:r>
            <a:r>
              <a:rPr lang="en-US"/>
              <a:t> </a:t>
            </a:r>
            <a:r>
              <a:rPr lang="en-US" err="1"/>
              <a:t>trữ</a:t>
            </a:r>
            <a:r>
              <a:rPr lang="en-US"/>
              <a:t> gain </a:t>
            </a:r>
            <a:r>
              <a:rPr lang="en-US" err="1"/>
              <a:t>và</a:t>
            </a:r>
            <a:r>
              <a:rPr lang="en-US"/>
              <a:t> bias params </a:t>
            </a:r>
            <a:r>
              <a:rPr lang="en-US" err="1"/>
              <a:t>cho</a:t>
            </a:r>
            <a:r>
              <a:rPr lang="en-US"/>
              <a:t> </a:t>
            </a:r>
            <a:r>
              <a:rPr lang="en-US" err="1"/>
              <a:t>từng</a:t>
            </a:r>
            <a:r>
              <a:rPr lang="en-US"/>
              <a:t> timestep. </a:t>
            </a:r>
            <a:r>
              <a:rPr lang="en-US" err="1"/>
              <a:t>Vấn</a:t>
            </a:r>
            <a:r>
              <a:rPr lang="en-US"/>
              <a:t> </a:t>
            </a:r>
            <a:r>
              <a:rPr lang="en-US" err="1"/>
              <a:t>đề</a:t>
            </a:r>
            <a:r>
              <a:rPr lang="en-US"/>
              <a:t> </a:t>
            </a:r>
            <a:r>
              <a:rPr lang="en-US" err="1"/>
              <a:t>xảy</a:t>
            </a:r>
            <a:r>
              <a:rPr lang="en-US"/>
              <a:t> </a:t>
            </a:r>
            <a:r>
              <a:rPr lang="en-US" err="1"/>
              <a:t>ra</a:t>
            </a:r>
            <a:r>
              <a:rPr lang="en-US"/>
              <a:t> </a:t>
            </a:r>
            <a:r>
              <a:rPr lang="en-US" err="1"/>
              <a:t>khi</a:t>
            </a:r>
            <a:r>
              <a:rPr lang="en-US"/>
              <a:t> </a:t>
            </a:r>
            <a:r>
              <a:rPr lang="en-US" err="1"/>
              <a:t>câu</a:t>
            </a:r>
            <a:r>
              <a:rPr lang="en-US"/>
              <a:t> test </a:t>
            </a:r>
            <a:r>
              <a:rPr lang="en-US" err="1"/>
              <a:t>có</a:t>
            </a:r>
            <a:r>
              <a:rPr lang="en-US"/>
              <a:t> </a:t>
            </a:r>
            <a:r>
              <a:rPr lang="en-US" err="1"/>
              <a:t>chiều</a:t>
            </a:r>
            <a:r>
              <a:rPr lang="en-US"/>
              <a:t> </a:t>
            </a:r>
            <a:r>
              <a:rPr lang="en-US" err="1"/>
              <a:t>dài</a:t>
            </a:r>
            <a:r>
              <a:rPr lang="en-US"/>
              <a:t> </a:t>
            </a:r>
            <a:r>
              <a:rPr lang="en-US" err="1"/>
              <a:t>lớn</a:t>
            </a:r>
            <a:r>
              <a:rPr lang="en-US"/>
              <a:t> </a:t>
            </a:r>
            <a:r>
              <a:rPr lang="en-US" err="1"/>
              <a:t>hơn</a:t>
            </a:r>
            <a:r>
              <a:rPr lang="en-US"/>
              <a:t> </a:t>
            </a:r>
            <a:r>
              <a:rPr lang="en-US" err="1"/>
              <a:t>câu</a:t>
            </a:r>
            <a:r>
              <a:rPr lang="en-US"/>
              <a:t> train.</a:t>
            </a:r>
          </a:p>
          <a:p>
            <a:r>
              <a:rPr lang="en-US"/>
              <a:t>=&gt; Layer norm dung </a:t>
            </a:r>
            <a:r>
              <a:rPr lang="en-US" err="1"/>
              <a:t>chung</a:t>
            </a:r>
            <a:r>
              <a:rPr lang="en-US"/>
              <a:t> </a:t>
            </a:r>
            <a:r>
              <a:rPr lang="en-US" err="1"/>
              <a:t>thông</a:t>
            </a:r>
            <a:r>
              <a:rPr lang="en-US"/>
              <a:t> tin </a:t>
            </a:r>
            <a:r>
              <a:rPr lang="en-US" err="1"/>
              <a:t>chuẩn</a:t>
            </a:r>
            <a:r>
              <a:rPr lang="en-US"/>
              <a:t> </a:t>
            </a:r>
            <a:r>
              <a:rPr lang="en-US" err="1"/>
              <a:t>hóa</a:t>
            </a:r>
            <a:r>
              <a:rPr lang="en-US"/>
              <a:t> </a:t>
            </a:r>
            <a:r>
              <a:rPr lang="en-US" err="1"/>
              <a:t>trong</a:t>
            </a:r>
            <a:r>
              <a:rPr lang="en-US"/>
              <a:t> 1 </a:t>
            </a:r>
            <a:r>
              <a:rPr lang="en-US" err="1"/>
              <a:t>lớp</a:t>
            </a:r>
            <a:r>
              <a:rPr lang="en-US"/>
              <a:t> (normalization term – mu and sigma).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8D0E63-0F6A-47B0-8BD1-6E95B004C872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0756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8D0E63-0F6A-47B0-8BD1-6E95B004C872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2360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8D0E63-0F6A-47B0-8BD1-6E95B004C872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5373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8D0E63-0F6A-47B0-8BD1-6E95B004C872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2360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8D0E63-0F6A-47B0-8BD1-6E95B004C872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6079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8D0E63-0F6A-47B0-8BD1-6E95B004C872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8091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8D0E63-0F6A-47B0-8BD1-6E95B004C872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5878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8D0E63-0F6A-47B0-8BD1-6E95B004C872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1668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8D0E63-0F6A-47B0-8BD1-6E95B004C872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1318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- </a:t>
            </a:r>
            <a:r>
              <a:rPr lang="en-US" err="1"/>
              <a:t>Không</a:t>
            </a:r>
            <a:r>
              <a:rPr lang="en-US"/>
              <a:t> </a:t>
            </a:r>
            <a:r>
              <a:rPr lang="en-US" err="1"/>
              <a:t>mang</a:t>
            </a:r>
            <a:r>
              <a:rPr lang="en-US"/>
              <a:t> </a:t>
            </a:r>
            <a:r>
              <a:rPr lang="en-US" err="1"/>
              <a:t>tính</a:t>
            </a:r>
            <a:r>
              <a:rPr lang="en-US"/>
              <a:t> </a:t>
            </a:r>
            <a:r>
              <a:rPr lang="en-US" err="1"/>
              <a:t>tổng</a:t>
            </a:r>
            <a:r>
              <a:rPr lang="en-US"/>
              <a:t> </a:t>
            </a:r>
            <a:r>
              <a:rPr lang="en-US" err="1"/>
              <a:t>quát</a:t>
            </a:r>
            <a:r>
              <a:rPr lang="en-US"/>
              <a:t>. "</a:t>
            </a:r>
            <a:r>
              <a:rPr lang="en-US" err="1"/>
              <a:t>Tôi</a:t>
            </a:r>
            <a:r>
              <a:rPr lang="en-US"/>
              <a:t> </a:t>
            </a:r>
            <a:r>
              <a:rPr lang="en-US" err="1"/>
              <a:t>đi</a:t>
            </a:r>
            <a:r>
              <a:rPr lang="en-US"/>
              <a:t> </a:t>
            </a:r>
            <a:r>
              <a:rPr lang="en-US" err="1"/>
              <a:t>học</a:t>
            </a:r>
            <a:r>
              <a:rPr lang="en-US"/>
              <a:t> &lt;</a:t>
            </a:r>
            <a:r>
              <a:rPr lang="en-US" err="1"/>
              <a:t>môn</a:t>
            </a:r>
            <a:r>
              <a:rPr lang="en-US"/>
              <a:t> </a:t>
            </a:r>
            <a:r>
              <a:rPr lang="en-US" err="1"/>
              <a:t>học</a:t>
            </a:r>
            <a:r>
              <a:rPr lang="en-US"/>
              <a:t>&gt;" </a:t>
            </a:r>
            <a:r>
              <a:rPr lang="en-US" err="1"/>
              <a:t>không</a:t>
            </a:r>
            <a:r>
              <a:rPr lang="en-US"/>
              <a:t> </a:t>
            </a:r>
            <a:r>
              <a:rPr lang="en-US" err="1"/>
              <a:t>học</a:t>
            </a:r>
            <a:r>
              <a:rPr lang="en-US"/>
              <a:t> </a:t>
            </a:r>
            <a:r>
              <a:rPr lang="en-US" err="1"/>
              <a:t>được</a:t>
            </a:r>
            <a:r>
              <a:rPr lang="en-US"/>
              <a:t> </a:t>
            </a:r>
            <a:r>
              <a:rPr lang="en-US" err="1"/>
              <a:t>tính</a:t>
            </a:r>
            <a:r>
              <a:rPr lang="en-US"/>
              <a:t> </a:t>
            </a:r>
            <a:r>
              <a:rPr lang="en-US" err="1"/>
              <a:t>chất</a:t>
            </a:r>
            <a:r>
              <a:rPr lang="en-US"/>
              <a:t> </a:t>
            </a:r>
            <a:r>
              <a:rPr lang="en-US" err="1"/>
              <a:t>này</a:t>
            </a:r>
            <a:r>
              <a:rPr lang="en-US"/>
              <a:t>. =&gt; </a:t>
            </a:r>
            <a:r>
              <a:rPr lang="en-US" err="1"/>
              <a:t>Nhược</a:t>
            </a:r>
            <a:r>
              <a:rPr lang="en-US"/>
              <a:t> </a:t>
            </a:r>
            <a:r>
              <a:rPr lang="en-US" err="1"/>
              <a:t>điểm</a:t>
            </a:r>
            <a:r>
              <a:rPr lang="en-US"/>
              <a:t> </a:t>
            </a:r>
            <a:r>
              <a:rPr lang="en-US" err="1"/>
              <a:t>xuất</a:t>
            </a:r>
            <a:r>
              <a:rPr lang="en-US"/>
              <a:t> </a:t>
            </a:r>
            <a:r>
              <a:rPr lang="en-US" err="1"/>
              <a:t>phát</a:t>
            </a:r>
            <a:r>
              <a:rPr lang="en-US"/>
              <a:t> </a:t>
            </a:r>
            <a:r>
              <a:rPr lang="en-US" err="1"/>
              <a:t>từ</a:t>
            </a:r>
            <a:r>
              <a:rPr lang="en-US"/>
              <a:t> </a:t>
            </a:r>
            <a:r>
              <a:rPr lang="en-US" err="1"/>
              <a:t>cách</a:t>
            </a:r>
            <a:r>
              <a:rPr lang="en-US"/>
              <a:t> </a:t>
            </a:r>
            <a:r>
              <a:rPr lang="en-US" err="1"/>
              <a:t>tiếp</a:t>
            </a:r>
            <a:r>
              <a:rPr lang="en-US"/>
              <a:t> </a:t>
            </a:r>
            <a:r>
              <a:rPr lang="en-US" err="1"/>
              <a:t>cận</a:t>
            </a:r>
            <a:r>
              <a:rPr lang="en-US"/>
              <a:t> </a:t>
            </a:r>
            <a:r>
              <a:rPr lang="en-US" err="1"/>
              <a:t>vấn</a:t>
            </a:r>
            <a:r>
              <a:rPr lang="en-US"/>
              <a:t> </a:t>
            </a:r>
            <a:r>
              <a:rPr lang="en-US" err="1"/>
              <a:t>đề</a:t>
            </a:r>
            <a:r>
              <a:rPr lang="en-US"/>
              <a:t>.</a:t>
            </a:r>
          </a:p>
          <a:p>
            <a:r>
              <a:rPr lang="en-US">
                <a:cs typeface="Calibri"/>
              </a:rPr>
              <a:t>- </a:t>
            </a:r>
            <a:r>
              <a:rPr lang="en-US" err="1">
                <a:cs typeface="Calibri"/>
              </a:rPr>
              <a:t>Nhìn</a:t>
            </a:r>
            <a:r>
              <a:rPr lang="en-US">
                <a:cs typeface="Calibri"/>
              </a:rPr>
              <a:t> data 1 </a:t>
            </a:r>
            <a:r>
              <a:rPr lang="en-US" err="1">
                <a:cs typeface="Calibri"/>
              </a:rPr>
              <a:t>chiều</a:t>
            </a:r>
            <a:r>
              <a:rPr lang="en-US">
                <a:cs typeface="Calibri"/>
              </a:rPr>
              <a:t>. </a:t>
            </a:r>
            <a:r>
              <a:rPr lang="en-US"/>
              <a:t>=&gt; </a:t>
            </a:r>
            <a:r>
              <a:rPr lang="en-US" err="1"/>
              <a:t>Nhược</a:t>
            </a:r>
            <a:r>
              <a:rPr lang="en-US"/>
              <a:t> </a:t>
            </a:r>
            <a:r>
              <a:rPr lang="en-US" err="1"/>
              <a:t>điểm</a:t>
            </a:r>
            <a:r>
              <a:rPr lang="en-US"/>
              <a:t> </a:t>
            </a:r>
            <a:r>
              <a:rPr lang="en-US" err="1"/>
              <a:t>xuất</a:t>
            </a:r>
            <a:r>
              <a:rPr lang="en-US"/>
              <a:t> </a:t>
            </a:r>
            <a:r>
              <a:rPr lang="en-US" err="1"/>
              <a:t>phát</a:t>
            </a:r>
            <a:r>
              <a:rPr lang="en-US"/>
              <a:t> </a:t>
            </a:r>
            <a:r>
              <a:rPr lang="en-US" err="1"/>
              <a:t>từ</a:t>
            </a:r>
            <a:r>
              <a:rPr lang="en-US"/>
              <a:t> </a:t>
            </a:r>
            <a:r>
              <a:rPr lang="en-US" err="1"/>
              <a:t>cách</a:t>
            </a:r>
            <a:r>
              <a:rPr lang="en-US"/>
              <a:t> </a:t>
            </a:r>
            <a:r>
              <a:rPr lang="en-US" err="1"/>
              <a:t>tiếp</a:t>
            </a:r>
            <a:r>
              <a:rPr lang="en-US"/>
              <a:t> </a:t>
            </a:r>
            <a:r>
              <a:rPr lang="en-US" err="1"/>
              <a:t>cận</a:t>
            </a:r>
            <a:r>
              <a:rPr lang="en-US"/>
              <a:t> </a:t>
            </a:r>
            <a:r>
              <a:rPr lang="en-US" err="1"/>
              <a:t>vấn</a:t>
            </a:r>
            <a:r>
              <a:rPr lang="en-US"/>
              <a:t> </a:t>
            </a:r>
            <a:r>
              <a:rPr lang="en-US" err="1"/>
              <a:t>đề</a:t>
            </a:r>
            <a:r>
              <a:rPr lang="en-US"/>
              <a:t>.</a:t>
            </a:r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- Rành </a:t>
            </a:r>
            <a:r>
              <a:rPr lang="en-US" err="1">
                <a:cs typeface="Calibri"/>
              </a:rPr>
              <a:t>buộc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quá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chặt</a:t>
            </a:r>
            <a:r>
              <a:rPr lang="en-US">
                <a:cs typeface="Calibri"/>
              </a:rPr>
              <a:t>, 1 </a:t>
            </a:r>
            <a:r>
              <a:rPr lang="en-US" err="1">
                <a:cs typeface="Calibri"/>
              </a:rPr>
              <a:t>từ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phụ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thuộc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vào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tất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cả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các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từ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trước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đó</a:t>
            </a:r>
            <a:r>
              <a:rPr lang="en-US">
                <a:cs typeface="Calibri"/>
              </a:rPr>
              <a:t> =&gt; </a:t>
            </a:r>
            <a:r>
              <a:rPr lang="en-US" err="1">
                <a:cs typeface="Calibri"/>
              </a:rPr>
              <a:t>Xác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suất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xảy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ra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khó</a:t>
            </a:r>
            <a:r>
              <a:rPr lang="en-US">
                <a:cs typeface="Calibri"/>
              </a:rPr>
              <a:t>, </a:t>
            </a:r>
            <a:r>
              <a:rPr lang="en-US" err="1">
                <a:cs typeface="Calibri"/>
              </a:rPr>
              <a:t>trong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khi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xác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suất</a:t>
            </a:r>
            <a:r>
              <a:rPr lang="en-US">
                <a:cs typeface="Calibri"/>
              </a:rPr>
              <a:t> </a:t>
            </a:r>
            <a:r>
              <a:rPr lang="en-US" err="1">
                <a:cs typeface="Calibri"/>
              </a:rPr>
              <a:t>có</a:t>
            </a:r>
            <a:r>
              <a:rPr lang="en-US">
                <a:cs typeface="Calibri"/>
              </a:rPr>
              <a:t> xu </a:t>
            </a:r>
            <a:r>
              <a:rPr lang="en-US" err="1">
                <a:cs typeface="Calibri"/>
              </a:rPr>
              <a:t>hướng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phụ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thuộc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các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từ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gần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hơn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các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từ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xa</a:t>
            </a:r>
            <a:r>
              <a:rPr lang="en-US">
                <a:cs typeface="Calibri"/>
              </a:rPr>
              <a:t>. =&gt; n-grams.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8D0E63-0F6A-47B0-8BD1-6E95B004C87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8782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- </a:t>
            </a:r>
            <a:r>
              <a:rPr lang="en-US" err="1">
                <a:cs typeface="Calibri"/>
              </a:rPr>
              <a:t>Vẫn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không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mang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tính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tổng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quát</a:t>
            </a:r>
            <a:r>
              <a:rPr lang="en-US">
                <a:cs typeface="Calibri"/>
              </a:rPr>
              <a:t>.</a:t>
            </a:r>
          </a:p>
          <a:p>
            <a:r>
              <a:rPr lang="en-US">
                <a:cs typeface="Calibri"/>
              </a:rPr>
              <a:t>- </a:t>
            </a:r>
            <a:r>
              <a:rPr lang="en-US" err="1">
                <a:cs typeface="Calibri"/>
              </a:rPr>
              <a:t>Phải</a:t>
            </a:r>
            <a:r>
              <a:rPr lang="en-US">
                <a:cs typeface="Calibri"/>
              </a:rPr>
              <a:t> tune n </a:t>
            </a:r>
            <a:r>
              <a:rPr lang="en-US" err="1">
                <a:cs typeface="Calibri"/>
              </a:rPr>
              <a:t>hợp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lý</a:t>
            </a:r>
            <a:r>
              <a:rPr lang="en-US">
                <a:cs typeface="Calibri"/>
              </a:rPr>
              <a:t>, </a:t>
            </a:r>
            <a:r>
              <a:rPr lang="en-US" err="1">
                <a:cs typeface="Calibri"/>
              </a:rPr>
              <a:t>nhưng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khó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vì</a:t>
            </a:r>
            <a:r>
              <a:rPr lang="en-US">
                <a:cs typeface="Calibri"/>
              </a:rPr>
              <a:t> n </a:t>
            </a:r>
            <a:r>
              <a:rPr lang="en-US" err="1">
                <a:cs typeface="Calibri"/>
              </a:rPr>
              <a:t>phụ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thuộc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vào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từng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câu</a:t>
            </a:r>
            <a:r>
              <a:rPr lang="en-US">
                <a:cs typeface="Calibri"/>
              </a:rPr>
              <a:t>. </a:t>
            </a:r>
            <a:r>
              <a:rPr lang="en-US" err="1">
                <a:cs typeface="Calibri"/>
              </a:rPr>
              <a:t>Có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khi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câu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nó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lại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phụ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thuộc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các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từ</a:t>
            </a:r>
            <a:r>
              <a:rPr lang="en-US">
                <a:cs typeface="Calibri"/>
              </a:rPr>
              <a:t> ở </a:t>
            </a:r>
            <a:r>
              <a:rPr lang="en-US" err="1">
                <a:cs typeface="Calibri"/>
              </a:rPr>
              <a:t>xa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hơn</a:t>
            </a:r>
            <a:r>
              <a:rPr lang="en-US">
                <a:cs typeface="Calibri"/>
              </a:rPr>
              <a:t> (</a:t>
            </a:r>
            <a:r>
              <a:rPr lang="en-US" err="1">
                <a:cs typeface="Calibri"/>
              </a:rPr>
              <a:t>dù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phần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này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chiếm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tỉ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lệ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ít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hơn</a:t>
            </a:r>
            <a:r>
              <a:rPr lang="en-US">
                <a:cs typeface="Calibri"/>
              </a:rPr>
              <a:t>).</a:t>
            </a:r>
          </a:p>
          <a:p>
            <a:r>
              <a:rPr lang="en-US">
                <a:cs typeface="Calibri"/>
              </a:rPr>
              <a:t>- Bản chất vẫn </a:t>
            </a:r>
            <a:r>
              <a:rPr lang="en-US" err="1">
                <a:cs typeface="Calibri"/>
              </a:rPr>
              <a:t>là</a:t>
            </a:r>
            <a:r>
              <a:rPr lang="en-US">
                <a:cs typeface="Calibri"/>
              </a:rPr>
              <a:t> count, </a:t>
            </a:r>
            <a:r>
              <a:rPr lang="en-US" err="1">
                <a:cs typeface="Calibri"/>
              </a:rPr>
              <a:t>nên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vẫn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gặp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những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khuyết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điểm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về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học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tính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tổng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quát</a:t>
            </a:r>
            <a:r>
              <a:rPr lang="en-US">
                <a:cs typeface="Calibri"/>
              </a:rPr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8D0E63-0F6A-47B0-8BD1-6E95B004C87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9564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- Pros:</a:t>
            </a:r>
          </a:p>
          <a:p>
            <a:r>
              <a:rPr lang="en-US">
                <a:cs typeface="Calibri"/>
              </a:rPr>
              <a:t>+ Không phụ thuộc vào </a:t>
            </a:r>
            <a:r>
              <a:rPr lang="en-US" err="1">
                <a:cs typeface="Calibri"/>
              </a:rPr>
              <a:t>độ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dài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câu</a:t>
            </a:r>
            <a:r>
              <a:rPr lang="en-US">
                <a:cs typeface="Calibri"/>
              </a:rPr>
              <a:t>.</a:t>
            </a:r>
          </a:p>
          <a:p>
            <a:r>
              <a:rPr lang="en-US">
                <a:cs typeface="Calibri"/>
              </a:rPr>
              <a:t>+ Size model </a:t>
            </a:r>
            <a:r>
              <a:rPr lang="en-US" err="1">
                <a:cs typeface="Calibri"/>
              </a:rPr>
              <a:t>không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tăng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với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mọi</a:t>
            </a:r>
            <a:r>
              <a:rPr lang="en-US">
                <a:cs typeface="Calibri"/>
              </a:rPr>
              <a:t> size </a:t>
            </a:r>
            <a:r>
              <a:rPr lang="en-US" err="1">
                <a:cs typeface="Calibri"/>
              </a:rPr>
              <a:t>của</a:t>
            </a:r>
            <a:r>
              <a:rPr lang="en-US">
                <a:cs typeface="Calibri"/>
              </a:rPr>
              <a:t> input.</a:t>
            </a:r>
          </a:p>
          <a:p>
            <a:r>
              <a:rPr lang="en-US">
                <a:cs typeface="Calibri"/>
              </a:rPr>
              <a:t>+ Học được thông tin </a:t>
            </a:r>
            <a:r>
              <a:rPr lang="en-US" err="1">
                <a:cs typeface="Calibri"/>
              </a:rPr>
              <a:t>từ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quá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khứ</a:t>
            </a:r>
            <a:r>
              <a:rPr lang="en-US">
                <a:cs typeface="Calibri"/>
              </a:rPr>
              <a:t>.</a:t>
            </a:r>
          </a:p>
          <a:p>
            <a:r>
              <a:rPr lang="en-US">
                <a:cs typeface="Calibri"/>
              </a:rPr>
              <a:t>- Cons:</a:t>
            </a:r>
          </a:p>
          <a:p>
            <a:r>
              <a:rPr lang="en-US">
                <a:cs typeface="Calibri"/>
              </a:rPr>
              <a:t>+ </a:t>
            </a:r>
            <a:r>
              <a:rPr lang="en-US" err="1">
                <a:cs typeface="Calibri"/>
              </a:rPr>
              <a:t>Xử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lý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chậm</a:t>
            </a:r>
            <a:r>
              <a:rPr lang="en-US">
                <a:cs typeface="Calibri"/>
              </a:rPr>
              <a:t> (xử </a:t>
            </a:r>
            <a:r>
              <a:rPr lang="en-US" err="1">
                <a:cs typeface="Calibri"/>
              </a:rPr>
              <a:t>lý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tuần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tự</a:t>
            </a:r>
            <a:r>
              <a:rPr lang="en-US">
                <a:cs typeface="Calibri"/>
              </a:rPr>
              <a:t>).</a:t>
            </a:r>
          </a:p>
          <a:p>
            <a:r>
              <a:rPr lang="en-US">
                <a:cs typeface="Calibri"/>
              </a:rPr>
              <a:t>+ </a:t>
            </a:r>
            <a:r>
              <a:rPr lang="en-US" err="1">
                <a:cs typeface="Calibri"/>
              </a:rPr>
              <a:t>Chỉ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nhìn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dữ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liệu</a:t>
            </a:r>
            <a:r>
              <a:rPr lang="en-US">
                <a:cs typeface="Calibri"/>
              </a:rPr>
              <a:t> 1 </a:t>
            </a:r>
            <a:r>
              <a:rPr lang="en-US" err="1">
                <a:cs typeface="Calibri"/>
              </a:rPr>
              <a:t>chiều</a:t>
            </a:r>
            <a:r>
              <a:rPr lang="en-US">
                <a:cs typeface="Calibri"/>
              </a:rPr>
              <a:t>.</a:t>
            </a:r>
          </a:p>
          <a:p>
            <a:r>
              <a:rPr lang="en-US">
                <a:cs typeface="Calibri"/>
              </a:rPr>
              <a:t>+ Exploding/Vanishing gradient =&gt; </a:t>
            </a:r>
            <a:r>
              <a:rPr lang="en-US" err="1">
                <a:cs typeface="Calibri"/>
              </a:rPr>
              <a:t>mất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mát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thông</a:t>
            </a:r>
            <a:r>
              <a:rPr lang="en-US">
                <a:cs typeface="Calibri"/>
              </a:rPr>
              <a:t> tin.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8D0E63-0F6A-47B0-8BD1-6E95B004C87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4236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- </a:t>
            </a:r>
            <a:r>
              <a:rPr lang="en-US" err="1">
                <a:cs typeface="Calibri"/>
              </a:rPr>
              <a:t>Tổng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có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trọng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số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của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các</a:t>
            </a:r>
            <a:r>
              <a:rPr lang="en-US">
                <a:cs typeface="Calibri"/>
              </a:rPr>
              <a:t> h.</a:t>
            </a:r>
          </a:p>
          <a:p>
            <a:r>
              <a:rPr lang="en-US">
                <a:cs typeface="Calibri"/>
              </a:rPr>
              <a:t>- Trọng số tính bằng tương quan giữa h với thông tin tổng hợp trước đó. (Tương quan có thể tính được bằng nhiều cách consine similarity, linear layer,...).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8D0E63-0F6A-47B0-8BD1-6E95B004C87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6202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- Luôn tồn </a:t>
            </a:r>
            <a:r>
              <a:rPr lang="en-US" err="1">
                <a:cs typeface="Calibri"/>
              </a:rPr>
              <a:t>tại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mối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quan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hệ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giữa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tất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cả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vị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trí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với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nhau</a:t>
            </a:r>
            <a:r>
              <a:rPr lang="en-US">
                <a:cs typeface="Calibri"/>
              </a:rPr>
              <a:t> =&gt; </a:t>
            </a:r>
            <a:r>
              <a:rPr lang="en-US" err="1">
                <a:cs typeface="Calibri"/>
              </a:rPr>
              <a:t>Truy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suất</a:t>
            </a:r>
            <a:r>
              <a:rPr lang="en-US">
                <a:cs typeface="Calibri"/>
              </a:rPr>
              <a:t> dc bất cứ vị trí </a:t>
            </a:r>
            <a:r>
              <a:rPr lang="en-US" err="1">
                <a:cs typeface="Calibri"/>
              </a:rPr>
              <a:t>nào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khác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từ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vị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trí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hiện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tại</a:t>
            </a:r>
            <a:r>
              <a:rPr lang="en-US">
                <a:cs typeface="Calibri"/>
              </a:rPr>
              <a:t> =&gt; Model </a:t>
            </a:r>
            <a:r>
              <a:rPr lang="en-US" err="1">
                <a:cs typeface="Calibri"/>
              </a:rPr>
              <a:t>tìm</a:t>
            </a:r>
            <a:r>
              <a:rPr lang="en-US">
                <a:cs typeface="Calibri"/>
              </a:rPr>
              <a:t> dc </a:t>
            </a:r>
            <a:r>
              <a:rPr lang="en-US" err="1">
                <a:cs typeface="Calibri"/>
              </a:rPr>
              <a:t>vị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trí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tốt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cho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từ</a:t>
            </a:r>
            <a:r>
              <a:rPr lang="en-US">
                <a:cs typeface="Calibri"/>
              </a:rPr>
              <a:t>.</a:t>
            </a:r>
          </a:p>
          <a:p>
            <a:r>
              <a:rPr lang="en-US">
                <a:cs typeface="Calibri"/>
              </a:rPr>
              <a:t>- Model </a:t>
            </a:r>
            <a:r>
              <a:rPr lang="en-US" err="1">
                <a:cs typeface="Calibri"/>
              </a:rPr>
              <a:t>biểu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diễn</a:t>
            </a:r>
            <a:r>
              <a:rPr lang="en-US">
                <a:cs typeface="Calibri"/>
              </a:rPr>
              <a:t> (</a:t>
            </a:r>
            <a:r>
              <a:rPr lang="en-US" err="1">
                <a:cs typeface="Calibri"/>
              </a:rPr>
              <a:t>như</a:t>
            </a:r>
            <a:r>
              <a:rPr lang="en-US">
                <a:cs typeface="Calibri"/>
              </a:rPr>
              <a:t> BERT) </a:t>
            </a:r>
            <a:r>
              <a:rPr lang="en-US" err="1">
                <a:cs typeface="Calibri"/>
              </a:rPr>
              <a:t>quan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trọng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vị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trí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tương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đối</a:t>
            </a:r>
            <a:r>
              <a:rPr lang="en-US">
                <a:cs typeface="Calibri"/>
              </a:rPr>
              <a:t>. Model </a:t>
            </a:r>
            <a:r>
              <a:rPr lang="en-US" err="1">
                <a:cs typeface="Calibri"/>
              </a:rPr>
              <a:t>sinh</a:t>
            </a:r>
            <a:r>
              <a:rPr lang="en-US">
                <a:cs typeface="Calibri"/>
              </a:rPr>
              <a:t> (</a:t>
            </a:r>
            <a:r>
              <a:rPr lang="en-US" err="1">
                <a:cs typeface="Calibri"/>
              </a:rPr>
              <a:t>như</a:t>
            </a:r>
            <a:r>
              <a:rPr lang="en-US">
                <a:cs typeface="Calibri"/>
              </a:rPr>
              <a:t> GPT) </a:t>
            </a:r>
            <a:r>
              <a:rPr lang="en-US" err="1">
                <a:cs typeface="Calibri"/>
              </a:rPr>
              <a:t>quan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trọng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vị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trí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tuyệt</a:t>
            </a:r>
            <a:r>
              <a:rPr lang="en-US">
                <a:cs typeface="Calibri"/>
              </a:rPr>
              <a:t> đối. Do encoder học context của các từ xung quanh, decoder quan trọng thứ tự tuyệt đối các </a:t>
            </a:r>
            <a:r>
              <a:rPr lang="en-US" err="1">
                <a:cs typeface="Calibri"/>
              </a:rPr>
              <a:t>từ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phía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trước</a:t>
            </a:r>
            <a:r>
              <a:rPr lang="en-US">
                <a:cs typeface="Calibri"/>
              </a:rPr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8D0E63-0F6A-47B0-8BD1-6E95B004C87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3339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- Dot Product </a:t>
            </a:r>
            <a:r>
              <a:rPr lang="en-US" err="1"/>
              <a:t>làm</a:t>
            </a:r>
            <a:r>
              <a:rPr lang="en-US"/>
              <a:t> </a:t>
            </a:r>
            <a:r>
              <a:rPr lang="en-US" err="1"/>
              <a:t>tăng</a:t>
            </a:r>
            <a:r>
              <a:rPr lang="en-US"/>
              <a:t> </a:t>
            </a:r>
            <a:r>
              <a:rPr lang="en-US" err="1"/>
              <a:t>cường</a:t>
            </a:r>
            <a:r>
              <a:rPr lang="en-US"/>
              <a:t> </a:t>
            </a:r>
            <a:r>
              <a:rPr lang="en-US" err="1"/>
              <a:t>độ</a:t>
            </a:r>
            <a:r>
              <a:rPr lang="en-US"/>
              <a:t> </a:t>
            </a:r>
            <a:r>
              <a:rPr lang="en-US" err="1"/>
              <a:t>lớn</a:t>
            </a:r>
            <a:r>
              <a:rPr lang="en-US"/>
              <a:t> =&gt; </a:t>
            </a:r>
            <a:r>
              <a:rPr lang="en-US" err="1"/>
              <a:t>Softmax</a:t>
            </a:r>
            <a:r>
              <a:rPr lang="en-US"/>
              <a:t> </a:t>
            </a:r>
            <a:r>
              <a:rPr lang="en-US" err="1"/>
              <a:t>nhỏ</a:t>
            </a:r>
            <a:r>
              <a:rPr lang="en-US"/>
              <a:t> =&gt; Scale</a:t>
            </a:r>
          </a:p>
          <a:p>
            <a:r>
              <a:rPr lang="en-US"/>
              <a:t># </a:t>
            </a:r>
            <a:r>
              <a:rPr lang="en-US" err="1"/>
              <a:t>Toán</a:t>
            </a:r>
            <a:r>
              <a:rPr lang="en-US"/>
              <a:t>: </a:t>
            </a:r>
            <a:r>
              <a:rPr lang="en-US" err="1"/>
              <a:t>nếu</a:t>
            </a:r>
            <a:r>
              <a:rPr lang="en-US"/>
              <a:t> q </a:t>
            </a:r>
            <a:r>
              <a:rPr lang="en-US" err="1"/>
              <a:t>và</a:t>
            </a:r>
            <a:r>
              <a:rPr lang="en-US"/>
              <a:t> k </a:t>
            </a:r>
            <a:r>
              <a:rPr lang="en-US" err="1"/>
              <a:t>là</a:t>
            </a:r>
            <a:r>
              <a:rPr lang="en-US"/>
              <a:t> 2 </a:t>
            </a:r>
            <a:r>
              <a:rPr lang="en-US" err="1"/>
              <a:t>biến</a:t>
            </a:r>
            <a:r>
              <a:rPr lang="en-US"/>
              <a:t> </a:t>
            </a:r>
            <a:r>
              <a:rPr lang="en-US" err="1"/>
              <a:t>ngẫu</a:t>
            </a:r>
            <a:r>
              <a:rPr lang="en-US"/>
              <a:t> </a:t>
            </a:r>
            <a:r>
              <a:rPr lang="en-US" err="1"/>
              <a:t>nhiên</a:t>
            </a:r>
            <a:r>
              <a:rPr lang="en-US"/>
              <a:t> </a:t>
            </a:r>
            <a:r>
              <a:rPr lang="en-US" err="1"/>
              <a:t>độc</a:t>
            </a:r>
            <a:r>
              <a:rPr lang="en-US"/>
              <a:t> </a:t>
            </a:r>
            <a:r>
              <a:rPr lang="en-US" err="1"/>
              <a:t>lập</a:t>
            </a:r>
            <a:r>
              <a:rPr lang="en-US"/>
              <a:t>, mean=0, var=1 </a:t>
            </a:r>
            <a:r>
              <a:rPr lang="en-US" err="1"/>
              <a:t>thì</a:t>
            </a:r>
            <a:r>
              <a:rPr lang="en-US"/>
              <a:t> </a:t>
            </a:r>
            <a:r>
              <a:rPr lang="en-US" err="1"/>
              <a:t>khi</a:t>
            </a:r>
            <a:r>
              <a:rPr lang="en-US"/>
              <a:t> </a:t>
            </a:r>
            <a:r>
              <a:rPr lang="en-US" err="1"/>
              <a:t>lấy</a:t>
            </a:r>
            <a:r>
              <a:rPr lang="en-US"/>
              <a:t> dot(</a:t>
            </a:r>
            <a:r>
              <a:rPr lang="en-US" err="1"/>
              <a:t>q,k</a:t>
            </a:r>
            <a:r>
              <a:rPr lang="en-US"/>
              <a:t>) </a:t>
            </a:r>
            <a:r>
              <a:rPr lang="en-US" err="1"/>
              <a:t>sẽ</a:t>
            </a:r>
            <a:r>
              <a:rPr lang="en-US"/>
              <a:t> </a:t>
            </a:r>
            <a:r>
              <a:rPr lang="en-US" err="1"/>
              <a:t>có</a:t>
            </a:r>
            <a:r>
              <a:rPr lang="en-US"/>
              <a:t> mean=0, var=dk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8D0E63-0F6A-47B0-8BD1-6E95B004C87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7953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8D0E63-0F6A-47B0-8BD1-6E95B004C872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3664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8D0E63-0F6A-47B0-8BD1-6E95B004C872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0724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raphic 33" descr="Tag=AccentColor&#10;Flavor=Light&#10;Target=Fill">
            <a:extLst>
              <a:ext uri="{FF2B5EF4-FFF2-40B4-BE49-F238E27FC236}">
                <a16:creationId xmlns:a16="http://schemas.microsoft.com/office/drawing/2014/main" id="{A4E7DAC5-621F-40E6-ACD2-590570CC84F8}"/>
              </a:ext>
            </a:extLst>
          </p:cNvPr>
          <p:cNvSpPr>
            <a:spLocks noChangeAspect="1"/>
          </p:cNvSpPr>
          <p:nvPr userDrawn="1"/>
        </p:nvSpPr>
        <p:spPr>
          <a:xfrm>
            <a:off x="1318417" y="0"/>
            <a:ext cx="9570431" cy="6858000"/>
          </a:xfrm>
          <a:custGeom>
            <a:avLst/>
            <a:gdLst>
              <a:gd name="connsiteX0" fmla="*/ 7178288 w 7187261"/>
              <a:gd name="connsiteY0" fmla="*/ 2604802 h 5150263"/>
              <a:gd name="connsiteX1" fmla="*/ 7169335 w 7187261"/>
              <a:gd name="connsiteY1" fmla="*/ 2328577 h 5150263"/>
              <a:gd name="connsiteX2" fmla="*/ 7060845 w 7187261"/>
              <a:gd name="connsiteY2" fmla="*/ 1661160 h 5150263"/>
              <a:gd name="connsiteX3" fmla="*/ 6212263 w 7187261"/>
              <a:gd name="connsiteY3" fmla="*/ 243840 h 5150263"/>
              <a:gd name="connsiteX4" fmla="*/ 5953564 w 7187261"/>
              <a:gd name="connsiteY4" fmla="*/ 0 h 5150263"/>
              <a:gd name="connsiteX5" fmla="*/ 1408615 w 7187261"/>
              <a:gd name="connsiteY5" fmla="*/ 0 h 5150263"/>
              <a:gd name="connsiteX6" fmla="*/ 805111 w 7187261"/>
              <a:gd name="connsiteY6" fmla="*/ 676275 h 5150263"/>
              <a:gd name="connsiteX7" fmla="*/ 104928 w 7187261"/>
              <a:gd name="connsiteY7" fmla="*/ 2183035 h 5150263"/>
              <a:gd name="connsiteX8" fmla="*/ 51588 w 7187261"/>
              <a:gd name="connsiteY8" fmla="*/ 2400014 h 5150263"/>
              <a:gd name="connsiteX9" fmla="*/ 41301 w 7187261"/>
              <a:gd name="connsiteY9" fmla="*/ 2424208 h 5150263"/>
              <a:gd name="connsiteX10" fmla="*/ 119692 w 7187261"/>
              <a:gd name="connsiteY10" fmla="*/ 1834801 h 5150263"/>
              <a:gd name="connsiteX11" fmla="*/ 870071 w 7187261"/>
              <a:gd name="connsiteY11" fmla="*/ 462248 h 5150263"/>
              <a:gd name="connsiteX12" fmla="*/ 1389279 w 7187261"/>
              <a:gd name="connsiteY12" fmla="*/ 476 h 5150263"/>
              <a:gd name="connsiteX13" fmla="*/ 1320223 w 7187261"/>
              <a:gd name="connsiteY13" fmla="*/ 476 h 5150263"/>
              <a:gd name="connsiteX14" fmla="*/ 423158 w 7187261"/>
              <a:gd name="connsiteY14" fmla="*/ 989743 h 5150263"/>
              <a:gd name="connsiteX15" fmla="*/ 25585 w 7187261"/>
              <a:gd name="connsiteY15" fmla="*/ 2113693 h 5150263"/>
              <a:gd name="connsiteX16" fmla="*/ 2344 w 7187261"/>
              <a:gd name="connsiteY16" fmla="*/ 2725865 h 5150263"/>
              <a:gd name="connsiteX17" fmla="*/ 447256 w 7187261"/>
              <a:gd name="connsiteY17" fmla="*/ 4210717 h 5150263"/>
              <a:gd name="connsiteX18" fmla="*/ 1138962 w 7187261"/>
              <a:gd name="connsiteY18" fmla="*/ 4988910 h 5150263"/>
              <a:gd name="connsiteX19" fmla="*/ 1348512 w 7187261"/>
              <a:gd name="connsiteY19" fmla="*/ 5146834 h 5150263"/>
              <a:gd name="connsiteX20" fmla="*/ 1422712 w 7187261"/>
              <a:gd name="connsiteY20" fmla="*/ 5146834 h 5150263"/>
              <a:gd name="connsiteX21" fmla="*/ 480594 w 7187261"/>
              <a:gd name="connsiteY21" fmla="*/ 4187952 h 5150263"/>
              <a:gd name="connsiteX22" fmla="*/ 398679 w 7187261"/>
              <a:gd name="connsiteY22" fmla="*/ 4046125 h 5150263"/>
              <a:gd name="connsiteX23" fmla="*/ 411823 w 7187261"/>
              <a:gd name="connsiteY23" fmla="*/ 4053078 h 5150263"/>
              <a:gd name="connsiteX24" fmla="*/ 1439380 w 7187261"/>
              <a:gd name="connsiteY24" fmla="*/ 5147405 h 5150263"/>
              <a:gd name="connsiteX25" fmla="*/ 5710010 w 7187261"/>
              <a:gd name="connsiteY25" fmla="*/ 5150263 h 5150263"/>
              <a:gd name="connsiteX26" fmla="*/ 5999665 w 7187261"/>
              <a:gd name="connsiteY26" fmla="*/ 4910900 h 5150263"/>
              <a:gd name="connsiteX27" fmla="*/ 6954165 w 7187261"/>
              <a:gd name="connsiteY27" fmla="*/ 3545777 h 5150263"/>
              <a:gd name="connsiteX28" fmla="*/ 7137712 w 7187261"/>
              <a:gd name="connsiteY28" fmla="*/ 2799207 h 5150263"/>
              <a:gd name="connsiteX29" fmla="*/ 7142951 w 7187261"/>
              <a:gd name="connsiteY29" fmla="*/ 2754535 h 5150263"/>
              <a:gd name="connsiteX30" fmla="*/ 7149428 w 7187261"/>
              <a:gd name="connsiteY30" fmla="*/ 2774823 h 5150263"/>
              <a:gd name="connsiteX31" fmla="*/ 7066465 w 7187261"/>
              <a:gd name="connsiteY31" fmla="*/ 3465672 h 5150263"/>
              <a:gd name="connsiteX32" fmla="*/ 6452578 w 7187261"/>
              <a:gd name="connsiteY32" fmla="*/ 4552760 h 5150263"/>
              <a:gd name="connsiteX33" fmla="*/ 5752110 w 7187261"/>
              <a:gd name="connsiteY33" fmla="*/ 5150263 h 5150263"/>
              <a:gd name="connsiteX34" fmla="*/ 5827643 w 7187261"/>
              <a:gd name="connsiteY34" fmla="*/ 5150263 h 5150263"/>
              <a:gd name="connsiteX35" fmla="*/ 6642793 w 7187261"/>
              <a:gd name="connsiteY35" fmla="*/ 4389406 h 5150263"/>
              <a:gd name="connsiteX36" fmla="*/ 7102469 w 7187261"/>
              <a:gd name="connsiteY36" fmla="*/ 3490817 h 5150263"/>
              <a:gd name="connsiteX37" fmla="*/ 7187242 w 7187261"/>
              <a:gd name="connsiteY37" fmla="*/ 2990183 h 5150263"/>
              <a:gd name="connsiteX38" fmla="*/ 7178288 w 7187261"/>
              <a:gd name="connsiteY38" fmla="*/ 2604802 h 5150263"/>
              <a:gd name="connsiteX39" fmla="*/ 6342565 w 7187261"/>
              <a:gd name="connsiteY39" fmla="*/ 441389 h 5150263"/>
              <a:gd name="connsiteX40" fmla="*/ 7126567 w 7187261"/>
              <a:gd name="connsiteY40" fmla="*/ 2355056 h 5150263"/>
              <a:gd name="connsiteX41" fmla="*/ 6342565 w 7187261"/>
              <a:gd name="connsiteY41" fmla="*/ 441389 h 51502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7187261" h="5150263">
                <a:moveTo>
                  <a:pt x="7178288" y="2604802"/>
                </a:moveTo>
                <a:cubicBezTo>
                  <a:pt x="7168763" y="2513076"/>
                  <a:pt x="7174478" y="2420684"/>
                  <a:pt x="7169335" y="2328577"/>
                </a:cubicBezTo>
                <a:cubicBezTo>
                  <a:pt x="7156952" y="2102882"/>
                  <a:pt x="7120586" y="1879149"/>
                  <a:pt x="7060845" y="1661160"/>
                </a:cubicBezTo>
                <a:cubicBezTo>
                  <a:pt x="6910588" y="1121007"/>
                  <a:pt x="6617428" y="631374"/>
                  <a:pt x="6212263" y="243840"/>
                </a:cubicBezTo>
                <a:cubicBezTo>
                  <a:pt x="6126538" y="162496"/>
                  <a:pt x="6040813" y="80201"/>
                  <a:pt x="5953564" y="0"/>
                </a:cubicBezTo>
                <a:lnTo>
                  <a:pt x="1408615" y="0"/>
                </a:lnTo>
                <a:cubicBezTo>
                  <a:pt x="1180967" y="200316"/>
                  <a:pt x="978332" y="427387"/>
                  <a:pt x="805111" y="676275"/>
                </a:cubicBezTo>
                <a:cubicBezTo>
                  <a:pt x="481261" y="1136523"/>
                  <a:pt x="252089" y="1640872"/>
                  <a:pt x="104928" y="2183035"/>
                </a:cubicBezTo>
                <a:cubicBezTo>
                  <a:pt x="85878" y="2254853"/>
                  <a:pt x="69495" y="2327720"/>
                  <a:pt x="51588" y="2400014"/>
                </a:cubicBezTo>
                <a:cubicBezTo>
                  <a:pt x="49683" y="2407634"/>
                  <a:pt x="51588" y="2416969"/>
                  <a:pt x="41301" y="2424208"/>
                </a:cubicBezTo>
                <a:cubicBezTo>
                  <a:pt x="45900" y="2225469"/>
                  <a:pt x="72186" y="2027834"/>
                  <a:pt x="119692" y="1834801"/>
                </a:cubicBezTo>
                <a:cubicBezTo>
                  <a:pt x="247993" y="1310926"/>
                  <a:pt x="506121" y="857726"/>
                  <a:pt x="870071" y="462248"/>
                </a:cubicBezTo>
                <a:cubicBezTo>
                  <a:pt x="1027729" y="291823"/>
                  <a:pt x="1201617" y="137169"/>
                  <a:pt x="1389279" y="476"/>
                </a:cubicBezTo>
                <a:lnTo>
                  <a:pt x="1320223" y="476"/>
                </a:lnTo>
                <a:cubicBezTo>
                  <a:pt x="960844" y="274320"/>
                  <a:pt x="656330" y="599123"/>
                  <a:pt x="423158" y="989743"/>
                </a:cubicBezTo>
                <a:cubicBezTo>
                  <a:pt x="215608" y="1337596"/>
                  <a:pt x="80258" y="1711357"/>
                  <a:pt x="25585" y="2113693"/>
                </a:cubicBezTo>
                <a:cubicBezTo>
                  <a:pt x="-2705" y="2316480"/>
                  <a:pt x="-2228" y="2521077"/>
                  <a:pt x="2344" y="2725865"/>
                </a:cubicBezTo>
                <a:cubicBezTo>
                  <a:pt x="14155" y="3261932"/>
                  <a:pt x="170650" y="3754565"/>
                  <a:pt x="447256" y="4210717"/>
                </a:cubicBezTo>
                <a:cubicBezTo>
                  <a:pt x="629851" y="4511612"/>
                  <a:pt x="866356" y="4767167"/>
                  <a:pt x="1138962" y="4988910"/>
                </a:cubicBezTo>
                <a:cubicBezTo>
                  <a:pt x="1207161" y="5044345"/>
                  <a:pt x="1277008" y="5096990"/>
                  <a:pt x="1348512" y="5146834"/>
                </a:cubicBezTo>
                <a:lnTo>
                  <a:pt x="1422712" y="5146834"/>
                </a:lnTo>
                <a:cubicBezTo>
                  <a:pt x="1043426" y="4892802"/>
                  <a:pt x="724720" y="4577334"/>
                  <a:pt x="480594" y="4187952"/>
                </a:cubicBezTo>
                <a:cubicBezTo>
                  <a:pt x="452019" y="4141851"/>
                  <a:pt x="423444" y="4095179"/>
                  <a:pt x="398679" y="4046125"/>
                </a:cubicBezTo>
                <a:cubicBezTo>
                  <a:pt x="407442" y="4043267"/>
                  <a:pt x="409156" y="4048982"/>
                  <a:pt x="411823" y="4053078"/>
                </a:cubicBezTo>
                <a:cubicBezTo>
                  <a:pt x="683572" y="4484656"/>
                  <a:pt x="1033139" y="4842701"/>
                  <a:pt x="1439380" y="5147405"/>
                </a:cubicBezTo>
                <a:lnTo>
                  <a:pt x="5710010" y="5150263"/>
                </a:lnTo>
                <a:cubicBezTo>
                  <a:pt x="5810594" y="5075482"/>
                  <a:pt x="5907272" y="4995587"/>
                  <a:pt x="5999665" y="4910900"/>
                </a:cubicBezTo>
                <a:cubicBezTo>
                  <a:pt x="6418765" y="4526661"/>
                  <a:pt x="6746901" y="4078129"/>
                  <a:pt x="6954165" y="3545777"/>
                </a:cubicBezTo>
                <a:cubicBezTo>
                  <a:pt x="7048234" y="3306175"/>
                  <a:pt x="7109956" y="3055115"/>
                  <a:pt x="7137712" y="2799207"/>
                </a:cubicBezTo>
                <a:cubicBezTo>
                  <a:pt x="7139236" y="2784920"/>
                  <a:pt x="7141046" y="2770632"/>
                  <a:pt x="7142951" y="2754535"/>
                </a:cubicBezTo>
                <a:cubicBezTo>
                  <a:pt x="7151714" y="2760440"/>
                  <a:pt x="7149237" y="2768441"/>
                  <a:pt x="7149428" y="2774823"/>
                </a:cubicBezTo>
                <a:cubicBezTo>
                  <a:pt x="7156743" y="3007967"/>
                  <a:pt x="7128777" y="3240881"/>
                  <a:pt x="7066465" y="3465672"/>
                </a:cubicBezTo>
                <a:cubicBezTo>
                  <a:pt x="6952165" y="3878580"/>
                  <a:pt x="6737948" y="4235863"/>
                  <a:pt x="6452578" y="4552760"/>
                </a:cubicBezTo>
                <a:cubicBezTo>
                  <a:pt x="6244553" y="4783836"/>
                  <a:pt x="6008809" y="4980242"/>
                  <a:pt x="5752110" y="5150263"/>
                </a:cubicBezTo>
                <a:lnTo>
                  <a:pt x="5827643" y="5150263"/>
                </a:lnTo>
                <a:cubicBezTo>
                  <a:pt x="6136539" y="4938904"/>
                  <a:pt x="6412192" y="4689348"/>
                  <a:pt x="6642793" y="4389406"/>
                </a:cubicBezTo>
                <a:cubicBezTo>
                  <a:pt x="6851295" y="4118324"/>
                  <a:pt x="7009125" y="3820859"/>
                  <a:pt x="7102469" y="3490817"/>
                </a:cubicBezTo>
                <a:cubicBezTo>
                  <a:pt x="7148646" y="3327473"/>
                  <a:pt x="7177069" y="3159624"/>
                  <a:pt x="7187242" y="2990183"/>
                </a:cubicBezTo>
                <a:cubicBezTo>
                  <a:pt x="7187623" y="2984087"/>
                  <a:pt x="7182384" y="2642330"/>
                  <a:pt x="7178288" y="2604802"/>
                </a:cubicBezTo>
                <a:close/>
                <a:moveTo>
                  <a:pt x="6342565" y="441389"/>
                </a:moveTo>
                <a:cubicBezTo>
                  <a:pt x="6829797" y="986533"/>
                  <a:pt x="7091135" y="1624422"/>
                  <a:pt x="7126567" y="2355056"/>
                </a:cubicBezTo>
                <a:cubicBezTo>
                  <a:pt x="7001123" y="1661827"/>
                  <a:pt x="6756426" y="1017365"/>
                  <a:pt x="6342565" y="441389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EF9DF8-704A-44AE-8850-307DDACC93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60320" y="960120"/>
            <a:ext cx="7077456" cy="2898648"/>
          </a:xfrm>
        </p:spPr>
        <p:txBody>
          <a:bodyPr anchor="b">
            <a:noAutofit/>
          </a:bodyPr>
          <a:lstStyle>
            <a:lvl1pPr algn="ctr">
              <a:defRPr sz="8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C72E09-06F3-48B9-9B95-DE15EC9801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33472" y="4535424"/>
            <a:ext cx="6931152" cy="941832"/>
          </a:xfr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371B7A5D-C918-4744-A5FA-75C904B3B8D4}"/>
              </a:ext>
            </a:extLst>
          </p:cNvPr>
          <p:cNvSpPr/>
          <p:nvPr userDrawn="1"/>
        </p:nvSpPr>
        <p:spPr>
          <a:xfrm>
            <a:off x="3974206" y="4113338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bg1"/>
          </a:solidFill>
          <a:ln w="38100" cap="rnd">
            <a:solidFill>
              <a:schemeClr val="bg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6899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AE282-8875-4F49-AB21-E1C2BCAEA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712EA2-EF8C-4F18-BECF-AD121F7281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578608"/>
            <a:ext cx="5157787" cy="823912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4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7B59D4-E93F-40C1-A1A2-F1867830C6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617842"/>
            <a:ext cx="5157787" cy="257264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810616-1C77-42AE-8449-D0B64E2B84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2578608"/>
            <a:ext cx="5183188" cy="823912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4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74E172-AFE8-48E4-BBB0-CA6D4EC112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3617842"/>
            <a:ext cx="5183188" cy="257264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9407CC-270D-4C98-B95C-7AE67D2E1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9/3/20XX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4070D5-9B7B-47FC-9F75-F6AD96074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8EAC17-33BE-4265-8C06-644C2D34F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8C1E5-FB55-42F5-BD6D-9CC153FCDBE6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 descr="Tag=AccentColor&#10;Flavor=Light&#10;Target=FillAndLine">
            <a:extLst>
              <a:ext uri="{FF2B5EF4-FFF2-40B4-BE49-F238E27FC236}">
                <a16:creationId xmlns:a16="http://schemas.microsoft.com/office/drawing/2014/main" id="{5A11B4AA-D861-4DDC-9A8A-7036C40D909C}"/>
              </a:ext>
            </a:extLst>
          </p:cNvPr>
          <p:cNvSpPr/>
          <p:nvPr userDrawn="1"/>
        </p:nvSpPr>
        <p:spPr>
          <a:xfrm flipV="1">
            <a:off x="648305" y="2067561"/>
            <a:ext cx="10900219" cy="18288"/>
          </a:xfrm>
          <a:custGeom>
            <a:avLst/>
            <a:gdLst>
              <a:gd name="connsiteX0" fmla="*/ 0 w 10900219"/>
              <a:gd name="connsiteY0" fmla="*/ 0 h 18288"/>
              <a:gd name="connsiteX1" fmla="*/ 463259 w 10900219"/>
              <a:gd name="connsiteY1" fmla="*/ 0 h 18288"/>
              <a:gd name="connsiteX2" fmla="*/ 1144523 w 10900219"/>
              <a:gd name="connsiteY2" fmla="*/ 0 h 18288"/>
              <a:gd name="connsiteX3" fmla="*/ 1934789 w 10900219"/>
              <a:gd name="connsiteY3" fmla="*/ 0 h 18288"/>
              <a:gd name="connsiteX4" fmla="*/ 2289046 w 10900219"/>
              <a:gd name="connsiteY4" fmla="*/ 0 h 18288"/>
              <a:gd name="connsiteX5" fmla="*/ 2643303 w 10900219"/>
              <a:gd name="connsiteY5" fmla="*/ 0 h 18288"/>
              <a:gd name="connsiteX6" fmla="*/ 3542571 w 10900219"/>
              <a:gd name="connsiteY6" fmla="*/ 0 h 18288"/>
              <a:gd name="connsiteX7" fmla="*/ 4223835 w 10900219"/>
              <a:gd name="connsiteY7" fmla="*/ 0 h 18288"/>
              <a:gd name="connsiteX8" fmla="*/ 4578092 w 10900219"/>
              <a:gd name="connsiteY8" fmla="*/ 0 h 18288"/>
              <a:gd name="connsiteX9" fmla="*/ 5259356 w 10900219"/>
              <a:gd name="connsiteY9" fmla="*/ 0 h 18288"/>
              <a:gd name="connsiteX10" fmla="*/ 6158624 w 10900219"/>
              <a:gd name="connsiteY10" fmla="*/ 0 h 18288"/>
              <a:gd name="connsiteX11" fmla="*/ 6730885 w 10900219"/>
              <a:gd name="connsiteY11" fmla="*/ 0 h 18288"/>
              <a:gd name="connsiteX12" fmla="*/ 7303147 w 10900219"/>
              <a:gd name="connsiteY12" fmla="*/ 0 h 18288"/>
              <a:gd name="connsiteX13" fmla="*/ 7984410 w 10900219"/>
              <a:gd name="connsiteY13" fmla="*/ 0 h 18288"/>
              <a:gd name="connsiteX14" fmla="*/ 8774676 w 10900219"/>
              <a:gd name="connsiteY14" fmla="*/ 0 h 18288"/>
              <a:gd name="connsiteX15" fmla="*/ 9564942 w 10900219"/>
              <a:gd name="connsiteY15" fmla="*/ 0 h 18288"/>
              <a:gd name="connsiteX16" fmla="*/ 10900219 w 10900219"/>
              <a:gd name="connsiteY16" fmla="*/ 0 h 18288"/>
              <a:gd name="connsiteX17" fmla="*/ 10900219 w 10900219"/>
              <a:gd name="connsiteY17" fmla="*/ 18288 h 18288"/>
              <a:gd name="connsiteX18" fmla="*/ 10436960 w 10900219"/>
              <a:gd name="connsiteY18" fmla="*/ 18288 h 18288"/>
              <a:gd name="connsiteX19" fmla="*/ 9537692 w 10900219"/>
              <a:gd name="connsiteY19" fmla="*/ 18288 h 18288"/>
              <a:gd name="connsiteX20" fmla="*/ 8856428 w 10900219"/>
              <a:gd name="connsiteY20" fmla="*/ 18288 h 18288"/>
              <a:gd name="connsiteX21" fmla="*/ 8502171 w 10900219"/>
              <a:gd name="connsiteY21" fmla="*/ 18288 h 18288"/>
              <a:gd name="connsiteX22" fmla="*/ 7820907 w 10900219"/>
              <a:gd name="connsiteY22" fmla="*/ 18288 h 18288"/>
              <a:gd name="connsiteX23" fmla="*/ 7248646 w 10900219"/>
              <a:gd name="connsiteY23" fmla="*/ 18288 h 18288"/>
              <a:gd name="connsiteX24" fmla="*/ 6676384 w 10900219"/>
              <a:gd name="connsiteY24" fmla="*/ 18288 h 18288"/>
              <a:gd name="connsiteX25" fmla="*/ 6104123 w 10900219"/>
              <a:gd name="connsiteY25" fmla="*/ 18288 h 18288"/>
              <a:gd name="connsiteX26" fmla="*/ 5531861 w 10900219"/>
              <a:gd name="connsiteY26" fmla="*/ 18288 h 18288"/>
              <a:gd name="connsiteX27" fmla="*/ 4741595 w 10900219"/>
              <a:gd name="connsiteY27" fmla="*/ 18288 h 18288"/>
              <a:gd name="connsiteX28" fmla="*/ 4060332 w 10900219"/>
              <a:gd name="connsiteY28" fmla="*/ 18288 h 18288"/>
              <a:gd name="connsiteX29" fmla="*/ 3706074 w 10900219"/>
              <a:gd name="connsiteY29" fmla="*/ 18288 h 18288"/>
              <a:gd name="connsiteX30" fmla="*/ 3133813 w 10900219"/>
              <a:gd name="connsiteY30" fmla="*/ 18288 h 18288"/>
              <a:gd name="connsiteX31" fmla="*/ 2343547 w 10900219"/>
              <a:gd name="connsiteY31" fmla="*/ 18288 h 18288"/>
              <a:gd name="connsiteX32" fmla="*/ 1880288 w 10900219"/>
              <a:gd name="connsiteY32" fmla="*/ 18288 h 18288"/>
              <a:gd name="connsiteX33" fmla="*/ 981020 w 10900219"/>
              <a:gd name="connsiteY33" fmla="*/ 18288 h 18288"/>
              <a:gd name="connsiteX34" fmla="*/ 0 w 10900219"/>
              <a:gd name="connsiteY34" fmla="*/ 18288 h 18288"/>
              <a:gd name="connsiteX35" fmla="*/ 0 w 10900219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900219" h="18288" fill="none" extrusionOk="0">
                <a:moveTo>
                  <a:pt x="0" y="0"/>
                </a:moveTo>
                <a:cubicBezTo>
                  <a:pt x="118469" y="-6619"/>
                  <a:pt x="329397" y="-5525"/>
                  <a:pt x="463259" y="0"/>
                </a:cubicBezTo>
                <a:cubicBezTo>
                  <a:pt x="597121" y="5525"/>
                  <a:pt x="866598" y="4881"/>
                  <a:pt x="1144523" y="0"/>
                </a:cubicBezTo>
                <a:cubicBezTo>
                  <a:pt x="1422448" y="-4881"/>
                  <a:pt x="1761178" y="17159"/>
                  <a:pt x="1934789" y="0"/>
                </a:cubicBezTo>
                <a:cubicBezTo>
                  <a:pt x="2108400" y="-17159"/>
                  <a:pt x="2119134" y="-4032"/>
                  <a:pt x="2289046" y="0"/>
                </a:cubicBezTo>
                <a:cubicBezTo>
                  <a:pt x="2458958" y="4032"/>
                  <a:pt x="2472610" y="15385"/>
                  <a:pt x="2643303" y="0"/>
                </a:cubicBezTo>
                <a:cubicBezTo>
                  <a:pt x="2813996" y="-15385"/>
                  <a:pt x="3334189" y="-21234"/>
                  <a:pt x="3542571" y="0"/>
                </a:cubicBezTo>
                <a:cubicBezTo>
                  <a:pt x="3750953" y="21234"/>
                  <a:pt x="3991639" y="13212"/>
                  <a:pt x="4223835" y="0"/>
                </a:cubicBezTo>
                <a:cubicBezTo>
                  <a:pt x="4456031" y="-13212"/>
                  <a:pt x="4466914" y="13318"/>
                  <a:pt x="4578092" y="0"/>
                </a:cubicBezTo>
                <a:cubicBezTo>
                  <a:pt x="4689270" y="-13318"/>
                  <a:pt x="5120635" y="31363"/>
                  <a:pt x="5259356" y="0"/>
                </a:cubicBezTo>
                <a:cubicBezTo>
                  <a:pt x="5398077" y="-31363"/>
                  <a:pt x="5954119" y="-7091"/>
                  <a:pt x="6158624" y="0"/>
                </a:cubicBezTo>
                <a:cubicBezTo>
                  <a:pt x="6363129" y="7091"/>
                  <a:pt x="6535071" y="-8480"/>
                  <a:pt x="6730885" y="0"/>
                </a:cubicBezTo>
                <a:cubicBezTo>
                  <a:pt x="6926699" y="8480"/>
                  <a:pt x="7091018" y="19194"/>
                  <a:pt x="7303147" y="0"/>
                </a:cubicBezTo>
                <a:cubicBezTo>
                  <a:pt x="7515276" y="-19194"/>
                  <a:pt x="7840361" y="30755"/>
                  <a:pt x="7984410" y="0"/>
                </a:cubicBezTo>
                <a:cubicBezTo>
                  <a:pt x="8128459" y="-30755"/>
                  <a:pt x="8498590" y="39460"/>
                  <a:pt x="8774676" y="0"/>
                </a:cubicBezTo>
                <a:cubicBezTo>
                  <a:pt x="9050762" y="-39460"/>
                  <a:pt x="9204381" y="36508"/>
                  <a:pt x="9564942" y="0"/>
                </a:cubicBezTo>
                <a:cubicBezTo>
                  <a:pt x="9925503" y="-36508"/>
                  <a:pt x="10235542" y="59225"/>
                  <a:pt x="10900219" y="0"/>
                </a:cubicBezTo>
                <a:cubicBezTo>
                  <a:pt x="10900865" y="4451"/>
                  <a:pt x="10900709" y="9226"/>
                  <a:pt x="10900219" y="18288"/>
                </a:cubicBezTo>
                <a:cubicBezTo>
                  <a:pt x="10675942" y="21751"/>
                  <a:pt x="10609372" y="26977"/>
                  <a:pt x="10436960" y="18288"/>
                </a:cubicBezTo>
                <a:cubicBezTo>
                  <a:pt x="10264548" y="9599"/>
                  <a:pt x="9961150" y="-11074"/>
                  <a:pt x="9537692" y="18288"/>
                </a:cubicBezTo>
                <a:cubicBezTo>
                  <a:pt x="9114234" y="47650"/>
                  <a:pt x="9087386" y="35169"/>
                  <a:pt x="8856428" y="18288"/>
                </a:cubicBezTo>
                <a:cubicBezTo>
                  <a:pt x="8625470" y="1407"/>
                  <a:pt x="8634361" y="13786"/>
                  <a:pt x="8502171" y="18288"/>
                </a:cubicBezTo>
                <a:cubicBezTo>
                  <a:pt x="8369981" y="22790"/>
                  <a:pt x="8132296" y="22561"/>
                  <a:pt x="7820907" y="18288"/>
                </a:cubicBezTo>
                <a:cubicBezTo>
                  <a:pt x="7509518" y="14015"/>
                  <a:pt x="7432447" y="29431"/>
                  <a:pt x="7248646" y="18288"/>
                </a:cubicBezTo>
                <a:cubicBezTo>
                  <a:pt x="7064845" y="7145"/>
                  <a:pt x="6954380" y="2746"/>
                  <a:pt x="6676384" y="18288"/>
                </a:cubicBezTo>
                <a:cubicBezTo>
                  <a:pt x="6398388" y="33830"/>
                  <a:pt x="6292480" y="-4579"/>
                  <a:pt x="6104123" y="18288"/>
                </a:cubicBezTo>
                <a:cubicBezTo>
                  <a:pt x="5915766" y="41155"/>
                  <a:pt x="5703359" y="-8437"/>
                  <a:pt x="5531861" y="18288"/>
                </a:cubicBezTo>
                <a:cubicBezTo>
                  <a:pt x="5360363" y="45013"/>
                  <a:pt x="5056784" y="-12121"/>
                  <a:pt x="4741595" y="18288"/>
                </a:cubicBezTo>
                <a:cubicBezTo>
                  <a:pt x="4426406" y="48697"/>
                  <a:pt x="4364529" y="-10910"/>
                  <a:pt x="4060332" y="18288"/>
                </a:cubicBezTo>
                <a:cubicBezTo>
                  <a:pt x="3756135" y="47486"/>
                  <a:pt x="3816049" y="13364"/>
                  <a:pt x="3706074" y="18288"/>
                </a:cubicBezTo>
                <a:cubicBezTo>
                  <a:pt x="3596099" y="23212"/>
                  <a:pt x="3382238" y="37686"/>
                  <a:pt x="3133813" y="18288"/>
                </a:cubicBezTo>
                <a:cubicBezTo>
                  <a:pt x="2885388" y="-1110"/>
                  <a:pt x="2523125" y="15465"/>
                  <a:pt x="2343547" y="18288"/>
                </a:cubicBezTo>
                <a:cubicBezTo>
                  <a:pt x="2163969" y="21111"/>
                  <a:pt x="1985160" y="33196"/>
                  <a:pt x="1880288" y="18288"/>
                </a:cubicBezTo>
                <a:cubicBezTo>
                  <a:pt x="1775416" y="3380"/>
                  <a:pt x="1261751" y="-9914"/>
                  <a:pt x="981020" y="18288"/>
                </a:cubicBezTo>
                <a:cubicBezTo>
                  <a:pt x="700289" y="46490"/>
                  <a:pt x="314212" y="-15659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900219" h="18288" stroke="0" extrusionOk="0">
                <a:moveTo>
                  <a:pt x="0" y="0"/>
                </a:moveTo>
                <a:cubicBezTo>
                  <a:pt x="269624" y="3698"/>
                  <a:pt x="383061" y="-5818"/>
                  <a:pt x="572261" y="0"/>
                </a:cubicBezTo>
                <a:cubicBezTo>
                  <a:pt x="761461" y="5818"/>
                  <a:pt x="826360" y="-1890"/>
                  <a:pt x="926519" y="0"/>
                </a:cubicBezTo>
                <a:cubicBezTo>
                  <a:pt x="1026678" y="1890"/>
                  <a:pt x="1621671" y="-1096"/>
                  <a:pt x="1825787" y="0"/>
                </a:cubicBezTo>
                <a:cubicBezTo>
                  <a:pt x="2029903" y="1096"/>
                  <a:pt x="2212612" y="17145"/>
                  <a:pt x="2398048" y="0"/>
                </a:cubicBezTo>
                <a:cubicBezTo>
                  <a:pt x="2583484" y="-17145"/>
                  <a:pt x="2739759" y="-14168"/>
                  <a:pt x="2970310" y="0"/>
                </a:cubicBezTo>
                <a:cubicBezTo>
                  <a:pt x="3200861" y="14168"/>
                  <a:pt x="3502691" y="33180"/>
                  <a:pt x="3869578" y="0"/>
                </a:cubicBezTo>
                <a:cubicBezTo>
                  <a:pt x="4236465" y="-33180"/>
                  <a:pt x="4122134" y="-10470"/>
                  <a:pt x="4332837" y="0"/>
                </a:cubicBezTo>
                <a:cubicBezTo>
                  <a:pt x="4543540" y="10470"/>
                  <a:pt x="4834652" y="3572"/>
                  <a:pt x="5232105" y="0"/>
                </a:cubicBezTo>
                <a:cubicBezTo>
                  <a:pt x="5629558" y="-3572"/>
                  <a:pt x="5773178" y="-6604"/>
                  <a:pt x="6131373" y="0"/>
                </a:cubicBezTo>
                <a:cubicBezTo>
                  <a:pt x="6489568" y="6604"/>
                  <a:pt x="6621532" y="18870"/>
                  <a:pt x="6812637" y="0"/>
                </a:cubicBezTo>
                <a:cubicBezTo>
                  <a:pt x="7003742" y="-18870"/>
                  <a:pt x="7311146" y="18959"/>
                  <a:pt x="7711905" y="0"/>
                </a:cubicBezTo>
                <a:cubicBezTo>
                  <a:pt x="8112664" y="-18959"/>
                  <a:pt x="8080793" y="-24744"/>
                  <a:pt x="8284166" y="0"/>
                </a:cubicBezTo>
                <a:cubicBezTo>
                  <a:pt x="8487539" y="24744"/>
                  <a:pt x="8615041" y="-1627"/>
                  <a:pt x="8856428" y="0"/>
                </a:cubicBezTo>
                <a:cubicBezTo>
                  <a:pt x="9097815" y="1627"/>
                  <a:pt x="9475052" y="26322"/>
                  <a:pt x="9646694" y="0"/>
                </a:cubicBezTo>
                <a:cubicBezTo>
                  <a:pt x="9818336" y="-26322"/>
                  <a:pt x="9938906" y="-121"/>
                  <a:pt x="10218955" y="0"/>
                </a:cubicBezTo>
                <a:cubicBezTo>
                  <a:pt x="10499004" y="121"/>
                  <a:pt x="10697467" y="15326"/>
                  <a:pt x="10900219" y="0"/>
                </a:cubicBezTo>
                <a:cubicBezTo>
                  <a:pt x="10899812" y="8690"/>
                  <a:pt x="10900065" y="14141"/>
                  <a:pt x="10900219" y="18288"/>
                </a:cubicBezTo>
                <a:cubicBezTo>
                  <a:pt x="10543007" y="31201"/>
                  <a:pt x="10472057" y="15684"/>
                  <a:pt x="10109953" y="18288"/>
                </a:cubicBezTo>
                <a:cubicBezTo>
                  <a:pt x="9747849" y="20892"/>
                  <a:pt x="9872856" y="33007"/>
                  <a:pt x="9755696" y="18288"/>
                </a:cubicBezTo>
                <a:cubicBezTo>
                  <a:pt x="9638536" y="3569"/>
                  <a:pt x="9442681" y="6596"/>
                  <a:pt x="9292437" y="18288"/>
                </a:cubicBezTo>
                <a:cubicBezTo>
                  <a:pt x="9142193" y="29980"/>
                  <a:pt x="8817861" y="-11343"/>
                  <a:pt x="8393169" y="18288"/>
                </a:cubicBezTo>
                <a:cubicBezTo>
                  <a:pt x="7968477" y="47919"/>
                  <a:pt x="7919655" y="23228"/>
                  <a:pt x="7711905" y="18288"/>
                </a:cubicBezTo>
                <a:cubicBezTo>
                  <a:pt x="7504155" y="13348"/>
                  <a:pt x="7365667" y="6452"/>
                  <a:pt x="7248646" y="18288"/>
                </a:cubicBezTo>
                <a:cubicBezTo>
                  <a:pt x="7131625" y="30124"/>
                  <a:pt x="6776155" y="2871"/>
                  <a:pt x="6567382" y="18288"/>
                </a:cubicBezTo>
                <a:cubicBezTo>
                  <a:pt x="6358609" y="33705"/>
                  <a:pt x="6372933" y="1091"/>
                  <a:pt x="6213125" y="18288"/>
                </a:cubicBezTo>
                <a:cubicBezTo>
                  <a:pt x="6053317" y="35485"/>
                  <a:pt x="5980913" y="1290"/>
                  <a:pt x="5858868" y="18288"/>
                </a:cubicBezTo>
                <a:cubicBezTo>
                  <a:pt x="5736823" y="35286"/>
                  <a:pt x="5481395" y="5492"/>
                  <a:pt x="5177604" y="18288"/>
                </a:cubicBezTo>
                <a:cubicBezTo>
                  <a:pt x="4873813" y="31084"/>
                  <a:pt x="4854222" y="37160"/>
                  <a:pt x="4714345" y="18288"/>
                </a:cubicBezTo>
                <a:cubicBezTo>
                  <a:pt x="4574468" y="-584"/>
                  <a:pt x="4298550" y="22981"/>
                  <a:pt x="3924079" y="18288"/>
                </a:cubicBezTo>
                <a:cubicBezTo>
                  <a:pt x="3549608" y="13595"/>
                  <a:pt x="3645461" y="-921"/>
                  <a:pt x="3460820" y="18288"/>
                </a:cubicBezTo>
                <a:cubicBezTo>
                  <a:pt x="3276179" y="37497"/>
                  <a:pt x="3004470" y="-15027"/>
                  <a:pt x="2670554" y="18288"/>
                </a:cubicBezTo>
                <a:cubicBezTo>
                  <a:pt x="2336638" y="51603"/>
                  <a:pt x="2425773" y="17517"/>
                  <a:pt x="2316297" y="18288"/>
                </a:cubicBezTo>
                <a:cubicBezTo>
                  <a:pt x="2206821" y="19059"/>
                  <a:pt x="1757890" y="42158"/>
                  <a:pt x="1526031" y="18288"/>
                </a:cubicBezTo>
                <a:cubicBezTo>
                  <a:pt x="1294172" y="-5582"/>
                  <a:pt x="1213137" y="12281"/>
                  <a:pt x="1062771" y="18288"/>
                </a:cubicBezTo>
                <a:cubicBezTo>
                  <a:pt x="912405" y="24295"/>
                  <a:pt x="829444" y="7304"/>
                  <a:pt x="708514" y="18288"/>
                </a:cubicBezTo>
                <a:cubicBezTo>
                  <a:pt x="587584" y="29272"/>
                  <a:pt x="227877" y="37311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34925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4089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AE282-8875-4F49-AB21-E1C2BCAEA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712EA2-EF8C-4F18-BECF-AD121F72816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49224" y="2578608"/>
            <a:ext cx="3200400" cy="711244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41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7B59D4-E93F-40C1-A1A2-F1867830C6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9224" y="3339547"/>
            <a:ext cx="3200400" cy="2900635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2400"/>
            </a:lvl1pPr>
            <a:lvl2pPr>
              <a:lnSpc>
                <a:spcPct val="90000"/>
              </a:lnSpc>
              <a:defRPr sz="2000"/>
            </a:lvl2pPr>
            <a:lvl3pPr>
              <a:lnSpc>
                <a:spcPct val="90000"/>
              </a:lnSpc>
              <a:defRPr sz="1800"/>
            </a:lvl3pPr>
            <a:lvl4pPr>
              <a:lnSpc>
                <a:spcPct val="90000"/>
              </a:lnSpc>
              <a:defRPr sz="1600"/>
            </a:lvl4pPr>
            <a:lvl5pPr>
              <a:lnSpc>
                <a:spcPct val="90000"/>
              </a:lnSpc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810616-1C77-42AE-8449-D0B64E2B8475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498848" y="2578608"/>
            <a:ext cx="3200400" cy="713232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41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74E172-AFE8-48E4-BBB0-CA6D4EC112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98848" y="3339548"/>
            <a:ext cx="3200400" cy="2850940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2400"/>
            </a:lvl1pPr>
            <a:lvl2pPr>
              <a:lnSpc>
                <a:spcPct val="90000"/>
              </a:lnSpc>
              <a:defRPr sz="2000"/>
            </a:lvl2pPr>
            <a:lvl3pPr>
              <a:lnSpc>
                <a:spcPct val="90000"/>
              </a:lnSpc>
              <a:defRPr sz="1800"/>
            </a:lvl3pPr>
            <a:lvl4pPr>
              <a:lnSpc>
                <a:spcPct val="90000"/>
              </a:lnSpc>
              <a:defRPr sz="1600"/>
            </a:lvl4pPr>
            <a:lvl5pPr>
              <a:lnSpc>
                <a:spcPct val="90000"/>
              </a:lnSpc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9407CC-270D-4C98-B95C-7AE67D2E1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9/3/20XX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4070D5-9B7B-47FC-9F75-F6AD96074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8EAC17-33BE-4265-8C06-644C2D34F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8C1E5-FB55-42F5-BD6D-9CC153FCDBE6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 descr="Tag=AccentColor&#10;Flavor=Light&#10;Target=FillAndLine">
            <a:extLst>
              <a:ext uri="{FF2B5EF4-FFF2-40B4-BE49-F238E27FC236}">
                <a16:creationId xmlns:a16="http://schemas.microsoft.com/office/drawing/2014/main" id="{5A11B4AA-D861-4DDC-9A8A-7036C40D909C}"/>
              </a:ext>
            </a:extLst>
          </p:cNvPr>
          <p:cNvSpPr/>
          <p:nvPr userDrawn="1"/>
        </p:nvSpPr>
        <p:spPr>
          <a:xfrm flipV="1">
            <a:off x="648305" y="2067561"/>
            <a:ext cx="10900219" cy="18288"/>
          </a:xfrm>
          <a:custGeom>
            <a:avLst/>
            <a:gdLst>
              <a:gd name="connsiteX0" fmla="*/ 0 w 10900219"/>
              <a:gd name="connsiteY0" fmla="*/ 0 h 18288"/>
              <a:gd name="connsiteX1" fmla="*/ 463259 w 10900219"/>
              <a:gd name="connsiteY1" fmla="*/ 0 h 18288"/>
              <a:gd name="connsiteX2" fmla="*/ 1144523 w 10900219"/>
              <a:gd name="connsiteY2" fmla="*/ 0 h 18288"/>
              <a:gd name="connsiteX3" fmla="*/ 1934789 w 10900219"/>
              <a:gd name="connsiteY3" fmla="*/ 0 h 18288"/>
              <a:gd name="connsiteX4" fmla="*/ 2289046 w 10900219"/>
              <a:gd name="connsiteY4" fmla="*/ 0 h 18288"/>
              <a:gd name="connsiteX5" fmla="*/ 2643303 w 10900219"/>
              <a:gd name="connsiteY5" fmla="*/ 0 h 18288"/>
              <a:gd name="connsiteX6" fmla="*/ 3542571 w 10900219"/>
              <a:gd name="connsiteY6" fmla="*/ 0 h 18288"/>
              <a:gd name="connsiteX7" fmla="*/ 4223835 w 10900219"/>
              <a:gd name="connsiteY7" fmla="*/ 0 h 18288"/>
              <a:gd name="connsiteX8" fmla="*/ 4578092 w 10900219"/>
              <a:gd name="connsiteY8" fmla="*/ 0 h 18288"/>
              <a:gd name="connsiteX9" fmla="*/ 5259356 w 10900219"/>
              <a:gd name="connsiteY9" fmla="*/ 0 h 18288"/>
              <a:gd name="connsiteX10" fmla="*/ 6158624 w 10900219"/>
              <a:gd name="connsiteY10" fmla="*/ 0 h 18288"/>
              <a:gd name="connsiteX11" fmla="*/ 6730885 w 10900219"/>
              <a:gd name="connsiteY11" fmla="*/ 0 h 18288"/>
              <a:gd name="connsiteX12" fmla="*/ 7303147 w 10900219"/>
              <a:gd name="connsiteY12" fmla="*/ 0 h 18288"/>
              <a:gd name="connsiteX13" fmla="*/ 7984410 w 10900219"/>
              <a:gd name="connsiteY13" fmla="*/ 0 h 18288"/>
              <a:gd name="connsiteX14" fmla="*/ 8774676 w 10900219"/>
              <a:gd name="connsiteY14" fmla="*/ 0 h 18288"/>
              <a:gd name="connsiteX15" fmla="*/ 9564942 w 10900219"/>
              <a:gd name="connsiteY15" fmla="*/ 0 h 18288"/>
              <a:gd name="connsiteX16" fmla="*/ 10900219 w 10900219"/>
              <a:gd name="connsiteY16" fmla="*/ 0 h 18288"/>
              <a:gd name="connsiteX17" fmla="*/ 10900219 w 10900219"/>
              <a:gd name="connsiteY17" fmla="*/ 18288 h 18288"/>
              <a:gd name="connsiteX18" fmla="*/ 10436960 w 10900219"/>
              <a:gd name="connsiteY18" fmla="*/ 18288 h 18288"/>
              <a:gd name="connsiteX19" fmla="*/ 9537692 w 10900219"/>
              <a:gd name="connsiteY19" fmla="*/ 18288 h 18288"/>
              <a:gd name="connsiteX20" fmla="*/ 8856428 w 10900219"/>
              <a:gd name="connsiteY20" fmla="*/ 18288 h 18288"/>
              <a:gd name="connsiteX21" fmla="*/ 8502171 w 10900219"/>
              <a:gd name="connsiteY21" fmla="*/ 18288 h 18288"/>
              <a:gd name="connsiteX22" fmla="*/ 7820907 w 10900219"/>
              <a:gd name="connsiteY22" fmla="*/ 18288 h 18288"/>
              <a:gd name="connsiteX23" fmla="*/ 7248646 w 10900219"/>
              <a:gd name="connsiteY23" fmla="*/ 18288 h 18288"/>
              <a:gd name="connsiteX24" fmla="*/ 6676384 w 10900219"/>
              <a:gd name="connsiteY24" fmla="*/ 18288 h 18288"/>
              <a:gd name="connsiteX25" fmla="*/ 6104123 w 10900219"/>
              <a:gd name="connsiteY25" fmla="*/ 18288 h 18288"/>
              <a:gd name="connsiteX26" fmla="*/ 5531861 w 10900219"/>
              <a:gd name="connsiteY26" fmla="*/ 18288 h 18288"/>
              <a:gd name="connsiteX27" fmla="*/ 4741595 w 10900219"/>
              <a:gd name="connsiteY27" fmla="*/ 18288 h 18288"/>
              <a:gd name="connsiteX28" fmla="*/ 4060332 w 10900219"/>
              <a:gd name="connsiteY28" fmla="*/ 18288 h 18288"/>
              <a:gd name="connsiteX29" fmla="*/ 3706074 w 10900219"/>
              <a:gd name="connsiteY29" fmla="*/ 18288 h 18288"/>
              <a:gd name="connsiteX30" fmla="*/ 3133813 w 10900219"/>
              <a:gd name="connsiteY30" fmla="*/ 18288 h 18288"/>
              <a:gd name="connsiteX31" fmla="*/ 2343547 w 10900219"/>
              <a:gd name="connsiteY31" fmla="*/ 18288 h 18288"/>
              <a:gd name="connsiteX32" fmla="*/ 1880288 w 10900219"/>
              <a:gd name="connsiteY32" fmla="*/ 18288 h 18288"/>
              <a:gd name="connsiteX33" fmla="*/ 981020 w 10900219"/>
              <a:gd name="connsiteY33" fmla="*/ 18288 h 18288"/>
              <a:gd name="connsiteX34" fmla="*/ 0 w 10900219"/>
              <a:gd name="connsiteY34" fmla="*/ 18288 h 18288"/>
              <a:gd name="connsiteX35" fmla="*/ 0 w 10900219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900219" h="18288" fill="none" extrusionOk="0">
                <a:moveTo>
                  <a:pt x="0" y="0"/>
                </a:moveTo>
                <a:cubicBezTo>
                  <a:pt x="118469" y="-6619"/>
                  <a:pt x="329397" y="-5525"/>
                  <a:pt x="463259" y="0"/>
                </a:cubicBezTo>
                <a:cubicBezTo>
                  <a:pt x="597121" y="5525"/>
                  <a:pt x="866598" y="4881"/>
                  <a:pt x="1144523" y="0"/>
                </a:cubicBezTo>
                <a:cubicBezTo>
                  <a:pt x="1422448" y="-4881"/>
                  <a:pt x="1761178" y="17159"/>
                  <a:pt x="1934789" y="0"/>
                </a:cubicBezTo>
                <a:cubicBezTo>
                  <a:pt x="2108400" y="-17159"/>
                  <a:pt x="2119134" y="-4032"/>
                  <a:pt x="2289046" y="0"/>
                </a:cubicBezTo>
                <a:cubicBezTo>
                  <a:pt x="2458958" y="4032"/>
                  <a:pt x="2472610" y="15385"/>
                  <a:pt x="2643303" y="0"/>
                </a:cubicBezTo>
                <a:cubicBezTo>
                  <a:pt x="2813996" y="-15385"/>
                  <a:pt x="3334189" y="-21234"/>
                  <a:pt x="3542571" y="0"/>
                </a:cubicBezTo>
                <a:cubicBezTo>
                  <a:pt x="3750953" y="21234"/>
                  <a:pt x="3991639" y="13212"/>
                  <a:pt x="4223835" y="0"/>
                </a:cubicBezTo>
                <a:cubicBezTo>
                  <a:pt x="4456031" y="-13212"/>
                  <a:pt x="4466914" y="13318"/>
                  <a:pt x="4578092" y="0"/>
                </a:cubicBezTo>
                <a:cubicBezTo>
                  <a:pt x="4689270" y="-13318"/>
                  <a:pt x="5120635" y="31363"/>
                  <a:pt x="5259356" y="0"/>
                </a:cubicBezTo>
                <a:cubicBezTo>
                  <a:pt x="5398077" y="-31363"/>
                  <a:pt x="5954119" y="-7091"/>
                  <a:pt x="6158624" y="0"/>
                </a:cubicBezTo>
                <a:cubicBezTo>
                  <a:pt x="6363129" y="7091"/>
                  <a:pt x="6535071" y="-8480"/>
                  <a:pt x="6730885" y="0"/>
                </a:cubicBezTo>
                <a:cubicBezTo>
                  <a:pt x="6926699" y="8480"/>
                  <a:pt x="7091018" y="19194"/>
                  <a:pt x="7303147" y="0"/>
                </a:cubicBezTo>
                <a:cubicBezTo>
                  <a:pt x="7515276" y="-19194"/>
                  <a:pt x="7840361" y="30755"/>
                  <a:pt x="7984410" y="0"/>
                </a:cubicBezTo>
                <a:cubicBezTo>
                  <a:pt x="8128459" y="-30755"/>
                  <a:pt x="8498590" y="39460"/>
                  <a:pt x="8774676" y="0"/>
                </a:cubicBezTo>
                <a:cubicBezTo>
                  <a:pt x="9050762" y="-39460"/>
                  <a:pt x="9204381" y="36508"/>
                  <a:pt x="9564942" y="0"/>
                </a:cubicBezTo>
                <a:cubicBezTo>
                  <a:pt x="9925503" y="-36508"/>
                  <a:pt x="10235542" y="59225"/>
                  <a:pt x="10900219" y="0"/>
                </a:cubicBezTo>
                <a:cubicBezTo>
                  <a:pt x="10900865" y="4451"/>
                  <a:pt x="10900709" y="9226"/>
                  <a:pt x="10900219" y="18288"/>
                </a:cubicBezTo>
                <a:cubicBezTo>
                  <a:pt x="10675942" y="21751"/>
                  <a:pt x="10609372" y="26977"/>
                  <a:pt x="10436960" y="18288"/>
                </a:cubicBezTo>
                <a:cubicBezTo>
                  <a:pt x="10264548" y="9599"/>
                  <a:pt x="9961150" y="-11074"/>
                  <a:pt x="9537692" y="18288"/>
                </a:cubicBezTo>
                <a:cubicBezTo>
                  <a:pt x="9114234" y="47650"/>
                  <a:pt x="9087386" y="35169"/>
                  <a:pt x="8856428" y="18288"/>
                </a:cubicBezTo>
                <a:cubicBezTo>
                  <a:pt x="8625470" y="1407"/>
                  <a:pt x="8634361" y="13786"/>
                  <a:pt x="8502171" y="18288"/>
                </a:cubicBezTo>
                <a:cubicBezTo>
                  <a:pt x="8369981" y="22790"/>
                  <a:pt x="8132296" y="22561"/>
                  <a:pt x="7820907" y="18288"/>
                </a:cubicBezTo>
                <a:cubicBezTo>
                  <a:pt x="7509518" y="14015"/>
                  <a:pt x="7432447" y="29431"/>
                  <a:pt x="7248646" y="18288"/>
                </a:cubicBezTo>
                <a:cubicBezTo>
                  <a:pt x="7064845" y="7145"/>
                  <a:pt x="6954380" y="2746"/>
                  <a:pt x="6676384" y="18288"/>
                </a:cubicBezTo>
                <a:cubicBezTo>
                  <a:pt x="6398388" y="33830"/>
                  <a:pt x="6292480" y="-4579"/>
                  <a:pt x="6104123" y="18288"/>
                </a:cubicBezTo>
                <a:cubicBezTo>
                  <a:pt x="5915766" y="41155"/>
                  <a:pt x="5703359" y="-8437"/>
                  <a:pt x="5531861" y="18288"/>
                </a:cubicBezTo>
                <a:cubicBezTo>
                  <a:pt x="5360363" y="45013"/>
                  <a:pt x="5056784" y="-12121"/>
                  <a:pt x="4741595" y="18288"/>
                </a:cubicBezTo>
                <a:cubicBezTo>
                  <a:pt x="4426406" y="48697"/>
                  <a:pt x="4364529" y="-10910"/>
                  <a:pt x="4060332" y="18288"/>
                </a:cubicBezTo>
                <a:cubicBezTo>
                  <a:pt x="3756135" y="47486"/>
                  <a:pt x="3816049" y="13364"/>
                  <a:pt x="3706074" y="18288"/>
                </a:cubicBezTo>
                <a:cubicBezTo>
                  <a:pt x="3596099" y="23212"/>
                  <a:pt x="3382238" y="37686"/>
                  <a:pt x="3133813" y="18288"/>
                </a:cubicBezTo>
                <a:cubicBezTo>
                  <a:pt x="2885388" y="-1110"/>
                  <a:pt x="2523125" y="15465"/>
                  <a:pt x="2343547" y="18288"/>
                </a:cubicBezTo>
                <a:cubicBezTo>
                  <a:pt x="2163969" y="21111"/>
                  <a:pt x="1985160" y="33196"/>
                  <a:pt x="1880288" y="18288"/>
                </a:cubicBezTo>
                <a:cubicBezTo>
                  <a:pt x="1775416" y="3380"/>
                  <a:pt x="1261751" y="-9914"/>
                  <a:pt x="981020" y="18288"/>
                </a:cubicBezTo>
                <a:cubicBezTo>
                  <a:pt x="700289" y="46490"/>
                  <a:pt x="314212" y="-15659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900219" h="18288" stroke="0" extrusionOk="0">
                <a:moveTo>
                  <a:pt x="0" y="0"/>
                </a:moveTo>
                <a:cubicBezTo>
                  <a:pt x="269624" y="3698"/>
                  <a:pt x="383061" y="-5818"/>
                  <a:pt x="572261" y="0"/>
                </a:cubicBezTo>
                <a:cubicBezTo>
                  <a:pt x="761461" y="5818"/>
                  <a:pt x="826360" y="-1890"/>
                  <a:pt x="926519" y="0"/>
                </a:cubicBezTo>
                <a:cubicBezTo>
                  <a:pt x="1026678" y="1890"/>
                  <a:pt x="1621671" y="-1096"/>
                  <a:pt x="1825787" y="0"/>
                </a:cubicBezTo>
                <a:cubicBezTo>
                  <a:pt x="2029903" y="1096"/>
                  <a:pt x="2212612" y="17145"/>
                  <a:pt x="2398048" y="0"/>
                </a:cubicBezTo>
                <a:cubicBezTo>
                  <a:pt x="2583484" y="-17145"/>
                  <a:pt x="2739759" y="-14168"/>
                  <a:pt x="2970310" y="0"/>
                </a:cubicBezTo>
                <a:cubicBezTo>
                  <a:pt x="3200861" y="14168"/>
                  <a:pt x="3502691" y="33180"/>
                  <a:pt x="3869578" y="0"/>
                </a:cubicBezTo>
                <a:cubicBezTo>
                  <a:pt x="4236465" y="-33180"/>
                  <a:pt x="4122134" y="-10470"/>
                  <a:pt x="4332837" y="0"/>
                </a:cubicBezTo>
                <a:cubicBezTo>
                  <a:pt x="4543540" y="10470"/>
                  <a:pt x="4834652" y="3572"/>
                  <a:pt x="5232105" y="0"/>
                </a:cubicBezTo>
                <a:cubicBezTo>
                  <a:pt x="5629558" y="-3572"/>
                  <a:pt x="5773178" y="-6604"/>
                  <a:pt x="6131373" y="0"/>
                </a:cubicBezTo>
                <a:cubicBezTo>
                  <a:pt x="6489568" y="6604"/>
                  <a:pt x="6621532" y="18870"/>
                  <a:pt x="6812637" y="0"/>
                </a:cubicBezTo>
                <a:cubicBezTo>
                  <a:pt x="7003742" y="-18870"/>
                  <a:pt x="7311146" y="18959"/>
                  <a:pt x="7711905" y="0"/>
                </a:cubicBezTo>
                <a:cubicBezTo>
                  <a:pt x="8112664" y="-18959"/>
                  <a:pt x="8080793" y="-24744"/>
                  <a:pt x="8284166" y="0"/>
                </a:cubicBezTo>
                <a:cubicBezTo>
                  <a:pt x="8487539" y="24744"/>
                  <a:pt x="8615041" y="-1627"/>
                  <a:pt x="8856428" y="0"/>
                </a:cubicBezTo>
                <a:cubicBezTo>
                  <a:pt x="9097815" y="1627"/>
                  <a:pt x="9475052" y="26322"/>
                  <a:pt x="9646694" y="0"/>
                </a:cubicBezTo>
                <a:cubicBezTo>
                  <a:pt x="9818336" y="-26322"/>
                  <a:pt x="9938906" y="-121"/>
                  <a:pt x="10218955" y="0"/>
                </a:cubicBezTo>
                <a:cubicBezTo>
                  <a:pt x="10499004" y="121"/>
                  <a:pt x="10697467" y="15326"/>
                  <a:pt x="10900219" y="0"/>
                </a:cubicBezTo>
                <a:cubicBezTo>
                  <a:pt x="10899812" y="8690"/>
                  <a:pt x="10900065" y="14141"/>
                  <a:pt x="10900219" y="18288"/>
                </a:cubicBezTo>
                <a:cubicBezTo>
                  <a:pt x="10543007" y="31201"/>
                  <a:pt x="10472057" y="15684"/>
                  <a:pt x="10109953" y="18288"/>
                </a:cubicBezTo>
                <a:cubicBezTo>
                  <a:pt x="9747849" y="20892"/>
                  <a:pt x="9872856" y="33007"/>
                  <a:pt x="9755696" y="18288"/>
                </a:cubicBezTo>
                <a:cubicBezTo>
                  <a:pt x="9638536" y="3569"/>
                  <a:pt x="9442681" y="6596"/>
                  <a:pt x="9292437" y="18288"/>
                </a:cubicBezTo>
                <a:cubicBezTo>
                  <a:pt x="9142193" y="29980"/>
                  <a:pt x="8817861" y="-11343"/>
                  <a:pt x="8393169" y="18288"/>
                </a:cubicBezTo>
                <a:cubicBezTo>
                  <a:pt x="7968477" y="47919"/>
                  <a:pt x="7919655" y="23228"/>
                  <a:pt x="7711905" y="18288"/>
                </a:cubicBezTo>
                <a:cubicBezTo>
                  <a:pt x="7504155" y="13348"/>
                  <a:pt x="7365667" y="6452"/>
                  <a:pt x="7248646" y="18288"/>
                </a:cubicBezTo>
                <a:cubicBezTo>
                  <a:pt x="7131625" y="30124"/>
                  <a:pt x="6776155" y="2871"/>
                  <a:pt x="6567382" y="18288"/>
                </a:cubicBezTo>
                <a:cubicBezTo>
                  <a:pt x="6358609" y="33705"/>
                  <a:pt x="6372933" y="1091"/>
                  <a:pt x="6213125" y="18288"/>
                </a:cubicBezTo>
                <a:cubicBezTo>
                  <a:pt x="6053317" y="35485"/>
                  <a:pt x="5980913" y="1290"/>
                  <a:pt x="5858868" y="18288"/>
                </a:cubicBezTo>
                <a:cubicBezTo>
                  <a:pt x="5736823" y="35286"/>
                  <a:pt x="5481395" y="5492"/>
                  <a:pt x="5177604" y="18288"/>
                </a:cubicBezTo>
                <a:cubicBezTo>
                  <a:pt x="4873813" y="31084"/>
                  <a:pt x="4854222" y="37160"/>
                  <a:pt x="4714345" y="18288"/>
                </a:cubicBezTo>
                <a:cubicBezTo>
                  <a:pt x="4574468" y="-584"/>
                  <a:pt x="4298550" y="22981"/>
                  <a:pt x="3924079" y="18288"/>
                </a:cubicBezTo>
                <a:cubicBezTo>
                  <a:pt x="3549608" y="13595"/>
                  <a:pt x="3645461" y="-921"/>
                  <a:pt x="3460820" y="18288"/>
                </a:cubicBezTo>
                <a:cubicBezTo>
                  <a:pt x="3276179" y="37497"/>
                  <a:pt x="3004470" y="-15027"/>
                  <a:pt x="2670554" y="18288"/>
                </a:cubicBezTo>
                <a:cubicBezTo>
                  <a:pt x="2336638" y="51603"/>
                  <a:pt x="2425773" y="17517"/>
                  <a:pt x="2316297" y="18288"/>
                </a:cubicBezTo>
                <a:cubicBezTo>
                  <a:pt x="2206821" y="19059"/>
                  <a:pt x="1757890" y="42158"/>
                  <a:pt x="1526031" y="18288"/>
                </a:cubicBezTo>
                <a:cubicBezTo>
                  <a:pt x="1294172" y="-5582"/>
                  <a:pt x="1213137" y="12281"/>
                  <a:pt x="1062771" y="18288"/>
                </a:cubicBezTo>
                <a:cubicBezTo>
                  <a:pt x="912405" y="24295"/>
                  <a:pt x="829444" y="7304"/>
                  <a:pt x="708514" y="18288"/>
                </a:cubicBezTo>
                <a:cubicBezTo>
                  <a:pt x="587584" y="29272"/>
                  <a:pt x="227877" y="37311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34925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42AA5FD4-D71A-436D-B50A-847980623CF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39328" y="2578608"/>
            <a:ext cx="3200400" cy="713232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41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498877DB-362B-4B53-84A8-D53090240FD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39328" y="3339548"/>
            <a:ext cx="3200400" cy="2850940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2400"/>
            </a:lvl1pPr>
            <a:lvl2pPr>
              <a:lnSpc>
                <a:spcPct val="90000"/>
              </a:lnSpc>
              <a:defRPr sz="2000"/>
            </a:lvl2pPr>
            <a:lvl3pPr>
              <a:lnSpc>
                <a:spcPct val="90000"/>
              </a:lnSpc>
              <a:defRPr sz="1800"/>
            </a:lvl3pPr>
            <a:lvl4pPr>
              <a:lnSpc>
                <a:spcPct val="90000"/>
              </a:lnSpc>
              <a:defRPr sz="1600"/>
            </a:lvl4pPr>
            <a:lvl5pPr>
              <a:lnSpc>
                <a:spcPct val="90000"/>
              </a:lnSpc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07597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4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95429EAB-EC88-4283-9CAC-5C4336D6876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263901" y="-1"/>
            <a:ext cx="3928091" cy="4143506"/>
          </a:xfrm>
          <a:custGeom>
            <a:avLst/>
            <a:gdLst>
              <a:gd name="connsiteX0" fmla="*/ 23605 w 3928091"/>
              <a:gd name="connsiteY0" fmla="*/ 0 h 4143506"/>
              <a:gd name="connsiteX1" fmla="*/ 3928091 w 3928091"/>
              <a:gd name="connsiteY1" fmla="*/ 0 h 4143506"/>
              <a:gd name="connsiteX2" fmla="*/ 3928091 w 3928091"/>
              <a:gd name="connsiteY2" fmla="*/ 4125656 h 4143506"/>
              <a:gd name="connsiteX3" fmla="*/ 3780617 w 3928091"/>
              <a:gd name="connsiteY3" fmla="*/ 4131078 h 4143506"/>
              <a:gd name="connsiteX4" fmla="*/ 3281801 w 3928091"/>
              <a:gd name="connsiteY4" fmla="*/ 4125634 h 4143506"/>
              <a:gd name="connsiteX5" fmla="*/ 2622887 w 3928091"/>
              <a:gd name="connsiteY5" fmla="*/ 4130456 h 4143506"/>
              <a:gd name="connsiteX6" fmla="*/ 2169916 w 3928091"/>
              <a:gd name="connsiteY6" fmla="*/ 4111570 h 4143506"/>
              <a:gd name="connsiteX7" fmla="*/ 1705097 w 3928091"/>
              <a:gd name="connsiteY7" fmla="*/ 4140234 h 4143506"/>
              <a:gd name="connsiteX8" fmla="*/ 1364801 w 3928091"/>
              <a:gd name="connsiteY8" fmla="*/ 4124429 h 4143506"/>
              <a:gd name="connsiteX9" fmla="*/ 1123316 w 3928091"/>
              <a:gd name="connsiteY9" fmla="*/ 4121750 h 4143506"/>
              <a:gd name="connsiteX10" fmla="*/ 688243 w 3928091"/>
              <a:gd name="connsiteY10" fmla="*/ 4130323 h 4143506"/>
              <a:gd name="connsiteX11" fmla="*/ 298918 w 3928091"/>
              <a:gd name="connsiteY11" fmla="*/ 4118266 h 4143506"/>
              <a:gd name="connsiteX12" fmla="*/ 105785 w 3928091"/>
              <a:gd name="connsiteY12" fmla="*/ 4130037 h 4143506"/>
              <a:gd name="connsiteX13" fmla="*/ 15503 w 3928091"/>
              <a:gd name="connsiteY13" fmla="*/ 4130462 h 4143506"/>
              <a:gd name="connsiteX14" fmla="*/ 14458 w 3928091"/>
              <a:gd name="connsiteY14" fmla="*/ 4122289 h 4143506"/>
              <a:gd name="connsiteX15" fmla="*/ 346 w 3928091"/>
              <a:gd name="connsiteY15" fmla="*/ 3882149 h 4143506"/>
              <a:gd name="connsiteX16" fmla="*/ 27583 w 3928091"/>
              <a:gd name="connsiteY16" fmla="*/ 3294816 h 4143506"/>
              <a:gd name="connsiteX17" fmla="*/ 21797 w 3928091"/>
              <a:gd name="connsiteY17" fmla="*/ 3078932 h 4143506"/>
              <a:gd name="connsiteX18" fmla="*/ 30264 w 3928091"/>
              <a:gd name="connsiteY18" fmla="*/ 2835999 h 4143506"/>
              <a:gd name="connsiteX19" fmla="*/ 33510 w 3928091"/>
              <a:gd name="connsiteY19" fmla="*/ 2550270 h 4143506"/>
              <a:gd name="connsiteX20" fmla="*/ 9096 w 3928091"/>
              <a:gd name="connsiteY20" fmla="*/ 1764959 h 4143506"/>
              <a:gd name="connsiteX21" fmla="*/ 30406 w 3928091"/>
              <a:gd name="connsiteY21" fmla="*/ 1598729 h 4143506"/>
              <a:gd name="connsiteX22" fmla="*/ 20244 w 3928091"/>
              <a:gd name="connsiteY22" fmla="*/ 1114767 h 4143506"/>
              <a:gd name="connsiteX23" fmla="*/ 26736 w 3928091"/>
              <a:gd name="connsiteY23" fmla="*/ 579120 h 4143506"/>
              <a:gd name="connsiteX24" fmla="*/ 38237 w 3928091"/>
              <a:gd name="connsiteY24" fmla="*/ 288533 h 4143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928091" h="4143506">
                <a:moveTo>
                  <a:pt x="23605" y="0"/>
                </a:moveTo>
                <a:lnTo>
                  <a:pt x="3928091" y="0"/>
                </a:lnTo>
                <a:lnTo>
                  <a:pt x="3928091" y="4125656"/>
                </a:lnTo>
                <a:lnTo>
                  <a:pt x="3780617" y="4131078"/>
                </a:lnTo>
                <a:cubicBezTo>
                  <a:pt x="3614346" y="4131561"/>
                  <a:pt x="3448073" y="4118803"/>
                  <a:pt x="3281801" y="4125634"/>
                </a:cubicBezTo>
                <a:cubicBezTo>
                  <a:pt x="3062120" y="4134609"/>
                  <a:pt x="2842441" y="4144923"/>
                  <a:pt x="2622887" y="4130456"/>
                </a:cubicBezTo>
                <a:cubicBezTo>
                  <a:pt x="2472401" y="4120545"/>
                  <a:pt x="2321159" y="4107551"/>
                  <a:pt x="2169916" y="4111570"/>
                </a:cubicBezTo>
                <a:cubicBezTo>
                  <a:pt x="2014640" y="4115856"/>
                  <a:pt x="1859994" y="4129920"/>
                  <a:pt x="1705097" y="4140234"/>
                </a:cubicBezTo>
                <a:cubicBezTo>
                  <a:pt x="1591463" y="4147694"/>
                  <a:pt x="1477389" y="4142391"/>
                  <a:pt x="1364801" y="4124429"/>
                </a:cubicBezTo>
                <a:cubicBezTo>
                  <a:pt x="1284516" y="4111703"/>
                  <a:pt x="1203727" y="4117195"/>
                  <a:pt x="1123316" y="4121750"/>
                </a:cubicBezTo>
                <a:cubicBezTo>
                  <a:pt x="978124" y="4130323"/>
                  <a:pt x="833434" y="4143717"/>
                  <a:pt x="688243" y="4130323"/>
                </a:cubicBezTo>
                <a:cubicBezTo>
                  <a:pt x="558551" y="4118266"/>
                  <a:pt x="427601" y="4108489"/>
                  <a:pt x="298918" y="4118266"/>
                </a:cubicBezTo>
                <a:cubicBezTo>
                  <a:pt x="234577" y="4123155"/>
                  <a:pt x="170204" y="4128045"/>
                  <a:pt x="105785" y="4130037"/>
                </a:cubicBezTo>
                <a:lnTo>
                  <a:pt x="15503" y="4130462"/>
                </a:lnTo>
                <a:lnTo>
                  <a:pt x="14458" y="4122289"/>
                </a:lnTo>
                <a:cubicBezTo>
                  <a:pt x="3338" y="4042653"/>
                  <a:pt x="-1375" y="3962394"/>
                  <a:pt x="346" y="3882149"/>
                </a:cubicBezTo>
                <a:cubicBezTo>
                  <a:pt x="205" y="3686075"/>
                  <a:pt x="9942" y="3490383"/>
                  <a:pt x="27583" y="3294816"/>
                </a:cubicBezTo>
                <a:cubicBezTo>
                  <a:pt x="31859" y="3222826"/>
                  <a:pt x="29926" y="3150656"/>
                  <a:pt x="21797" y="3078932"/>
                </a:cubicBezTo>
                <a:cubicBezTo>
                  <a:pt x="13668" y="2997950"/>
                  <a:pt x="16505" y="2916372"/>
                  <a:pt x="30264" y="2835999"/>
                </a:cubicBezTo>
                <a:cubicBezTo>
                  <a:pt x="47622" y="2740756"/>
                  <a:pt x="39860" y="2645513"/>
                  <a:pt x="33510" y="2550270"/>
                </a:cubicBezTo>
                <a:cubicBezTo>
                  <a:pt x="16152" y="2288796"/>
                  <a:pt x="-5017" y="2027322"/>
                  <a:pt x="9096" y="1764959"/>
                </a:cubicBezTo>
                <a:cubicBezTo>
                  <a:pt x="12060" y="1708956"/>
                  <a:pt x="25042" y="1654350"/>
                  <a:pt x="30406" y="1598729"/>
                </a:cubicBezTo>
                <a:cubicBezTo>
                  <a:pt x="46071" y="1437069"/>
                  <a:pt x="27723" y="1276045"/>
                  <a:pt x="20244" y="1114767"/>
                </a:cubicBezTo>
                <a:cubicBezTo>
                  <a:pt x="9491" y="936281"/>
                  <a:pt x="11664" y="757351"/>
                  <a:pt x="26736" y="579120"/>
                </a:cubicBezTo>
                <a:cubicBezTo>
                  <a:pt x="36191" y="482353"/>
                  <a:pt x="39402" y="385459"/>
                  <a:pt x="38237" y="288533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2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95853130-EDA3-41D2-A3D5-E39613A79C8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281029" y="4328340"/>
            <a:ext cx="3910962" cy="2529660"/>
          </a:xfrm>
          <a:custGeom>
            <a:avLst/>
            <a:gdLst>
              <a:gd name="connsiteX0" fmla="*/ 842684 w 3910962"/>
              <a:gd name="connsiteY0" fmla="*/ 662 h 2529660"/>
              <a:gd name="connsiteX1" fmla="*/ 1140350 w 3910962"/>
              <a:gd name="connsiteY1" fmla="*/ 3173 h 2529660"/>
              <a:gd name="connsiteX2" fmla="*/ 1350451 w 3910962"/>
              <a:gd name="connsiteY2" fmla="*/ 29025 h 2529660"/>
              <a:gd name="connsiteX3" fmla="*/ 1903495 w 3910962"/>
              <a:gd name="connsiteY3" fmla="*/ 18310 h 2529660"/>
              <a:gd name="connsiteX4" fmla="*/ 2649374 w 3910962"/>
              <a:gd name="connsiteY4" fmla="*/ 22730 h 2529660"/>
              <a:gd name="connsiteX5" fmla="*/ 3310304 w 3910962"/>
              <a:gd name="connsiteY5" fmla="*/ 10808 h 2529660"/>
              <a:gd name="connsiteX6" fmla="*/ 3684881 w 3910962"/>
              <a:gd name="connsiteY6" fmla="*/ 10808 h 2529660"/>
              <a:gd name="connsiteX7" fmla="*/ 3887420 w 3910962"/>
              <a:gd name="connsiteY7" fmla="*/ 15630 h 2529660"/>
              <a:gd name="connsiteX8" fmla="*/ 3910962 w 3910962"/>
              <a:gd name="connsiteY8" fmla="*/ 11105 h 2529660"/>
              <a:gd name="connsiteX9" fmla="*/ 3910962 w 3910962"/>
              <a:gd name="connsiteY9" fmla="*/ 2529660 h 2529660"/>
              <a:gd name="connsiteX10" fmla="*/ 6242 w 3910962"/>
              <a:gd name="connsiteY10" fmla="*/ 2529660 h 2529660"/>
              <a:gd name="connsiteX11" fmla="*/ 25280 w 3910962"/>
              <a:gd name="connsiteY11" fmla="*/ 2158134 h 2529660"/>
              <a:gd name="connsiteX12" fmla="*/ 11167 w 3910962"/>
              <a:gd name="connsiteY12" fmla="*/ 1427303 h 2529660"/>
              <a:gd name="connsiteX13" fmla="*/ 3970 w 3910962"/>
              <a:gd name="connsiteY13" fmla="*/ 934453 h 2529660"/>
              <a:gd name="connsiteX14" fmla="*/ 5805 w 3910962"/>
              <a:gd name="connsiteY14" fmla="*/ 380010 h 2529660"/>
              <a:gd name="connsiteX15" fmla="*/ 18506 w 3910962"/>
              <a:gd name="connsiteY15" fmla="*/ 139744 h 2529660"/>
              <a:gd name="connsiteX16" fmla="*/ 19072 w 3910962"/>
              <a:gd name="connsiteY16" fmla="*/ 23791 h 2529660"/>
              <a:gd name="connsiteX17" fmla="*/ 67093 w 3910962"/>
              <a:gd name="connsiteY17" fmla="*/ 27133 h 2529660"/>
              <a:gd name="connsiteX18" fmla="*/ 545085 w 3910962"/>
              <a:gd name="connsiteY18" fmla="*/ 11612 h 2529660"/>
              <a:gd name="connsiteX19" fmla="*/ 842684 w 3910962"/>
              <a:gd name="connsiteY19" fmla="*/ 662 h 252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910962" h="2529660">
                <a:moveTo>
                  <a:pt x="842684" y="662"/>
                </a:moveTo>
                <a:cubicBezTo>
                  <a:pt x="941895" y="-744"/>
                  <a:pt x="1041116" y="93"/>
                  <a:pt x="1140350" y="3173"/>
                </a:cubicBezTo>
                <a:cubicBezTo>
                  <a:pt x="1210804" y="5316"/>
                  <a:pt x="1279746" y="24605"/>
                  <a:pt x="1350451" y="29025"/>
                </a:cubicBezTo>
                <a:cubicBezTo>
                  <a:pt x="1535093" y="40276"/>
                  <a:pt x="1719483" y="30901"/>
                  <a:pt x="1903495" y="18310"/>
                </a:cubicBezTo>
                <a:cubicBezTo>
                  <a:pt x="2151898" y="628"/>
                  <a:pt x="2401172" y="2101"/>
                  <a:pt x="2649374" y="22730"/>
                </a:cubicBezTo>
                <a:cubicBezTo>
                  <a:pt x="2869445" y="43947"/>
                  <a:pt x="3091027" y="39942"/>
                  <a:pt x="3310304" y="10808"/>
                </a:cubicBezTo>
                <a:cubicBezTo>
                  <a:pt x="3434575" y="-7007"/>
                  <a:pt x="3559980" y="9067"/>
                  <a:pt x="3684881" y="10808"/>
                </a:cubicBezTo>
                <a:cubicBezTo>
                  <a:pt x="3752435" y="11746"/>
                  <a:pt x="3819992" y="12684"/>
                  <a:pt x="3887420" y="15630"/>
                </a:cubicBezTo>
                <a:lnTo>
                  <a:pt x="3910962" y="11105"/>
                </a:lnTo>
                <a:lnTo>
                  <a:pt x="3910962" y="2529660"/>
                </a:lnTo>
                <a:lnTo>
                  <a:pt x="6242" y="2529660"/>
                </a:lnTo>
                <a:lnTo>
                  <a:pt x="25280" y="2158134"/>
                </a:lnTo>
                <a:cubicBezTo>
                  <a:pt x="28243" y="1914439"/>
                  <a:pt x="36288" y="1670236"/>
                  <a:pt x="11167" y="1427303"/>
                </a:cubicBezTo>
                <a:cubicBezTo>
                  <a:pt x="-5908" y="1262723"/>
                  <a:pt x="865" y="1098905"/>
                  <a:pt x="3970" y="934453"/>
                </a:cubicBezTo>
                <a:cubicBezTo>
                  <a:pt x="7498" y="749680"/>
                  <a:pt x="5805" y="564783"/>
                  <a:pt x="5805" y="380010"/>
                </a:cubicBezTo>
                <a:cubicBezTo>
                  <a:pt x="5522" y="299625"/>
                  <a:pt x="10321" y="219748"/>
                  <a:pt x="18506" y="139744"/>
                </a:cubicBezTo>
                <a:lnTo>
                  <a:pt x="19072" y="23791"/>
                </a:lnTo>
                <a:lnTo>
                  <a:pt x="67093" y="27133"/>
                </a:lnTo>
                <a:cubicBezTo>
                  <a:pt x="226530" y="32207"/>
                  <a:pt x="385807" y="21156"/>
                  <a:pt x="545085" y="11612"/>
                </a:cubicBezTo>
                <a:cubicBezTo>
                  <a:pt x="644275" y="5719"/>
                  <a:pt x="743474" y="2069"/>
                  <a:pt x="842684" y="662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2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3A9F270A-23C2-4A09-BC7C-5CB160B890C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021992" y="3792430"/>
            <a:ext cx="3041329" cy="3065569"/>
          </a:xfrm>
          <a:custGeom>
            <a:avLst/>
            <a:gdLst>
              <a:gd name="connsiteX0" fmla="*/ 2750933 w 3041329"/>
              <a:gd name="connsiteY0" fmla="*/ 0 h 3065569"/>
              <a:gd name="connsiteX1" fmla="*/ 3041329 w 3041329"/>
              <a:gd name="connsiteY1" fmla="*/ 10946 h 3065569"/>
              <a:gd name="connsiteX2" fmla="*/ 3041329 w 3041329"/>
              <a:gd name="connsiteY2" fmla="*/ 175882 h 3065569"/>
              <a:gd name="connsiteX3" fmla="*/ 3034394 w 3041329"/>
              <a:gd name="connsiteY3" fmla="*/ 266109 h 3065569"/>
              <a:gd name="connsiteX4" fmla="*/ 3037217 w 3041329"/>
              <a:gd name="connsiteY4" fmla="*/ 802010 h 3065569"/>
              <a:gd name="connsiteX5" fmla="*/ 3025363 w 3041329"/>
              <a:gd name="connsiteY5" fmla="*/ 1170283 h 3065569"/>
              <a:gd name="connsiteX6" fmla="*/ 3020000 w 3041329"/>
              <a:gd name="connsiteY6" fmla="*/ 1316450 h 3065569"/>
              <a:gd name="connsiteX7" fmla="*/ 3014637 w 3041329"/>
              <a:gd name="connsiteY7" fmla="*/ 1344641 h 3065569"/>
              <a:gd name="connsiteX8" fmla="*/ 3014637 w 3041329"/>
              <a:gd name="connsiteY8" fmla="*/ 1357340 h 3065569"/>
              <a:gd name="connsiteX9" fmla="*/ 3021693 w 3041329"/>
              <a:gd name="connsiteY9" fmla="*/ 1384898 h 3065569"/>
              <a:gd name="connsiteX10" fmla="*/ 3029173 w 3041329"/>
              <a:gd name="connsiteY10" fmla="*/ 1911401 h 3065569"/>
              <a:gd name="connsiteX11" fmla="*/ 3039899 w 3041329"/>
              <a:gd name="connsiteY11" fmla="*/ 2395617 h 3065569"/>
              <a:gd name="connsiteX12" fmla="*/ 3041329 w 3041329"/>
              <a:gd name="connsiteY12" fmla="*/ 2446475 h 3065569"/>
              <a:gd name="connsiteX13" fmla="*/ 3041329 w 3041329"/>
              <a:gd name="connsiteY13" fmla="*/ 2649259 h 3065569"/>
              <a:gd name="connsiteX14" fmla="*/ 3040516 w 3041329"/>
              <a:gd name="connsiteY14" fmla="*/ 2683378 h 3065569"/>
              <a:gd name="connsiteX15" fmla="*/ 3029596 w 3041329"/>
              <a:gd name="connsiteY15" fmla="*/ 2971138 h 3065569"/>
              <a:gd name="connsiteX16" fmla="*/ 3031678 w 3041329"/>
              <a:gd name="connsiteY16" fmla="*/ 3022824 h 3065569"/>
              <a:gd name="connsiteX17" fmla="*/ 3034625 w 3041329"/>
              <a:gd name="connsiteY17" fmla="*/ 3065569 h 3065569"/>
              <a:gd name="connsiteX18" fmla="*/ 24938 w 3041329"/>
              <a:gd name="connsiteY18" fmla="*/ 3065569 h 3065569"/>
              <a:gd name="connsiteX19" fmla="*/ 25911 w 3041329"/>
              <a:gd name="connsiteY19" fmla="*/ 3001918 h 3065569"/>
              <a:gd name="connsiteX20" fmla="*/ 38276 w 3041329"/>
              <a:gd name="connsiteY20" fmla="*/ 2918677 h 3065569"/>
              <a:gd name="connsiteX21" fmla="*/ 28835 w 3041329"/>
              <a:gd name="connsiteY21" fmla="*/ 2491295 h 3065569"/>
              <a:gd name="connsiteX22" fmla="*/ 21053 w 3041329"/>
              <a:gd name="connsiteY22" fmla="*/ 2094786 h 3065569"/>
              <a:gd name="connsiteX23" fmla="*/ 16716 w 3041329"/>
              <a:gd name="connsiteY23" fmla="*/ 1719456 h 3065569"/>
              <a:gd name="connsiteX24" fmla="*/ 3192 w 3041329"/>
              <a:gd name="connsiteY24" fmla="*/ 1622752 h 3065569"/>
              <a:gd name="connsiteX25" fmla="*/ 24242 w 3041329"/>
              <a:gd name="connsiteY25" fmla="*/ 1269110 h 3065569"/>
              <a:gd name="connsiteX26" fmla="*/ 24242 w 3041329"/>
              <a:gd name="connsiteY26" fmla="*/ 1044447 h 3065569"/>
              <a:gd name="connsiteX27" fmla="*/ 13654 w 3041329"/>
              <a:gd name="connsiteY27" fmla="*/ 884594 h 3065569"/>
              <a:gd name="connsiteX28" fmla="*/ 23477 w 3041329"/>
              <a:gd name="connsiteY28" fmla="*/ 597929 h 3065569"/>
              <a:gd name="connsiteX29" fmla="*/ 26284 w 3041329"/>
              <a:gd name="connsiteY29" fmla="*/ 408605 h 3065569"/>
              <a:gd name="connsiteX30" fmla="*/ 33300 w 3041329"/>
              <a:gd name="connsiteY30" fmla="*/ 153452 h 3065569"/>
              <a:gd name="connsiteX31" fmla="*/ 16058 w 3041329"/>
              <a:gd name="connsiteY31" fmla="*/ 52511 h 3065569"/>
              <a:gd name="connsiteX32" fmla="*/ 13611 w 3041329"/>
              <a:gd name="connsiteY32" fmla="*/ 10473 h 3065569"/>
              <a:gd name="connsiteX33" fmla="*/ 222689 w 3041329"/>
              <a:gd name="connsiteY33" fmla="*/ 5194 h 3065569"/>
              <a:gd name="connsiteX34" fmla="*/ 988364 w 3041329"/>
              <a:gd name="connsiteY34" fmla="*/ 17002 h 3065569"/>
              <a:gd name="connsiteX35" fmla="*/ 1316477 w 3041329"/>
              <a:gd name="connsiteY35" fmla="*/ 7977 h 3065569"/>
              <a:gd name="connsiteX36" fmla="*/ 1738973 w 3041329"/>
              <a:gd name="connsiteY36" fmla="*/ 11247 h 3065569"/>
              <a:gd name="connsiteX37" fmla="*/ 2438148 w 3041329"/>
              <a:gd name="connsiteY37" fmla="*/ 11247 h 3065569"/>
              <a:gd name="connsiteX38" fmla="*/ 2750933 w 3041329"/>
              <a:gd name="connsiteY38" fmla="*/ 0 h 3065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3041329" h="3065569">
                <a:moveTo>
                  <a:pt x="2750933" y="0"/>
                </a:moveTo>
                <a:lnTo>
                  <a:pt x="3041329" y="10946"/>
                </a:lnTo>
                <a:lnTo>
                  <a:pt x="3041329" y="175882"/>
                </a:lnTo>
                <a:lnTo>
                  <a:pt x="3034394" y="266109"/>
                </a:lnTo>
                <a:cubicBezTo>
                  <a:pt x="3019012" y="444912"/>
                  <a:pt x="3025927" y="623588"/>
                  <a:pt x="3037217" y="802010"/>
                </a:cubicBezTo>
                <a:cubicBezTo>
                  <a:pt x="3044443" y="924849"/>
                  <a:pt x="3040477" y="1048016"/>
                  <a:pt x="3025363" y="1170283"/>
                </a:cubicBezTo>
                <a:cubicBezTo>
                  <a:pt x="3020000" y="1218920"/>
                  <a:pt x="3020987" y="1267685"/>
                  <a:pt x="3020000" y="1316450"/>
                </a:cubicBezTo>
                <a:cubicBezTo>
                  <a:pt x="3019717" y="1325847"/>
                  <a:pt x="3026069" y="1336767"/>
                  <a:pt x="3014637" y="1344641"/>
                </a:cubicBezTo>
                <a:lnTo>
                  <a:pt x="3014637" y="1357340"/>
                </a:lnTo>
                <a:cubicBezTo>
                  <a:pt x="3027198" y="1364325"/>
                  <a:pt x="3020706" y="1375754"/>
                  <a:pt x="3021693" y="1384898"/>
                </a:cubicBezTo>
                <a:cubicBezTo>
                  <a:pt x="3038360" y="1560005"/>
                  <a:pt x="3040872" y="1735963"/>
                  <a:pt x="3029173" y="1911401"/>
                </a:cubicBezTo>
                <a:cubicBezTo>
                  <a:pt x="3020564" y="2072933"/>
                  <a:pt x="3029455" y="2234211"/>
                  <a:pt x="3039899" y="2395617"/>
                </a:cubicBezTo>
                <a:lnTo>
                  <a:pt x="3041329" y="2446475"/>
                </a:lnTo>
                <a:lnTo>
                  <a:pt x="3041329" y="2649259"/>
                </a:lnTo>
                <a:lnTo>
                  <a:pt x="3040516" y="2683378"/>
                </a:lnTo>
                <a:cubicBezTo>
                  <a:pt x="3036759" y="2779288"/>
                  <a:pt x="3031078" y="2875197"/>
                  <a:pt x="3029596" y="2971138"/>
                </a:cubicBezTo>
                <a:cubicBezTo>
                  <a:pt x="3029314" y="2988346"/>
                  <a:pt x="3030372" y="3005585"/>
                  <a:pt x="3031678" y="3022824"/>
                </a:cubicBezTo>
                <a:lnTo>
                  <a:pt x="3034625" y="3065569"/>
                </a:lnTo>
                <a:lnTo>
                  <a:pt x="24938" y="3065569"/>
                </a:lnTo>
                <a:lnTo>
                  <a:pt x="25911" y="3001918"/>
                </a:lnTo>
                <a:cubicBezTo>
                  <a:pt x="28191" y="2973959"/>
                  <a:pt x="32318" y="2946151"/>
                  <a:pt x="38276" y="2918677"/>
                </a:cubicBezTo>
                <a:cubicBezTo>
                  <a:pt x="68779" y="2777462"/>
                  <a:pt x="65552" y="2631030"/>
                  <a:pt x="28835" y="2491295"/>
                </a:cubicBezTo>
                <a:cubicBezTo>
                  <a:pt x="-4463" y="2359636"/>
                  <a:pt x="-11352" y="2227594"/>
                  <a:pt x="21053" y="2094786"/>
                </a:cubicBezTo>
                <a:cubicBezTo>
                  <a:pt x="51646" y="1971356"/>
                  <a:pt x="50153" y="1842146"/>
                  <a:pt x="16716" y="1719456"/>
                </a:cubicBezTo>
                <a:cubicBezTo>
                  <a:pt x="9316" y="1687689"/>
                  <a:pt x="4787" y="1655323"/>
                  <a:pt x="3192" y="1622752"/>
                </a:cubicBezTo>
                <a:cubicBezTo>
                  <a:pt x="-6887" y="1503851"/>
                  <a:pt x="10081" y="1386608"/>
                  <a:pt x="24242" y="1269110"/>
                </a:cubicBezTo>
                <a:cubicBezTo>
                  <a:pt x="33683" y="1194222"/>
                  <a:pt x="48099" y="1118569"/>
                  <a:pt x="24242" y="1044447"/>
                </a:cubicBezTo>
                <a:cubicBezTo>
                  <a:pt x="7899" y="992791"/>
                  <a:pt x="4264" y="937959"/>
                  <a:pt x="13654" y="884594"/>
                </a:cubicBezTo>
                <a:cubicBezTo>
                  <a:pt x="29486" y="789881"/>
                  <a:pt x="32790" y="693497"/>
                  <a:pt x="23477" y="597929"/>
                </a:cubicBezTo>
                <a:cubicBezTo>
                  <a:pt x="17328" y="534919"/>
                  <a:pt x="18272" y="471411"/>
                  <a:pt x="26284" y="408605"/>
                </a:cubicBezTo>
                <a:cubicBezTo>
                  <a:pt x="36872" y="324149"/>
                  <a:pt x="53330" y="238162"/>
                  <a:pt x="33300" y="153452"/>
                </a:cubicBezTo>
                <a:cubicBezTo>
                  <a:pt x="25327" y="119804"/>
                  <a:pt x="19745" y="86163"/>
                  <a:pt x="16058" y="52511"/>
                </a:cubicBezTo>
                <a:lnTo>
                  <a:pt x="13611" y="10473"/>
                </a:lnTo>
                <a:lnTo>
                  <a:pt x="222689" y="5194"/>
                </a:lnTo>
                <a:cubicBezTo>
                  <a:pt x="477949" y="4054"/>
                  <a:pt x="733156" y="16119"/>
                  <a:pt x="988364" y="17002"/>
                </a:cubicBezTo>
                <a:cubicBezTo>
                  <a:pt x="1097946" y="17394"/>
                  <a:pt x="1207148" y="12424"/>
                  <a:pt x="1316477" y="7977"/>
                </a:cubicBezTo>
                <a:cubicBezTo>
                  <a:pt x="1457478" y="2353"/>
                  <a:pt x="1598225" y="13470"/>
                  <a:pt x="1738973" y="11247"/>
                </a:cubicBezTo>
                <a:cubicBezTo>
                  <a:pt x="1972073" y="7585"/>
                  <a:pt x="2205047" y="18310"/>
                  <a:pt x="2438148" y="11247"/>
                </a:cubicBezTo>
                <a:cubicBezTo>
                  <a:pt x="2542410" y="7977"/>
                  <a:pt x="2646671" y="3007"/>
                  <a:pt x="275093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2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AE3DF8F2-18BB-45CB-8A9F-A6F8DED4CE6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027598" y="0"/>
            <a:ext cx="3035794" cy="3597039"/>
          </a:xfrm>
          <a:custGeom>
            <a:avLst/>
            <a:gdLst>
              <a:gd name="connsiteX0" fmla="*/ 19840 w 3035794"/>
              <a:gd name="connsiteY0" fmla="*/ 0 h 3597039"/>
              <a:gd name="connsiteX1" fmla="*/ 3028263 w 3035794"/>
              <a:gd name="connsiteY1" fmla="*/ 0 h 3597039"/>
              <a:gd name="connsiteX2" fmla="*/ 3024697 w 3035794"/>
              <a:gd name="connsiteY2" fmla="*/ 140686 h 3597039"/>
              <a:gd name="connsiteX3" fmla="*/ 3035552 w 3035794"/>
              <a:gd name="connsiteY3" fmla="*/ 655695 h 3597039"/>
              <a:gd name="connsiteX4" fmla="*/ 3017206 w 3035794"/>
              <a:gd name="connsiteY4" fmla="*/ 941424 h 3597039"/>
              <a:gd name="connsiteX5" fmla="*/ 3027314 w 3035794"/>
              <a:gd name="connsiteY5" fmla="*/ 1375590 h 3597039"/>
              <a:gd name="connsiteX6" fmla="*/ 3035723 w 3035794"/>
              <a:gd name="connsiteY6" fmla="*/ 1661758 h 3597039"/>
              <a:gd name="connsiteX7" fmla="*/ 3035723 w 3035794"/>
              <a:gd name="connsiteY7" fmla="*/ 2108768 h 3597039"/>
              <a:gd name="connsiteX8" fmla="*/ 3024686 w 3035794"/>
              <a:gd name="connsiteY8" fmla="*/ 2232285 h 3597039"/>
              <a:gd name="connsiteX9" fmla="*/ 3025391 w 3035794"/>
              <a:gd name="connsiteY9" fmla="*/ 2548746 h 3597039"/>
              <a:gd name="connsiteX10" fmla="*/ 3024544 w 3035794"/>
              <a:gd name="connsiteY10" fmla="*/ 2932131 h 3597039"/>
              <a:gd name="connsiteX11" fmla="*/ 3029484 w 3035794"/>
              <a:gd name="connsiteY11" fmla="*/ 3206050 h 3597039"/>
              <a:gd name="connsiteX12" fmla="*/ 3029484 w 3035794"/>
              <a:gd name="connsiteY12" fmla="*/ 3492287 h 3597039"/>
              <a:gd name="connsiteX13" fmla="*/ 3026528 w 3035794"/>
              <a:gd name="connsiteY13" fmla="*/ 3584038 h 3597039"/>
              <a:gd name="connsiteX14" fmla="*/ 2536033 w 3035794"/>
              <a:gd name="connsiteY14" fmla="*/ 3578457 h 3597039"/>
              <a:gd name="connsiteX15" fmla="*/ 2062105 w 3035794"/>
              <a:gd name="connsiteY15" fmla="*/ 3578457 h 3597039"/>
              <a:gd name="connsiteX16" fmla="*/ 1545736 w 3035794"/>
              <a:gd name="connsiteY16" fmla="*/ 3591536 h 3597039"/>
              <a:gd name="connsiteX17" fmla="*/ 1047737 w 3035794"/>
              <a:gd name="connsiteY17" fmla="*/ 3582381 h 3597039"/>
              <a:gd name="connsiteX18" fmla="*/ 522627 w 3035794"/>
              <a:gd name="connsiteY18" fmla="*/ 3586174 h 3597039"/>
              <a:gd name="connsiteX19" fmla="*/ 179310 w 3035794"/>
              <a:gd name="connsiteY19" fmla="*/ 3582119 h 3597039"/>
              <a:gd name="connsiteX20" fmla="*/ 12768 w 3035794"/>
              <a:gd name="connsiteY20" fmla="*/ 3583434 h 3597039"/>
              <a:gd name="connsiteX21" fmla="*/ 14927 w 3035794"/>
              <a:gd name="connsiteY21" fmla="*/ 3541208 h 3597039"/>
              <a:gd name="connsiteX22" fmla="*/ 15947 w 3035794"/>
              <a:gd name="connsiteY22" fmla="*/ 3236172 h 3597039"/>
              <a:gd name="connsiteX23" fmla="*/ 15947 w 3035794"/>
              <a:gd name="connsiteY23" fmla="*/ 3093031 h 3597039"/>
              <a:gd name="connsiteX24" fmla="*/ 22581 w 3035794"/>
              <a:gd name="connsiteY24" fmla="*/ 2901666 h 3597039"/>
              <a:gd name="connsiteX25" fmla="*/ 9823 w 3035794"/>
              <a:gd name="connsiteY25" fmla="*/ 2816955 h 3597039"/>
              <a:gd name="connsiteX26" fmla="*/ 16074 w 3035794"/>
              <a:gd name="connsiteY26" fmla="*/ 2600075 h 3597039"/>
              <a:gd name="connsiteX27" fmla="*/ 22836 w 3035794"/>
              <a:gd name="connsiteY27" fmla="*/ 2349514 h 3597039"/>
              <a:gd name="connsiteX28" fmla="*/ 23857 w 3035794"/>
              <a:gd name="connsiteY28" fmla="*/ 2147560 h 3597039"/>
              <a:gd name="connsiteX29" fmla="*/ 26663 w 3035794"/>
              <a:gd name="connsiteY29" fmla="*/ 1765978 h 3597039"/>
              <a:gd name="connsiteX30" fmla="*/ 24367 w 3035794"/>
              <a:gd name="connsiteY30" fmla="*/ 1543612 h 3597039"/>
              <a:gd name="connsiteX31" fmla="*/ 24367 w 3035794"/>
              <a:gd name="connsiteY31" fmla="*/ 1033305 h 3597039"/>
              <a:gd name="connsiteX32" fmla="*/ 25133 w 3035794"/>
              <a:gd name="connsiteY32" fmla="*/ 759271 h 3597039"/>
              <a:gd name="connsiteX33" fmla="*/ 14289 w 3035794"/>
              <a:gd name="connsiteY33" fmla="*/ 353321 h 3597039"/>
              <a:gd name="connsiteX34" fmla="*/ 22581 w 3035794"/>
              <a:gd name="connsiteY34" fmla="*/ 20346 h 3597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3035794" h="3597039">
                <a:moveTo>
                  <a:pt x="19840" y="0"/>
                </a:moveTo>
                <a:lnTo>
                  <a:pt x="3028263" y="0"/>
                </a:lnTo>
                <a:lnTo>
                  <a:pt x="3024697" y="140686"/>
                </a:lnTo>
                <a:cubicBezTo>
                  <a:pt x="3025259" y="312749"/>
                  <a:pt x="3037669" y="484544"/>
                  <a:pt x="3035552" y="655695"/>
                </a:cubicBezTo>
                <a:cubicBezTo>
                  <a:pt x="3034423" y="750938"/>
                  <a:pt x="3013255" y="845927"/>
                  <a:pt x="3017206" y="941424"/>
                </a:cubicBezTo>
                <a:cubicBezTo>
                  <a:pt x="3022992" y="1086130"/>
                  <a:pt x="3024933" y="1230868"/>
                  <a:pt x="3027314" y="1375590"/>
                </a:cubicBezTo>
                <a:lnTo>
                  <a:pt x="3035723" y="1661758"/>
                </a:lnTo>
                <a:lnTo>
                  <a:pt x="3035723" y="2108768"/>
                </a:lnTo>
                <a:lnTo>
                  <a:pt x="3024686" y="2232285"/>
                </a:lnTo>
                <a:cubicBezTo>
                  <a:pt x="3008033" y="2337306"/>
                  <a:pt x="3018335" y="2443217"/>
                  <a:pt x="3025391" y="2548746"/>
                </a:cubicBezTo>
                <a:cubicBezTo>
                  <a:pt x="3034000" y="2676499"/>
                  <a:pt x="3038657" y="2804125"/>
                  <a:pt x="3024544" y="2932131"/>
                </a:cubicBezTo>
                <a:cubicBezTo>
                  <a:pt x="3014384" y="3023183"/>
                  <a:pt x="3023839" y="3114743"/>
                  <a:pt x="3029484" y="3206050"/>
                </a:cubicBezTo>
                <a:cubicBezTo>
                  <a:pt x="3036822" y="3301343"/>
                  <a:pt x="3036822" y="3396994"/>
                  <a:pt x="3029484" y="3492287"/>
                </a:cubicBezTo>
                <a:lnTo>
                  <a:pt x="3026528" y="3584038"/>
                </a:lnTo>
                <a:lnTo>
                  <a:pt x="2536033" y="3578457"/>
                </a:lnTo>
                <a:cubicBezTo>
                  <a:pt x="2378057" y="3583558"/>
                  <a:pt x="2220080" y="3585390"/>
                  <a:pt x="2062105" y="3578457"/>
                </a:cubicBezTo>
                <a:cubicBezTo>
                  <a:pt x="1889685" y="3570479"/>
                  <a:pt x="1717648" y="3579504"/>
                  <a:pt x="1545736" y="3591536"/>
                </a:cubicBezTo>
                <a:cubicBezTo>
                  <a:pt x="1379525" y="3603177"/>
                  <a:pt x="1213695" y="3594544"/>
                  <a:pt x="1047737" y="3582381"/>
                </a:cubicBezTo>
                <a:cubicBezTo>
                  <a:pt x="872873" y="3569328"/>
                  <a:pt x="697288" y="3570585"/>
                  <a:pt x="522627" y="3586174"/>
                </a:cubicBezTo>
                <a:cubicBezTo>
                  <a:pt x="408103" y="3596376"/>
                  <a:pt x="293327" y="3581074"/>
                  <a:pt x="179310" y="3582119"/>
                </a:cubicBezTo>
                <a:lnTo>
                  <a:pt x="12768" y="3583434"/>
                </a:lnTo>
                <a:lnTo>
                  <a:pt x="14927" y="3541208"/>
                </a:lnTo>
                <a:cubicBezTo>
                  <a:pt x="24495" y="3440295"/>
                  <a:pt x="35084" y="3338234"/>
                  <a:pt x="15947" y="3236172"/>
                </a:cubicBezTo>
                <a:cubicBezTo>
                  <a:pt x="7719" y="3188816"/>
                  <a:pt x="7719" y="3140388"/>
                  <a:pt x="15947" y="3093031"/>
                </a:cubicBezTo>
                <a:cubicBezTo>
                  <a:pt x="25898" y="3029243"/>
                  <a:pt x="35339" y="2966092"/>
                  <a:pt x="22581" y="2901666"/>
                </a:cubicBezTo>
                <a:cubicBezTo>
                  <a:pt x="16968" y="2873599"/>
                  <a:pt x="12758" y="2845277"/>
                  <a:pt x="9823" y="2816955"/>
                </a:cubicBezTo>
                <a:cubicBezTo>
                  <a:pt x="3980" y="2744645"/>
                  <a:pt x="6072" y="2671926"/>
                  <a:pt x="16074" y="2600075"/>
                </a:cubicBezTo>
                <a:cubicBezTo>
                  <a:pt x="25643" y="2516640"/>
                  <a:pt x="10079" y="2432694"/>
                  <a:pt x="22836" y="2349514"/>
                </a:cubicBezTo>
                <a:cubicBezTo>
                  <a:pt x="31895" y="2282524"/>
                  <a:pt x="32239" y="2214640"/>
                  <a:pt x="23857" y="2147560"/>
                </a:cubicBezTo>
                <a:cubicBezTo>
                  <a:pt x="8778" y="2020749"/>
                  <a:pt x="9721" y="1892547"/>
                  <a:pt x="26663" y="1765978"/>
                </a:cubicBezTo>
                <a:cubicBezTo>
                  <a:pt x="37125" y="1692111"/>
                  <a:pt x="43121" y="1616076"/>
                  <a:pt x="24367" y="1543612"/>
                </a:cubicBezTo>
                <a:cubicBezTo>
                  <a:pt x="-19775" y="1373297"/>
                  <a:pt x="5996" y="1202727"/>
                  <a:pt x="24367" y="1033305"/>
                </a:cubicBezTo>
                <a:cubicBezTo>
                  <a:pt x="35530" y="942318"/>
                  <a:pt x="35786" y="850322"/>
                  <a:pt x="25133" y="759271"/>
                </a:cubicBezTo>
                <a:cubicBezTo>
                  <a:pt x="6226" y="624792"/>
                  <a:pt x="2577" y="488614"/>
                  <a:pt x="14289" y="353321"/>
                </a:cubicBezTo>
                <a:cubicBezTo>
                  <a:pt x="24877" y="242712"/>
                  <a:pt x="35339" y="131848"/>
                  <a:pt x="22581" y="20346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2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0936" y="429768"/>
            <a:ext cx="3922776" cy="1645920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9219E-EE74-4093-94D6-F663E059C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706624"/>
            <a:ext cx="3931920" cy="3383280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3D56BB16-3103-4F61-889C-DDC4E4A678C2}"/>
              </a:ext>
            </a:extLst>
          </p:cNvPr>
          <p:cNvSpPr/>
          <p:nvPr userDrawn="1"/>
        </p:nvSpPr>
        <p:spPr>
          <a:xfrm>
            <a:off x="629328" y="2423160"/>
            <a:ext cx="3877056" cy="27432"/>
          </a:xfrm>
          <a:custGeom>
            <a:avLst/>
            <a:gdLst>
              <a:gd name="connsiteX0" fmla="*/ 0 w 3877056"/>
              <a:gd name="connsiteY0" fmla="*/ 0 h 27432"/>
              <a:gd name="connsiteX1" fmla="*/ 723717 w 3877056"/>
              <a:gd name="connsiteY1" fmla="*/ 0 h 27432"/>
              <a:gd name="connsiteX2" fmla="*/ 1408664 w 3877056"/>
              <a:gd name="connsiteY2" fmla="*/ 0 h 27432"/>
              <a:gd name="connsiteX3" fmla="*/ 2093610 w 3877056"/>
              <a:gd name="connsiteY3" fmla="*/ 0 h 27432"/>
              <a:gd name="connsiteX4" fmla="*/ 2623475 w 3877056"/>
              <a:gd name="connsiteY4" fmla="*/ 0 h 27432"/>
              <a:gd name="connsiteX5" fmla="*/ 3192109 w 3877056"/>
              <a:gd name="connsiteY5" fmla="*/ 0 h 27432"/>
              <a:gd name="connsiteX6" fmla="*/ 3877056 w 3877056"/>
              <a:gd name="connsiteY6" fmla="*/ 0 h 27432"/>
              <a:gd name="connsiteX7" fmla="*/ 3877056 w 3877056"/>
              <a:gd name="connsiteY7" fmla="*/ 27432 h 27432"/>
              <a:gd name="connsiteX8" fmla="*/ 3230880 w 3877056"/>
              <a:gd name="connsiteY8" fmla="*/ 27432 h 27432"/>
              <a:gd name="connsiteX9" fmla="*/ 2701016 w 3877056"/>
              <a:gd name="connsiteY9" fmla="*/ 27432 h 27432"/>
              <a:gd name="connsiteX10" fmla="*/ 2171151 w 3877056"/>
              <a:gd name="connsiteY10" fmla="*/ 27432 h 27432"/>
              <a:gd name="connsiteX11" fmla="*/ 1486205 w 3877056"/>
              <a:gd name="connsiteY11" fmla="*/ 27432 h 27432"/>
              <a:gd name="connsiteX12" fmla="*/ 917570 w 3877056"/>
              <a:gd name="connsiteY12" fmla="*/ 27432 h 27432"/>
              <a:gd name="connsiteX13" fmla="*/ 0 w 3877056"/>
              <a:gd name="connsiteY13" fmla="*/ 27432 h 27432"/>
              <a:gd name="connsiteX14" fmla="*/ 0 w 3877056"/>
              <a:gd name="connsiteY14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77056" h="27432" fill="none" extrusionOk="0">
                <a:moveTo>
                  <a:pt x="0" y="0"/>
                </a:moveTo>
                <a:cubicBezTo>
                  <a:pt x="212376" y="-32836"/>
                  <a:pt x="570944" y="24926"/>
                  <a:pt x="723717" y="0"/>
                </a:cubicBezTo>
                <a:cubicBezTo>
                  <a:pt x="876490" y="-24926"/>
                  <a:pt x="1149502" y="-13047"/>
                  <a:pt x="1408664" y="0"/>
                </a:cubicBezTo>
                <a:cubicBezTo>
                  <a:pt x="1667826" y="13047"/>
                  <a:pt x="1931449" y="-10086"/>
                  <a:pt x="2093610" y="0"/>
                </a:cubicBezTo>
                <a:cubicBezTo>
                  <a:pt x="2255771" y="10086"/>
                  <a:pt x="2364217" y="17704"/>
                  <a:pt x="2623475" y="0"/>
                </a:cubicBezTo>
                <a:cubicBezTo>
                  <a:pt x="2882734" y="-17704"/>
                  <a:pt x="3039913" y="-18191"/>
                  <a:pt x="3192109" y="0"/>
                </a:cubicBezTo>
                <a:cubicBezTo>
                  <a:pt x="3344305" y="18191"/>
                  <a:pt x="3704655" y="9863"/>
                  <a:pt x="3877056" y="0"/>
                </a:cubicBezTo>
                <a:cubicBezTo>
                  <a:pt x="3876099" y="8431"/>
                  <a:pt x="3876707" y="14612"/>
                  <a:pt x="3877056" y="27432"/>
                </a:cubicBezTo>
                <a:cubicBezTo>
                  <a:pt x="3653020" y="26009"/>
                  <a:pt x="3480940" y="44647"/>
                  <a:pt x="3230880" y="27432"/>
                </a:cubicBezTo>
                <a:cubicBezTo>
                  <a:pt x="2980820" y="10217"/>
                  <a:pt x="2872670" y="48866"/>
                  <a:pt x="2701016" y="27432"/>
                </a:cubicBezTo>
                <a:cubicBezTo>
                  <a:pt x="2529362" y="5998"/>
                  <a:pt x="2364157" y="35954"/>
                  <a:pt x="2171151" y="27432"/>
                </a:cubicBezTo>
                <a:cubicBezTo>
                  <a:pt x="1978146" y="18910"/>
                  <a:pt x="1773461" y="38798"/>
                  <a:pt x="1486205" y="27432"/>
                </a:cubicBezTo>
                <a:cubicBezTo>
                  <a:pt x="1198949" y="16066"/>
                  <a:pt x="1139376" y="-574"/>
                  <a:pt x="917570" y="27432"/>
                </a:cubicBezTo>
                <a:cubicBezTo>
                  <a:pt x="695765" y="55438"/>
                  <a:pt x="293344" y="-5450"/>
                  <a:pt x="0" y="27432"/>
                </a:cubicBezTo>
                <a:cubicBezTo>
                  <a:pt x="226" y="18208"/>
                  <a:pt x="-648" y="12891"/>
                  <a:pt x="0" y="0"/>
                </a:cubicBezTo>
                <a:close/>
              </a:path>
              <a:path w="3877056" h="27432" stroke="0" extrusionOk="0">
                <a:moveTo>
                  <a:pt x="0" y="0"/>
                </a:moveTo>
                <a:cubicBezTo>
                  <a:pt x="192669" y="-10137"/>
                  <a:pt x="331692" y="-29256"/>
                  <a:pt x="607405" y="0"/>
                </a:cubicBezTo>
                <a:cubicBezTo>
                  <a:pt x="883118" y="29256"/>
                  <a:pt x="907253" y="-6037"/>
                  <a:pt x="1137270" y="0"/>
                </a:cubicBezTo>
                <a:cubicBezTo>
                  <a:pt x="1367288" y="6037"/>
                  <a:pt x="1546023" y="-32212"/>
                  <a:pt x="1860987" y="0"/>
                </a:cubicBezTo>
                <a:cubicBezTo>
                  <a:pt x="2175951" y="32212"/>
                  <a:pt x="2298836" y="29855"/>
                  <a:pt x="2468392" y="0"/>
                </a:cubicBezTo>
                <a:cubicBezTo>
                  <a:pt x="2637949" y="-29855"/>
                  <a:pt x="2790821" y="13504"/>
                  <a:pt x="3075798" y="0"/>
                </a:cubicBezTo>
                <a:cubicBezTo>
                  <a:pt x="3360775" y="-13504"/>
                  <a:pt x="3584812" y="38899"/>
                  <a:pt x="3877056" y="0"/>
                </a:cubicBezTo>
                <a:cubicBezTo>
                  <a:pt x="3875701" y="9524"/>
                  <a:pt x="3875854" y="13975"/>
                  <a:pt x="3877056" y="27432"/>
                </a:cubicBezTo>
                <a:cubicBezTo>
                  <a:pt x="3651600" y="-703"/>
                  <a:pt x="3532844" y="44229"/>
                  <a:pt x="3230880" y="27432"/>
                </a:cubicBezTo>
                <a:cubicBezTo>
                  <a:pt x="2928916" y="10635"/>
                  <a:pt x="2860399" y="20237"/>
                  <a:pt x="2701016" y="27432"/>
                </a:cubicBezTo>
                <a:cubicBezTo>
                  <a:pt x="2541633" y="34627"/>
                  <a:pt x="2238516" y="40277"/>
                  <a:pt x="2054840" y="27432"/>
                </a:cubicBezTo>
                <a:cubicBezTo>
                  <a:pt x="1871164" y="14587"/>
                  <a:pt x="1583795" y="3252"/>
                  <a:pt x="1408664" y="27432"/>
                </a:cubicBezTo>
                <a:cubicBezTo>
                  <a:pt x="1233533" y="51612"/>
                  <a:pt x="956608" y="20984"/>
                  <a:pt x="801258" y="27432"/>
                </a:cubicBezTo>
                <a:cubicBezTo>
                  <a:pt x="645908" y="33880"/>
                  <a:pt x="165566" y="12646"/>
                  <a:pt x="0" y="27432"/>
                </a:cubicBezTo>
                <a:cubicBezTo>
                  <a:pt x="-800" y="16780"/>
                  <a:pt x="-583" y="12910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3810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9366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 descr="Tag=AccentColor&#10;Flavor=Light&#10;Target=Fill">
            <a:extLst>
              <a:ext uri="{FF2B5EF4-FFF2-40B4-BE49-F238E27FC236}">
                <a16:creationId xmlns:a16="http://schemas.microsoft.com/office/drawing/2014/main" id="{6E9FA88B-AFEE-4852-B85E-7E7C8AF78BFF}"/>
              </a:ext>
            </a:extLst>
          </p:cNvPr>
          <p:cNvSpPr/>
          <p:nvPr userDrawn="1"/>
        </p:nvSpPr>
        <p:spPr>
          <a:xfrm>
            <a:off x="0" y="0"/>
            <a:ext cx="12192000" cy="2347414"/>
          </a:xfrm>
          <a:custGeom>
            <a:avLst/>
            <a:gdLst>
              <a:gd name="connsiteX0" fmla="*/ 0 w 12192000"/>
              <a:gd name="connsiteY0" fmla="*/ 0 h 2347414"/>
              <a:gd name="connsiteX1" fmla="*/ 12192000 w 12192000"/>
              <a:gd name="connsiteY1" fmla="*/ 0 h 2347414"/>
              <a:gd name="connsiteX2" fmla="*/ 12192000 w 12192000"/>
              <a:gd name="connsiteY2" fmla="*/ 1736458 h 2347414"/>
              <a:gd name="connsiteX3" fmla="*/ 11967601 w 12192000"/>
              <a:gd name="connsiteY3" fmla="*/ 1784034 h 2347414"/>
              <a:gd name="connsiteX4" fmla="*/ 10829000 w 12192000"/>
              <a:gd name="connsiteY4" fmla="*/ 1983294 h 2347414"/>
              <a:gd name="connsiteX5" fmla="*/ 10743779 w 12192000"/>
              <a:gd name="connsiteY5" fmla="*/ 1996027 h 2347414"/>
              <a:gd name="connsiteX6" fmla="*/ 10829254 w 12192000"/>
              <a:gd name="connsiteY6" fmla="*/ 1987751 h 2347414"/>
              <a:gd name="connsiteX7" fmla="*/ 10847162 w 12192000"/>
              <a:gd name="connsiteY7" fmla="*/ 1988388 h 2347414"/>
              <a:gd name="connsiteX8" fmla="*/ 11575155 w 12192000"/>
              <a:gd name="connsiteY8" fmla="*/ 1921415 h 2347414"/>
              <a:gd name="connsiteX9" fmla="*/ 12192000 w 12192000"/>
              <a:gd name="connsiteY9" fmla="*/ 1851213 h 2347414"/>
              <a:gd name="connsiteX10" fmla="*/ 12192000 w 12192000"/>
              <a:gd name="connsiteY10" fmla="*/ 1907356 h 2347414"/>
              <a:gd name="connsiteX11" fmla="*/ 12035532 w 12192000"/>
              <a:gd name="connsiteY11" fmla="*/ 1927033 h 2347414"/>
              <a:gd name="connsiteX12" fmla="*/ 11576932 w 12192000"/>
              <a:gd name="connsiteY12" fmla="*/ 1976291 h 2347414"/>
              <a:gd name="connsiteX13" fmla="*/ 10627316 w 12192000"/>
              <a:gd name="connsiteY13" fmla="*/ 2061470 h 2347414"/>
              <a:gd name="connsiteX14" fmla="*/ 9804196 w 12192000"/>
              <a:gd name="connsiteY14" fmla="*/ 2123478 h 2347414"/>
              <a:gd name="connsiteX15" fmla="*/ 9243851 w 12192000"/>
              <a:gd name="connsiteY15" fmla="*/ 2180008 h 2347414"/>
              <a:gd name="connsiteX16" fmla="*/ 8731259 w 12192000"/>
              <a:gd name="connsiteY16" fmla="*/ 2225081 h 2347414"/>
              <a:gd name="connsiteX17" fmla="*/ 8065752 w 12192000"/>
              <a:gd name="connsiteY17" fmla="*/ 2271681 h 2347414"/>
              <a:gd name="connsiteX18" fmla="*/ 7658065 w 12192000"/>
              <a:gd name="connsiteY18" fmla="*/ 2292562 h 2347414"/>
              <a:gd name="connsiteX19" fmla="*/ 6531024 w 12192000"/>
              <a:gd name="connsiteY19" fmla="*/ 2324138 h 2347414"/>
              <a:gd name="connsiteX20" fmla="*/ 6178331 w 12192000"/>
              <a:gd name="connsiteY20" fmla="*/ 2345655 h 2347414"/>
              <a:gd name="connsiteX21" fmla="*/ 5977282 w 12192000"/>
              <a:gd name="connsiteY21" fmla="*/ 2344127 h 2347414"/>
              <a:gd name="connsiteX22" fmla="*/ 5367658 w 12192000"/>
              <a:gd name="connsiteY22" fmla="*/ 2329230 h 2347414"/>
              <a:gd name="connsiteX23" fmla="*/ 4387306 w 12192000"/>
              <a:gd name="connsiteY23" fmla="*/ 2288614 h 2347414"/>
              <a:gd name="connsiteX24" fmla="*/ 4180287 w 12192000"/>
              <a:gd name="connsiteY24" fmla="*/ 2280211 h 2347414"/>
              <a:gd name="connsiteX25" fmla="*/ 3842199 w 12192000"/>
              <a:gd name="connsiteY25" fmla="*/ 2257039 h 2347414"/>
              <a:gd name="connsiteX26" fmla="*/ 3730309 w 12192000"/>
              <a:gd name="connsiteY26" fmla="*/ 2251182 h 2347414"/>
              <a:gd name="connsiteX27" fmla="*/ 3425496 w 12192000"/>
              <a:gd name="connsiteY27" fmla="*/ 2231320 h 2347414"/>
              <a:gd name="connsiteX28" fmla="*/ 3076106 w 12192000"/>
              <a:gd name="connsiteY28" fmla="*/ 2201781 h 2347414"/>
              <a:gd name="connsiteX29" fmla="*/ 2819682 w 12192000"/>
              <a:gd name="connsiteY29" fmla="*/ 2182427 h 2347414"/>
              <a:gd name="connsiteX30" fmla="*/ 2525539 w 12192000"/>
              <a:gd name="connsiteY30" fmla="*/ 2152888 h 2347414"/>
              <a:gd name="connsiteX31" fmla="*/ 2311915 w 12192000"/>
              <a:gd name="connsiteY31" fmla="*/ 2133536 h 2347414"/>
              <a:gd name="connsiteX32" fmla="*/ 2054223 w 12192000"/>
              <a:gd name="connsiteY32" fmla="*/ 2104760 h 2347414"/>
              <a:gd name="connsiteX33" fmla="*/ 1865367 w 12192000"/>
              <a:gd name="connsiteY33" fmla="*/ 2084770 h 2347414"/>
              <a:gd name="connsiteX34" fmla="*/ 1629263 w 12192000"/>
              <a:gd name="connsiteY34" fmla="*/ 2055996 h 2347414"/>
              <a:gd name="connsiteX35" fmla="*/ 1458823 w 12192000"/>
              <a:gd name="connsiteY35" fmla="*/ 2035751 h 2347414"/>
              <a:gd name="connsiteX36" fmla="*/ 1241390 w 12192000"/>
              <a:gd name="connsiteY36" fmla="*/ 2007103 h 2347414"/>
              <a:gd name="connsiteX37" fmla="*/ 1047453 w 12192000"/>
              <a:gd name="connsiteY37" fmla="*/ 1980748 h 2347414"/>
              <a:gd name="connsiteX38" fmla="*/ 814907 w 12192000"/>
              <a:gd name="connsiteY38" fmla="*/ 1949045 h 2347414"/>
              <a:gd name="connsiteX39" fmla="*/ 592649 w 12192000"/>
              <a:gd name="connsiteY39" fmla="*/ 1913776 h 2347414"/>
              <a:gd name="connsiteX40" fmla="*/ 343591 w 12192000"/>
              <a:gd name="connsiteY40" fmla="*/ 1872650 h 2347414"/>
              <a:gd name="connsiteX41" fmla="*/ 35731 w 12192000"/>
              <a:gd name="connsiteY41" fmla="*/ 1821722 h 2347414"/>
              <a:gd name="connsiteX42" fmla="*/ 0 w 12192000"/>
              <a:gd name="connsiteY42" fmla="*/ 1814848 h 2347414"/>
              <a:gd name="connsiteX43" fmla="*/ 0 w 12192000"/>
              <a:gd name="connsiteY43" fmla="*/ 1758489 h 2347414"/>
              <a:gd name="connsiteX44" fmla="*/ 274248 w 12192000"/>
              <a:gd name="connsiteY44" fmla="*/ 1808735 h 2347414"/>
              <a:gd name="connsiteX45" fmla="*/ 498157 w 12192000"/>
              <a:gd name="connsiteY45" fmla="*/ 1846167 h 2347414"/>
              <a:gd name="connsiteX46" fmla="*/ 722828 w 12192000"/>
              <a:gd name="connsiteY46" fmla="*/ 1878635 h 2347414"/>
              <a:gd name="connsiteX47" fmla="*/ 949913 w 12192000"/>
              <a:gd name="connsiteY47" fmla="*/ 1912375 h 2347414"/>
              <a:gd name="connsiteX48" fmla="*/ 1195414 w 12192000"/>
              <a:gd name="connsiteY48" fmla="*/ 1947516 h 2347414"/>
              <a:gd name="connsiteX49" fmla="*/ 1342867 w 12192000"/>
              <a:gd name="connsiteY49" fmla="*/ 1968397 h 2347414"/>
              <a:gd name="connsiteX50" fmla="*/ 1518007 w 12192000"/>
              <a:gd name="connsiteY50" fmla="*/ 1988006 h 2347414"/>
              <a:gd name="connsiteX51" fmla="*/ 1701403 w 12192000"/>
              <a:gd name="connsiteY51" fmla="*/ 2010669 h 2347414"/>
              <a:gd name="connsiteX52" fmla="*/ 1879210 w 12192000"/>
              <a:gd name="connsiteY52" fmla="*/ 2031167 h 2347414"/>
              <a:gd name="connsiteX53" fmla="*/ 2068702 w 12192000"/>
              <a:gd name="connsiteY53" fmla="*/ 2052940 h 2347414"/>
              <a:gd name="connsiteX54" fmla="*/ 2212090 w 12192000"/>
              <a:gd name="connsiteY54" fmla="*/ 2067583 h 2347414"/>
              <a:gd name="connsiteX55" fmla="*/ 2416949 w 12192000"/>
              <a:gd name="connsiteY55" fmla="*/ 2089609 h 2347414"/>
              <a:gd name="connsiteX56" fmla="*/ 2582055 w 12192000"/>
              <a:gd name="connsiteY56" fmla="*/ 2105397 h 2347414"/>
              <a:gd name="connsiteX57" fmla="*/ 2802282 w 12192000"/>
              <a:gd name="connsiteY57" fmla="*/ 2126405 h 2347414"/>
              <a:gd name="connsiteX58" fmla="*/ 2984916 w 12192000"/>
              <a:gd name="connsiteY58" fmla="*/ 2141684 h 2347414"/>
              <a:gd name="connsiteX59" fmla="*/ 3241847 w 12192000"/>
              <a:gd name="connsiteY59" fmla="*/ 2164094 h 2347414"/>
              <a:gd name="connsiteX60" fmla="*/ 3439848 w 12192000"/>
              <a:gd name="connsiteY60" fmla="*/ 2176826 h 2347414"/>
              <a:gd name="connsiteX61" fmla="*/ 3658678 w 12192000"/>
              <a:gd name="connsiteY61" fmla="*/ 2194523 h 2347414"/>
              <a:gd name="connsiteX62" fmla="*/ 3881317 w 12192000"/>
              <a:gd name="connsiteY62" fmla="*/ 2206491 h 2347414"/>
              <a:gd name="connsiteX63" fmla="*/ 4148916 w 12192000"/>
              <a:gd name="connsiteY63" fmla="*/ 2225081 h 2347414"/>
              <a:gd name="connsiteX64" fmla="*/ 4468337 w 12192000"/>
              <a:gd name="connsiteY64" fmla="*/ 2237813 h 2347414"/>
              <a:gd name="connsiteX65" fmla="*/ 4605375 w 12192000"/>
              <a:gd name="connsiteY65" fmla="*/ 2240232 h 2347414"/>
              <a:gd name="connsiteX66" fmla="*/ 4527647 w 12192000"/>
              <a:gd name="connsiteY66" fmla="*/ 2236412 h 2347414"/>
              <a:gd name="connsiteX67" fmla="*/ 4175589 w 12192000"/>
              <a:gd name="connsiteY67" fmla="*/ 2212985 h 2347414"/>
              <a:gd name="connsiteX68" fmla="*/ 3988255 w 12192000"/>
              <a:gd name="connsiteY68" fmla="*/ 2200253 h 2347414"/>
              <a:gd name="connsiteX69" fmla="*/ 3686492 w 12192000"/>
              <a:gd name="connsiteY69" fmla="*/ 2176062 h 2347414"/>
              <a:gd name="connsiteX70" fmla="*/ 3517320 w 12192000"/>
              <a:gd name="connsiteY70" fmla="*/ 2163330 h 2347414"/>
              <a:gd name="connsiteX71" fmla="*/ 3258357 w 12192000"/>
              <a:gd name="connsiteY71" fmla="*/ 2139519 h 2347414"/>
              <a:gd name="connsiteX72" fmla="*/ 3101506 w 12192000"/>
              <a:gd name="connsiteY72" fmla="*/ 2126787 h 2347414"/>
              <a:gd name="connsiteX73" fmla="*/ 2809395 w 12192000"/>
              <a:gd name="connsiteY73" fmla="*/ 2097502 h 2347414"/>
              <a:gd name="connsiteX74" fmla="*/ 2598566 w 12192000"/>
              <a:gd name="connsiteY74" fmla="*/ 2078532 h 2347414"/>
              <a:gd name="connsiteX75" fmla="*/ 2337444 w 12192000"/>
              <a:gd name="connsiteY75" fmla="*/ 2048611 h 2347414"/>
              <a:gd name="connsiteX76" fmla="*/ 2091054 w 12192000"/>
              <a:gd name="connsiteY76" fmla="*/ 2023146 h 2347414"/>
              <a:gd name="connsiteX77" fmla="*/ 1755761 w 12192000"/>
              <a:gd name="connsiteY77" fmla="*/ 1981384 h 2347414"/>
              <a:gd name="connsiteX78" fmla="*/ 1441169 w 12192000"/>
              <a:gd name="connsiteY78" fmla="*/ 1943824 h 2347414"/>
              <a:gd name="connsiteX79" fmla="*/ 1017607 w 12192000"/>
              <a:gd name="connsiteY79" fmla="*/ 1883345 h 2347414"/>
              <a:gd name="connsiteX80" fmla="*/ 594427 w 12192000"/>
              <a:gd name="connsiteY80" fmla="*/ 1821849 h 2347414"/>
              <a:gd name="connsiteX81" fmla="*/ 200711 w 12192000"/>
              <a:gd name="connsiteY81" fmla="*/ 1755132 h 2347414"/>
              <a:gd name="connsiteX82" fmla="*/ 0 w 12192000"/>
              <a:gd name="connsiteY82" fmla="*/ 1718743 h 23474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12192000" h="2347414">
                <a:moveTo>
                  <a:pt x="0" y="0"/>
                </a:moveTo>
                <a:lnTo>
                  <a:pt x="12192000" y="0"/>
                </a:lnTo>
                <a:lnTo>
                  <a:pt x="12192000" y="1736458"/>
                </a:lnTo>
                <a:lnTo>
                  <a:pt x="11967601" y="1784034"/>
                </a:lnTo>
                <a:cubicBezTo>
                  <a:pt x="11589888" y="1859409"/>
                  <a:pt x="11209762" y="1923961"/>
                  <a:pt x="10829000" y="1983294"/>
                </a:cubicBezTo>
                <a:lnTo>
                  <a:pt x="10743779" y="1996027"/>
                </a:lnTo>
                <a:cubicBezTo>
                  <a:pt x="10772495" y="1996778"/>
                  <a:pt x="10801211" y="1993989"/>
                  <a:pt x="10829254" y="1987751"/>
                </a:cubicBezTo>
                <a:cubicBezTo>
                  <a:pt x="10835198" y="1988337"/>
                  <a:pt x="10841180" y="1988553"/>
                  <a:pt x="10847162" y="1988388"/>
                </a:cubicBezTo>
                <a:cubicBezTo>
                  <a:pt x="11090123" y="1968907"/>
                  <a:pt x="11332703" y="1945734"/>
                  <a:pt x="11575155" y="1921415"/>
                </a:cubicBezTo>
                <a:lnTo>
                  <a:pt x="12192000" y="1851213"/>
                </a:lnTo>
                <a:lnTo>
                  <a:pt x="12192000" y="1907356"/>
                </a:lnTo>
                <a:lnTo>
                  <a:pt x="12035532" y="1927033"/>
                </a:lnTo>
                <a:cubicBezTo>
                  <a:pt x="11882793" y="1944747"/>
                  <a:pt x="11729910" y="1961077"/>
                  <a:pt x="11576932" y="1976291"/>
                </a:cubicBezTo>
                <a:cubicBezTo>
                  <a:pt x="11260690" y="2008122"/>
                  <a:pt x="10944193" y="2037279"/>
                  <a:pt x="10627316" y="2061470"/>
                </a:cubicBezTo>
                <a:cubicBezTo>
                  <a:pt x="10352985" y="2082351"/>
                  <a:pt x="10078401" y="2100431"/>
                  <a:pt x="9804196" y="2123478"/>
                </a:cubicBezTo>
                <a:cubicBezTo>
                  <a:pt x="9617118" y="2139137"/>
                  <a:pt x="9430675" y="2161674"/>
                  <a:pt x="9243851" y="2180008"/>
                </a:cubicBezTo>
                <a:cubicBezTo>
                  <a:pt x="9073157" y="2196433"/>
                  <a:pt x="8902207" y="2211966"/>
                  <a:pt x="8731259" y="2225081"/>
                </a:cubicBezTo>
                <a:cubicBezTo>
                  <a:pt x="8509507" y="2242054"/>
                  <a:pt x="8287667" y="2257586"/>
                  <a:pt x="8065752" y="2271681"/>
                </a:cubicBezTo>
                <a:cubicBezTo>
                  <a:pt x="7929984" y="2280466"/>
                  <a:pt x="7793961" y="2285814"/>
                  <a:pt x="7658065" y="2292562"/>
                </a:cubicBezTo>
                <a:cubicBezTo>
                  <a:pt x="7282640" y="2311661"/>
                  <a:pt x="6906704" y="2314208"/>
                  <a:pt x="6531024" y="2324138"/>
                </a:cubicBezTo>
                <a:cubicBezTo>
                  <a:pt x="6413417" y="2327322"/>
                  <a:pt x="6295937" y="2338399"/>
                  <a:pt x="6178331" y="2345655"/>
                </a:cubicBezTo>
                <a:cubicBezTo>
                  <a:pt x="6111271" y="2349730"/>
                  <a:pt x="6044342" y="2345655"/>
                  <a:pt x="5977282" y="2344127"/>
                </a:cubicBezTo>
                <a:cubicBezTo>
                  <a:pt x="5774073" y="2338908"/>
                  <a:pt x="5570866" y="2334960"/>
                  <a:pt x="5367658" y="2329230"/>
                </a:cubicBezTo>
                <a:cubicBezTo>
                  <a:pt x="5040746" y="2319809"/>
                  <a:pt x="4713963" y="2306274"/>
                  <a:pt x="4387306" y="2288614"/>
                </a:cubicBezTo>
                <a:cubicBezTo>
                  <a:pt x="4318342" y="2284796"/>
                  <a:pt x="4249253" y="2284286"/>
                  <a:pt x="4180287" y="2280211"/>
                </a:cubicBezTo>
                <a:cubicBezTo>
                  <a:pt x="4067634" y="2273463"/>
                  <a:pt x="3954980" y="2265060"/>
                  <a:pt x="3842199" y="2257039"/>
                </a:cubicBezTo>
                <a:cubicBezTo>
                  <a:pt x="3804988" y="2254492"/>
                  <a:pt x="3767648" y="2254620"/>
                  <a:pt x="3730309" y="2251182"/>
                </a:cubicBezTo>
                <a:cubicBezTo>
                  <a:pt x="3628704" y="2242142"/>
                  <a:pt x="3527101" y="2238449"/>
                  <a:pt x="3425496" y="2231320"/>
                </a:cubicBezTo>
                <a:cubicBezTo>
                  <a:pt x="3308906" y="2222534"/>
                  <a:pt x="3192569" y="2211330"/>
                  <a:pt x="3076106" y="2201781"/>
                </a:cubicBezTo>
                <a:cubicBezTo>
                  <a:pt x="2990757" y="2194905"/>
                  <a:pt x="2905157" y="2190067"/>
                  <a:pt x="2819682" y="2182427"/>
                </a:cubicBezTo>
                <a:cubicBezTo>
                  <a:pt x="2721507" y="2173515"/>
                  <a:pt x="2623586" y="2162311"/>
                  <a:pt x="2525539" y="2152888"/>
                </a:cubicBezTo>
                <a:cubicBezTo>
                  <a:pt x="2454289" y="2145886"/>
                  <a:pt x="2383038" y="2140920"/>
                  <a:pt x="2311915" y="2133536"/>
                </a:cubicBezTo>
                <a:cubicBezTo>
                  <a:pt x="2225933" y="2124749"/>
                  <a:pt x="2140204" y="2114182"/>
                  <a:pt x="2054223" y="2104760"/>
                </a:cubicBezTo>
                <a:cubicBezTo>
                  <a:pt x="1990719" y="2097758"/>
                  <a:pt x="1928233" y="2092028"/>
                  <a:pt x="1865367" y="2084770"/>
                </a:cubicBezTo>
                <a:cubicBezTo>
                  <a:pt x="1786622" y="2075603"/>
                  <a:pt x="1708006" y="2065545"/>
                  <a:pt x="1629263" y="2055996"/>
                </a:cubicBezTo>
                <a:cubicBezTo>
                  <a:pt x="1572492" y="2049120"/>
                  <a:pt x="1515595" y="2043264"/>
                  <a:pt x="1458823" y="2035751"/>
                </a:cubicBezTo>
                <a:cubicBezTo>
                  <a:pt x="1386303" y="2026585"/>
                  <a:pt x="1313784" y="2016780"/>
                  <a:pt x="1241390" y="2007103"/>
                </a:cubicBezTo>
                <a:lnTo>
                  <a:pt x="1047453" y="1980748"/>
                </a:lnTo>
                <a:cubicBezTo>
                  <a:pt x="969980" y="1970180"/>
                  <a:pt x="892254" y="1960377"/>
                  <a:pt x="814907" y="1949045"/>
                </a:cubicBezTo>
                <a:cubicBezTo>
                  <a:pt x="740609" y="1938094"/>
                  <a:pt x="666692" y="1925744"/>
                  <a:pt x="592649" y="1913776"/>
                </a:cubicBezTo>
                <a:cubicBezTo>
                  <a:pt x="509587" y="1900280"/>
                  <a:pt x="426653" y="1886274"/>
                  <a:pt x="343591" y="1872650"/>
                </a:cubicBezTo>
                <a:cubicBezTo>
                  <a:pt x="240972" y="1855716"/>
                  <a:pt x="138225" y="1839673"/>
                  <a:pt x="35731" y="1821722"/>
                </a:cubicBezTo>
                <a:lnTo>
                  <a:pt x="0" y="1814848"/>
                </a:lnTo>
                <a:lnTo>
                  <a:pt x="0" y="1758489"/>
                </a:lnTo>
                <a:lnTo>
                  <a:pt x="274248" y="1808735"/>
                </a:lnTo>
                <a:cubicBezTo>
                  <a:pt x="348926" y="1821467"/>
                  <a:pt x="423604" y="1832798"/>
                  <a:pt x="498157" y="1846167"/>
                </a:cubicBezTo>
                <a:cubicBezTo>
                  <a:pt x="572708" y="1859536"/>
                  <a:pt x="647896" y="1867813"/>
                  <a:pt x="722828" y="1878635"/>
                </a:cubicBezTo>
                <a:cubicBezTo>
                  <a:pt x="797762" y="1889457"/>
                  <a:pt x="874219" y="1901426"/>
                  <a:pt x="949913" y="1912375"/>
                </a:cubicBezTo>
                <a:cubicBezTo>
                  <a:pt x="1031704" y="1924343"/>
                  <a:pt x="1113496" y="1935802"/>
                  <a:pt x="1195414" y="1947516"/>
                </a:cubicBezTo>
                <a:cubicBezTo>
                  <a:pt x="1244566" y="1954519"/>
                  <a:pt x="1293589" y="1962285"/>
                  <a:pt x="1342867" y="1968397"/>
                </a:cubicBezTo>
                <a:cubicBezTo>
                  <a:pt x="1401162" y="1975656"/>
                  <a:pt x="1459712" y="1981130"/>
                  <a:pt x="1518007" y="1988006"/>
                </a:cubicBezTo>
                <a:cubicBezTo>
                  <a:pt x="1579224" y="1995263"/>
                  <a:pt x="1640186" y="2003411"/>
                  <a:pt x="1701403" y="2010669"/>
                </a:cubicBezTo>
                <a:cubicBezTo>
                  <a:pt x="1762618" y="2017926"/>
                  <a:pt x="1820279" y="2024292"/>
                  <a:pt x="1879210" y="2031167"/>
                </a:cubicBezTo>
                <a:cubicBezTo>
                  <a:pt x="1942712" y="2038425"/>
                  <a:pt x="2006214" y="2046064"/>
                  <a:pt x="2068702" y="2052940"/>
                </a:cubicBezTo>
                <a:cubicBezTo>
                  <a:pt x="2116455" y="2058160"/>
                  <a:pt x="2164335" y="2062362"/>
                  <a:pt x="2212090" y="2067583"/>
                </a:cubicBezTo>
                <a:cubicBezTo>
                  <a:pt x="2280419" y="2074967"/>
                  <a:pt x="2348493" y="2085152"/>
                  <a:pt x="2416949" y="2089609"/>
                </a:cubicBezTo>
                <a:cubicBezTo>
                  <a:pt x="2472070" y="2093302"/>
                  <a:pt x="2526936" y="2099540"/>
                  <a:pt x="2582055" y="2105397"/>
                </a:cubicBezTo>
                <a:cubicBezTo>
                  <a:pt x="2655337" y="2113291"/>
                  <a:pt x="2729001" y="2119785"/>
                  <a:pt x="2802282" y="2126405"/>
                </a:cubicBezTo>
                <a:cubicBezTo>
                  <a:pt x="2862991" y="2131753"/>
                  <a:pt x="2924207" y="2136337"/>
                  <a:pt x="2984916" y="2141684"/>
                </a:cubicBezTo>
                <a:cubicBezTo>
                  <a:pt x="3070516" y="2149324"/>
                  <a:pt x="3156373" y="2152888"/>
                  <a:pt x="3241847" y="2164094"/>
                </a:cubicBezTo>
                <a:cubicBezTo>
                  <a:pt x="3307255" y="2172624"/>
                  <a:pt x="3374060" y="2169822"/>
                  <a:pt x="3439848" y="2176826"/>
                </a:cubicBezTo>
                <a:cubicBezTo>
                  <a:pt x="3512622" y="2184592"/>
                  <a:pt x="3585777" y="2186247"/>
                  <a:pt x="3658678" y="2194523"/>
                </a:cubicBezTo>
                <a:cubicBezTo>
                  <a:pt x="3731578" y="2202800"/>
                  <a:pt x="3807019" y="2201781"/>
                  <a:pt x="3881317" y="2206491"/>
                </a:cubicBezTo>
                <a:cubicBezTo>
                  <a:pt x="3970222" y="2212094"/>
                  <a:pt x="4059124" y="2223552"/>
                  <a:pt x="4148916" y="2225081"/>
                </a:cubicBezTo>
                <a:cubicBezTo>
                  <a:pt x="4255600" y="2226736"/>
                  <a:pt x="4361779" y="2236539"/>
                  <a:pt x="4468337" y="2237813"/>
                </a:cubicBezTo>
                <a:cubicBezTo>
                  <a:pt x="4511390" y="2238577"/>
                  <a:pt x="4554190" y="2246852"/>
                  <a:pt x="4605375" y="2240232"/>
                </a:cubicBezTo>
                <a:cubicBezTo>
                  <a:pt x="4574131" y="2238704"/>
                  <a:pt x="4550762" y="2237940"/>
                  <a:pt x="4527647" y="2236412"/>
                </a:cubicBezTo>
                <a:cubicBezTo>
                  <a:pt x="4410293" y="2228773"/>
                  <a:pt x="4292942" y="2220751"/>
                  <a:pt x="4175589" y="2212985"/>
                </a:cubicBezTo>
                <a:cubicBezTo>
                  <a:pt x="4113101" y="2208783"/>
                  <a:pt x="4050615" y="2205219"/>
                  <a:pt x="3988255" y="2200253"/>
                </a:cubicBezTo>
                <a:cubicBezTo>
                  <a:pt x="3887668" y="2192487"/>
                  <a:pt x="3787079" y="2184082"/>
                  <a:pt x="3686492" y="2176062"/>
                </a:cubicBezTo>
                <a:cubicBezTo>
                  <a:pt x="3630102" y="2171605"/>
                  <a:pt x="3573711" y="2168040"/>
                  <a:pt x="3517320" y="2163330"/>
                </a:cubicBezTo>
                <a:cubicBezTo>
                  <a:pt x="3430958" y="2155689"/>
                  <a:pt x="3344721" y="2147159"/>
                  <a:pt x="3258357" y="2139519"/>
                </a:cubicBezTo>
                <a:cubicBezTo>
                  <a:pt x="3206031" y="2134809"/>
                  <a:pt x="3153705" y="2131371"/>
                  <a:pt x="3101506" y="2126787"/>
                </a:cubicBezTo>
                <a:cubicBezTo>
                  <a:pt x="3004220" y="2117365"/>
                  <a:pt x="2907061" y="2106798"/>
                  <a:pt x="2809395" y="2097502"/>
                </a:cubicBezTo>
                <a:cubicBezTo>
                  <a:pt x="2739161" y="2090628"/>
                  <a:pt x="2668673" y="2085916"/>
                  <a:pt x="2598566" y="2078532"/>
                </a:cubicBezTo>
                <a:cubicBezTo>
                  <a:pt x="2511441" y="2069365"/>
                  <a:pt x="2424569" y="2058160"/>
                  <a:pt x="2337444" y="2048611"/>
                </a:cubicBezTo>
                <a:cubicBezTo>
                  <a:pt x="2255399" y="2039699"/>
                  <a:pt x="2173099" y="2032950"/>
                  <a:pt x="2091054" y="2023146"/>
                </a:cubicBezTo>
                <a:cubicBezTo>
                  <a:pt x="1979162" y="2010414"/>
                  <a:pt x="1867524" y="1995008"/>
                  <a:pt x="1755761" y="1981384"/>
                </a:cubicBezTo>
                <a:cubicBezTo>
                  <a:pt x="1650982" y="1968652"/>
                  <a:pt x="1545821" y="1957830"/>
                  <a:pt x="1441169" y="1943824"/>
                </a:cubicBezTo>
                <a:cubicBezTo>
                  <a:pt x="1299813" y="1924980"/>
                  <a:pt x="1158837" y="1903718"/>
                  <a:pt x="1017607" y="1883345"/>
                </a:cubicBezTo>
                <a:cubicBezTo>
                  <a:pt x="876378" y="1862974"/>
                  <a:pt x="735402" y="1844003"/>
                  <a:pt x="594427" y="1821849"/>
                </a:cubicBezTo>
                <a:cubicBezTo>
                  <a:pt x="462850" y="1801222"/>
                  <a:pt x="331526" y="1778304"/>
                  <a:pt x="200711" y="1755132"/>
                </a:cubicBezTo>
                <a:lnTo>
                  <a:pt x="0" y="1718743"/>
                </a:lnTo>
                <a:close/>
              </a:path>
            </a:pathLst>
          </a:custGeom>
          <a:solidFill>
            <a:schemeClr val="accent1"/>
          </a:solidFill>
          <a:ln w="819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02336"/>
            <a:ext cx="10515600" cy="1344168"/>
          </a:xfrm>
        </p:spPr>
        <p:txBody>
          <a:bodyPr/>
          <a:lstStyle>
            <a:lvl1pPr algn="ctr">
              <a:defRPr sz="7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61642-BFBA-48AE-A29C-C2AA7386A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2029B-6646-4DBF-A302-76A513FC6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6D4DFD-766F-4E45-A00C-2B5E8CE9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C18C1E5-FB55-42F5-BD6D-9CC153FCDBE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4308AE94-7094-4D70-9812-D22ECD79C7D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706356" y="3511296"/>
            <a:ext cx="731520" cy="731520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2B505429-1B51-4AA8-8307-05F64474936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728716" y="3511296"/>
            <a:ext cx="731520" cy="731520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F3F3360D-2801-410A-A4E5-7AE529A3E3C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751076" y="3511296"/>
            <a:ext cx="731520" cy="731520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algn="ctr">
              <a:buNone/>
              <a:defRPr sz="20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Text Placeholder 32">
            <a:extLst>
              <a:ext uri="{FF2B5EF4-FFF2-40B4-BE49-F238E27FC236}">
                <a16:creationId xmlns:a16="http://schemas.microsoft.com/office/drawing/2014/main" id="{B745A5D6-A4E0-4308-9600-DE5E1957294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85216" y="4315968"/>
            <a:ext cx="3063240" cy="5486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0000"/>
              </a:lnSpc>
              <a:spcBef>
                <a:spcPts val="1000"/>
              </a:spcBef>
              <a:buNone/>
              <a:defRPr sz="24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2pPr>
          </a:lstStyle>
          <a:p>
            <a:pPr lvl="0"/>
            <a:r>
              <a:rPr lang="en-US"/>
              <a:t>Presenter Name</a:t>
            </a:r>
          </a:p>
        </p:txBody>
      </p:sp>
      <p:sp>
        <p:nvSpPr>
          <p:cNvPr id="14" name="Text Placeholder 32">
            <a:extLst>
              <a:ext uri="{FF2B5EF4-FFF2-40B4-BE49-F238E27FC236}">
                <a16:creationId xmlns:a16="http://schemas.microsoft.com/office/drawing/2014/main" id="{C3466BB8-D955-4280-BA4D-66F3DC03416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562856" y="4315968"/>
            <a:ext cx="3063240" cy="548640"/>
          </a:xfrm>
        </p:spPr>
        <p:txBody>
          <a:bodyPr/>
          <a:lstStyle>
            <a:lvl1pPr marL="0" indent="0" algn="ctr">
              <a:lnSpc>
                <a:spcPct val="110000"/>
              </a:lnSpc>
              <a:spcBef>
                <a:spcPts val="1000"/>
              </a:spcBef>
              <a:buNone/>
              <a:defRPr sz="24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2pPr>
          </a:lstStyle>
          <a:p>
            <a:pPr lvl="0"/>
            <a:r>
              <a:rPr lang="en-US"/>
              <a:t>Email</a:t>
            </a:r>
          </a:p>
        </p:txBody>
      </p:sp>
      <p:sp>
        <p:nvSpPr>
          <p:cNvPr id="15" name="Text Placeholder 32">
            <a:extLst>
              <a:ext uri="{FF2B5EF4-FFF2-40B4-BE49-F238E27FC236}">
                <a16:creationId xmlns:a16="http://schemas.microsoft.com/office/drawing/2014/main" id="{F829B8DE-3184-4E0A-AAD4-8F27B55DA95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540496" y="4315968"/>
            <a:ext cx="3063240" cy="548640"/>
          </a:xfrm>
        </p:spPr>
        <p:txBody>
          <a:bodyPr/>
          <a:lstStyle>
            <a:lvl1pPr marL="0" indent="0" algn="ctr">
              <a:lnSpc>
                <a:spcPct val="110000"/>
              </a:lnSpc>
              <a:spcBef>
                <a:spcPts val="1000"/>
              </a:spcBef>
              <a:buNone/>
              <a:defRPr sz="24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2pPr>
          </a:lstStyle>
          <a:p>
            <a:pPr lvl="0"/>
            <a:r>
              <a:rPr lang="en-US"/>
              <a:t>Website</a:t>
            </a:r>
          </a:p>
        </p:txBody>
      </p:sp>
    </p:spTree>
    <p:extLst>
      <p:ext uri="{BB962C8B-B14F-4D97-AF65-F5344CB8AC3E}">
        <p14:creationId xmlns:p14="http://schemas.microsoft.com/office/powerpoint/2010/main" val="24803387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2816A0-77C4-4A3F-87BD-A7321E3C8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9/3/20XX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FC3464-F026-4C77-9441-55ECA5054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7D9257-BADE-4D0B-AF0B-D09FE95FA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8C1E5-FB55-42F5-BD6D-9CC153FCDB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1860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1C48E-F751-45A2-9010-208B81EDB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501F6-8430-4758-8636-74D68E990E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3520" y="548640"/>
            <a:ext cx="6053328" cy="5431536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79DC39-A29C-494C-98B6-999746C5F3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2237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84C988-A6DB-469A-B8AA-31866F36E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9/3/20XX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BC39C3-81EB-4828-9AD3-2F1FAC521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59376C-9810-49A5-BC9A-4E6A0217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8C1E5-FB55-42F5-BD6D-9CC153FCDBE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B9F96F3A-E64D-4401-B02C-BCD5CAA97CFF}"/>
              </a:ext>
            </a:extLst>
          </p:cNvPr>
          <p:cNvSpPr/>
          <p:nvPr/>
        </p:nvSpPr>
        <p:spPr>
          <a:xfrm rot="5400000">
            <a:off x="2797492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142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37704-80BD-41B0-8395-41618EC3A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1920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DA4032-EC66-4974-BD30-898B60E4B5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03520" y="548640"/>
            <a:ext cx="6053328" cy="543153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1802D0-5574-4631-BA49-92362F8E40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1920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2C2F5B-DDDD-4E64-94A9-99E46F4B0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9/3/20XX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FA8D36-8865-48E7-8249-ED729A5F7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0F98C3-0B62-4361-8408-A01F70807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8C1E5-FB55-42F5-BD6D-9CC153FCDBE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FE511AB6-FEAF-4549-BA88-0764BD10B63D}"/>
              </a:ext>
            </a:extLst>
          </p:cNvPr>
          <p:cNvSpPr/>
          <p:nvPr/>
        </p:nvSpPr>
        <p:spPr>
          <a:xfrm rot="5400000">
            <a:off x="2798064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3121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 descr="Tag=AccentColor&#10;Flavor=Light&#10;Target=Fill">
            <a:extLst>
              <a:ext uri="{FF2B5EF4-FFF2-40B4-BE49-F238E27FC236}">
                <a16:creationId xmlns:a16="http://schemas.microsoft.com/office/drawing/2014/main" id="{77CE2522-15B5-4BC5-91A9-523F325A8324}"/>
              </a:ext>
            </a:extLst>
          </p:cNvPr>
          <p:cNvSpPr/>
          <p:nvPr userDrawn="1"/>
        </p:nvSpPr>
        <p:spPr>
          <a:xfrm>
            <a:off x="5477731" y="0"/>
            <a:ext cx="6714269" cy="6858000"/>
          </a:xfrm>
          <a:custGeom>
            <a:avLst/>
            <a:gdLst>
              <a:gd name="connsiteX0" fmla="*/ 1097203 w 6714269"/>
              <a:gd name="connsiteY0" fmla="*/ 0 h 6858000"/>
              <a:gd name="connsiteX1" fmla="*/ 1154155 w 6714269"/>
              <a:gd name="connsiteY1" fmla="*/ 0 h 6858000"/>
              <a:gd name="connsiteX2" fmla="*/ 972305 w 6714269"/>
              <a:gd name="connsiteY2" fmla="*/ 343212 h 6858000"/>
              <a:gd name="connsiteX3" fmla="*/ 780524 w 6714269"/>
              <a:gd name="connsiteY3" fmla="*/ 761067 h 6858000"/>
              <a:gd name="connsiteX4" fmla="*/ 737045 w 6714269"/>
              <a:gd name="connsiteY4" fmla="*/ 865164 h 6858000"/>
              <a:gd name="connsiteX5" fmla="*/ 762322 w 6714269"/>
              <a:gd name="connsiteY5" fmla="*/ 830676 h 6858000"/>
              <a:gd name="connsiteX6" fmla="*/ 1118805 w 6714269"/>
              <a:gd name="connsiteY6" fmla="*/ 160440 h 6858000"/>
              <a:gd name="connsiteX7" fmla="*/ 1221640 w 6714269"/>
              <a:gd name="connsiteY7" fmla="*/ 0 h 6858000"/>
              <a:gd name="connsiteX8" fmla="*/ 6714269 w 6714269"/>
              <a:gd name="connsiteY8" fmla="*/ 0 h 6858000"/>
              <a:gd name="connsiteX9" fmla="*/ 6714269 w 6714269"/>
              <a:gd name="connsiteY9" fmla="*/ 6858000 h 6858000"/>
              <a:gd name="connsiteX10" fmla="*/ 704817 w 6714269"/>
              <a:gd name="connsiteY10" fmla="*/ 6858000 h 6858000"/>
              <a:gd name="connsiteX11" fmla="*/ 618717 w 6714269"/>
              <a:gd name="connsiteY11" fmla="*/ 6672538 h 6858000"/>
              <a:gd name="connsiteX12" fmla="*/ 309324 w 6714269"/>
              <a:gd name="connsiteY12" fmla="*/ 5833618 h 6858000"/>
              <a:gd name="connsiteX13" fmla="*/ 209850 w 6714269"/>
              <a:gd name="connsiteY13" fmla="*/ 5484180 h 6858000"/>
              <a:gd name="connsiteX14" fmla="*/ 211619 w 6714269"/>
              <a:gd name="connsiteY14" fmla="*/ 5517653 h 6858000"/>
              <a:gd name="connsiteX15" fmla="*/ 361778 w 6714269"/>
              <a:gd name="connsiteY15" fmla="*/ 6145524 h 6858000"/>
              <a:gd name="connsiteX16" fmla="*/ 591356 w 6714269"/>
              <a:gd name="connsiteY16" fmla="*/ 6843306 h 6858000"/>
              <a:gd name="connsiteX17" fmla="*/ 597415 w 6714269"/>
              <a:gd name="connsiteY17" fmla="*/ 6858000 h 6858000"/>
              <a:gd name="connsiteX18" fmla="*/ 545224 w 6714269"/>
              <a:gd name="connsiteY18" fmla="*/ 6858000 h 6858000"/>
              <a:gd name="connsiteX19" fmla="*/ 533604 w 6714269"/>
              <a:gd name="connsiteY19" fmla="*/ 6830072 h 6858000"/>
              <a:gd name="connsiteX20" fmla="*/ 169657 w 6714269"/>
              <a:gd name="connsiteY20" fmla="*/ 5556577 h 6858000"/>
              <a:gd name="connsiteX21" fmla="*/ 12169 w 6714269"/>
              <a:gd name="connsiteY21" fmla="*/ 4362835 h 6858000"/>
              <a:gd name="connsiteX22" fmla="*/ 46168 w 6714269"/>
              <a:gd name="connsiteY22" fmla="*/ 3338487 h 6858000"/>
              <a:gd name="connsiteX23" fmla="*/ 490574 w 6714269"/>
              <a:gd name="connsiteY23" fmla="*/ 1381078 h 6858000"/>
              <a:gd name="connsiteX24" fmla="*/ 984701 w 6714269"/>
              <a:gd name="connsiteY24" fmla="*/ 20824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6714269" h="6858000">
                <a:moveTo>
                  <a:pt x="1097203" y="0"/>
                </a:moveTo>
                <a:lnTo>
                  <a:pt x="1154155" y="0"/>
                </a:lnTo>
                <a:lnTo>
                  <a:pt x="972305" y="343212"/>
                </a:lnTo>
                <a:cubicBezTo>
                  <a:pt x="904739" y="480367"/>
                  <a:pt x="840941" y="619727"/>
                  <a:pt x="780524" y="761067"/>
                </a:cubicBezTo>
                <a:cubicBezTo>
                  <a:pt x="765737" y="795681"/>
                  <a:pt x="751579" y="830550"/>
                  <a:pt x="737045" y="865164"/>
                </a:cubicBezTo>
                <a:cubicBezTo>
                  <a:pt x="748306" y="856057"/>
                  <a:pt x="757014" y="844174"/>
                  <a:pt x="762322" y="830676"/>
                </a:cubicBezTo>
                <a:cubicBezTo>
                  <a:pt x="870201" y="600612"/>
                  <a:pt x="988539" y="376889"/>
                  <a:pt x="1118805" y="160440"/>
                </a:cubicBezTo>
                <a:lnTo>
                  <a:pt x="1221640" y="0"/>
                </a:lnTo>
                <a:lnTo>
                  <a:pt x="6714269" y="0"/>
                </a:lnTo>
                <a:lnTo>
                  <a:pt x="6714269" y="6858000"/>
                </a:lnTo>
                <a:lnTo>
                  <a:pt x="704817" y="6858000"/>
                </a:lnTo>
                <a:lnTo>
                  <a:pt x="618717" y="6672538"/>
                </a:lnTo>
                <a:cubicBezTo>
                  <a:pt x="501618" y="6400947"/>
                  <a:pt x="398622" y="6121213"/>
                  <a:pt x="309324" y="5833618"/>
                </a:cubicBezTo>
                <a:cubicBezTo>
                  <a:pt x="275071" y="5723183"/>
                  <a:pt x="246125" y="5611225"/>
                  <a:pt x="209850" y="5484180"/>
                </a:cubicBezTo>
                <a:cubicBezTo>
                  <a:pt x="209859" y="5495363"/>
                  <a:pt x="210448" y="5506534"/>
                  <a:pt x="211619" y="5517653"/>
                </a:cubicBezTo>
                <a:cubicBezTo>
                  <a:pt x="261166" y="5727113"/>
                  <a:pt x="303888" y="5938474"/>
                  <a:pt x="361778" y="6145524"/>
                </a:cubicBezTo>
                <a:cubicBezTo>
                  <a:pt x="428356" y="6383258"/>
                  <a:pt x="504422" y="6616111"/>
                  <a:pt x="591356" y="6843306"/>
                </a:cubicBezTo>
                <a:lnTo>
                  <a:pt x="597415" y="6858000"/>
                </a:lnTo>
                <a:lnTo>
                  <a:pt x="545224" y="6858000"/>
                </a:lnTo>
                <a:lnTo>
                  <a:pt x="533604" y="6830072"/>
                </a:lnTo>
                <a:cubicBezTo>
                  <a:pt x="376384" y="6416985"/>
                  <a:pt x="257344" y="5991917"/>
                  <a:pt x="169657" y="5556577"/>
                </a:cubicBezTo>
                <a:cubicBezTo>
                  <a:pt x="90154" y="5162256"/>
                  <a:pt x="43261" y="4763750"/>
                  <a:pt x="12169" y="4362835"/>
                </a:cubicBezTo>
                <a:cubicBezTo>
                  <a:pt x="-14122" y="4019865"/>
                  <a:pt x="4458" y="3679429"/>
                  <a:pt x="46168" y="3338487"/>
                </a:cubicBezTo>
                <a:cubicBezTo>
                  <a:pt x="125796" y="2672248"/>
                  <a:pt x="274744" y="2016203"/>
                  <a:pt x="490574" y="1381078"/>
                </a:cubicBezTo>
                <a:cubicBezTo>
                  <a:pt x="629230" y="976550"/>
                  <a:pt x="791584" y="584320"/>
                  <a:pt x="984701" y="208241"/>
                </a:cubicBezTo>
                <a:close/>
              </a:path>
            </a:pathLst>
          </a:custGeom>
          <a:solidFill>
            <a:schemeClr val="accent1"/>
          </a:solidFill>
          <a:ln w="685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3856" y="649224"/>
            <a:ext cx="4178808" cy="5568696"/>
          </a:xfrm>
        </p:spPr>
        <p:txBody>
          <a:bodyPr>
            <a:noAutofit/>
          </a:bodyPr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9219E-EE74-4093-94D6-F663E059C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64224" y="1307592"/>
            <a:ext cx="4992624" cy="4251960"/>
          </a:xfrm>
        </p:spPr>
        <p:txBody>
          <a:bodyPr anchor="ctr">
            <a:normAutofit/>
          </a:bodyPr>
          <a:lstStyle>
            <a:lvl1pPr marL="0" indent="0">
              <a:buNone/>
              <a:defRPr sz="4400">
                <a:solidFill>
                  <a:schemeClr val="bg1"/>
                </a:solidFill>
              </a:defRPr>
            </a:lvl1pPr>
            <a:lvl2pPr marL="228600">
              <a:defRPr sz="4000">
                <a:solidFill>
                  <a:schemeClr val="bg1"/>
                </a:solidFill>
              </a:defRPr>
            </a:lvl2pPr>
            <a:lvl3pPr marL="457200">
              <a:defRPr sz="36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61642-BFBA-48AE-A29C-C2AA7386AE9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2029B-6646-4DBF-A302-76A513FC6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64224" y="6355080"/>
            <a:ext cx="3200400" cy="365125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6D4DFD-766F-4E45-A00C-2B5E8CE9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67544" y="6355080"/>
            <a:ext cx="128016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C18C1E5-FB55-42F5-BD6D-9CC153FCDBE6}" type="slidenum">
              <a:rPr lang="en-US" smtClean="0"/>
              <a:pPr/>
              <a:t>‹#›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22053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2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17D0AB67-E176-475C-977C-73640253B92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" y="4361970"/>
            <a:ext cx="4038599" cy="2496030"/>
          </a:xfrm>
          <a:custGeom>
            <a:avLst/>
            <a:gdLst>
              <a:gd name="connsiteX0" fmla="*/ 2464753 w 4038599"/>
              <a:gd name="connsiteY0" fmla="*/ 4 h 2496030"/>
              <a:gd name="connsiteX1" fmla="*/ 2599067 w 4038599"/>
              <a:gd name="connsiteY1" fmla="*/ 4428 h 2496030"/>
              <a:gd name="connsiteX2" fmla="*/ 3052443 w 4038599"/>
              <a:gd name="connsiteY2" fmla="*/ 14222 h 2496030"/>
              <a:gd name="connsiteX3" fmla="*/ 3417420 w 4038599"/>
              <a:gd name="connsiteY3" fmla="*/ 9782 h 2496030"/>
              <a:gd name="connsiteX4" fmla="*/ 3757835 w 4038599"/>
              <a:gd name="connsiteY4" fmla="*/ 19315 h 2496030"/>
              <a:gd name="connsiteX5" fmla="*/ 3892671 w 4038599"/>
              <a:gd name="connsiteY5" fmla="*/ 13177 h 2496030"/>
              <a:gd name="connsiteX6" fmla="*/ 4016790 w 4038599"/>
              <a:gd name="connsiteY6" fmla="*/ 8134 h 2496030"/>
              <a:gd name="connsiteX7" fmla="*/ 4034037 w 4038599"/>
              <a:gd name="connsiteY7" fmla="*/ 8999 h 2496030"/>
              <a:gd name="connsiteX8" fmla="*/ 4035370 w 4038599"/>
              <a:gd name="connsiteY8" fmla="*/ 62503 h 2496030"/>
              <a:gd name="connsiteX9" fmla="*/ 4020562 w 4038599"/>
              <a:gd name="connsiteY9" fmla="*/ 231143 h 2496030"/>
              <a:gd name="connsiteX10" fmla="*/ 4019168 w 4038599"/>
              <a:gd name="connsiteY10" fmla="*/ 393470 h 2496030"/>
              <a:gd name="connsiteX11" fmla="*/ 4014100 w 4038599"/>
              <a:gd name="connsiteY11" fmla="*/ 651618 h 2496030"/>
              <a:gd name="connsiteX12" fmla="*/ 4019295 w 4038599"/>
              <a:gd name="connsiteY12" fmla="*/ 902406 h 2496030"/>
              <a:gd name="connsiteX13" fmla="*/ 4033231 w 4038599"/>
              <a:gd name="connsiteY13" fmla="*/ 1078946 h 2496030"/>
              <a:gd name="connsiteX14" fmla="*/ 4011566 w 4038599"/>
              <a:gd name="connsiteY14" fmla="*/ 1189872 h 2496030"/>
              <a:gd name="connsiteX15" fmla="*/ 4011566 w 4038599"/>
              <a:gd name="connsiteY15" fmla="*/ 1387989 h 2496030"/>
              <a:gd name="connsiteX16" fmla="*/ 4038599 w 4038599"/>
              <a:gd name="connsiteY16" fmla="*/ 1495613 h 2496030"/>
              <a:gd name="connsiteX17" fmla="*/ 4038599 w 4038599"/>
              <a:gd name="connsiteY17" fmla="*/ 1746509 h 2496030"/>
              <a:gd name="connsiteX18" fmla="*/ 4038283 w 4038599"/>
              <a:gd name="connsiteY18" fmla="*/ 1749734 h 2496030"/>
              <a:gd name="connsiteX19" fmla="*/ 4026896 w 4038599"/>
              <a:gd name="connsiteY19" fmla="*/ 1837274 h 2496030"/>
              <a:gd name="connsiteX20" fmla="*/ 4029684 w 4038599"/>
              <a:gd name="connsiteY20" fmla="*/ 2121948 h 2496030"/>
              <a:gd name="connsiteX21" fmla="*/ 4032978 w 4038599"/>
              <a:gd name="connsiteY21" fmla="*/ 2359155 h 2496030"/>
              <a:gd name="connsiteX22" fmla="*/ 4023519 w 4038599"/>
              <a:gd name="connsiteY22" fmla="*/ 2496030 h 2496030"/>
              <a:gd name="connsiteX23" fmla="*/ 0 w 4038599"/>
              <a:gd name="connsiteY23" fmla="*/ 2496030 h 2496030"/>
              <a:gd name="connsiteX24" fmla="*/ 0 w 4038599"/>
              <a:gd name="connsiteY24" fmla="*/ 12459 h 2496030"/>
              <a:gd name="connsiteX25" fmla="*/ 17104 w 4038599"/>
              <a:gd name="connsiteY25" fmla="*/ 15006 h 2496030"/>
              <a:gd name="connsiteX26" fmla="*/ 216416 w 4038599"/>
              <a:gd name="connsiteY26" fmla="*/ 7824 h 2496030"/>
              <a:gd name="connsiteX27" fmla="*/ 651370 w 4038599"/>
              <a:gd name="connsiteY27" fmla="*/ 17748 h 2496030"/>
              <a:gd name="connsiteX28" fmla="*/ 958396 w 4038599"/>
              <a:gd name="connsiteY28" fmla="*/ 14092 h 2496030"/>
              <a:gd name="connsiteX29" fmla="*/ 1519486 w 4038599"/>
              <a:gd name="connsiteY29" fmla="*/ 21666 h 2496030"/>
              <a:gd name="connsiteX30" fmla="*/ 2062411 w 4038599"/>
              <a:gd name="connsiteY30" fmla="*/ 17487 h 2496030"/>
              <a:gd name="connsiteX31" fmla="*/ 2464753 w 4038599"/>
              <a:gd name="connsiteY31" fmla="*/ 4 h 24960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4038599" h="2496030">
                <a:moveTo>
                  <a:pt x="2464753" y="4"/>
                </a:moveTo>
                <a:cubicBezTo>
                  <a:pt x="2509518" y="-78"/>
                  <a:pt x="2554292" y="1163"/>
                  <a:pt x="2599067" y="4428"/>
                </a:cubicBezTo>
                <a:cubicBezTo>
                  <a:pt x="2749817" y="17813"/>
                  <a:pt x="2901270" y="21079"/>
                  <a:pt x="3052443" y="14222"/>
                </a:cubicBezTo>
                <a:cubicBezTo>
                  <a:pt x="3173923" y="5694"/>
                  <a:pt x="3295774" y="4206"/>
                  <a:pt x="3417420" y="9782"/>
                </a:cubicBezTo>
                <a:cubicBezTo>
                  <a:pt x="3530764" y="16442"/>
                  <a:pt x="3644108" y="23233"/>
                  <a:pt x="3757835" y="19315"/>
                </a:cubicBezTo>
                <a:cubicBezTo>
                  <a:pt x="3803121" y="17748"/>
                  <a:pt x="3847768" y="15789"/>
                  <a:pt x="3892671" y="13177"/>
                </a:cubicBezTo>
                <a:cubicBezTo>
                  <a:pt x="3933972" y="9619"/>
                  <a:pt x="3975386" y="7938"/>
                  <a:pt x="4016790" y="8134"/>
                </a:cubicBezTo>
                <a:lnTo>
                  <a:pt x="4034037" y="8999"/>
                </a:lnTo>
                <a:lnTo>
                  <a:pt x="4035370" y="62503"/>
                </a:lnTo>
                <a:cubicBezTo>
                  <a:pt x="4033549" y="118790"/>
                  <a:pt x="4026390" y="174983"/>
                  <a:pt x="4020562" y="231143"/>
                </a:cubicBezTo>
                <a:cubicBezTo>
                  <a:pt x="4014860" y="285717"/>
                  <a:pt x="4006498" y="343464"/>
                  <a:pt x="4019168" y="393470"/>
                </a:cubicBezTo>
                <a:cubicBezTo>
                  <a:pt x="4042480" y="482184"/>
                  <a:pt x="4024236" y="566457"/>
                  <a:pt x="4014100" y="651618"/>
                </a:cubicBezTo>
                <a:cubicBezTo>
                  <a:pt x="4001874" y="734926"/>
                  <a:pt x="4003635" y="819681"/>
                  <a:pt x="4019295" y="902406"/>
                </a:cubicBezTo>
                <a:cubicBezTo>
                  <a:pt x="4031711" y="960787"/>
                  <a:pt x="4031711" y="1020184"/>
                  <a:pt x="4033231" y="1078946"/>
                </a:cubicBezTo>
                <a:cubicBezTo>
                  <a:pt x="4034118" y="1115753"/>
                  <a:pt x="4020562" y="1153193"/>
                  <a:pt x="4011566" y="1189872"/>
                </a:cubicBezTo>
                <a:cubicBezTo>
                  <a:pt x="3995476" y="1256123"/>
                  <a:pt x="3989648" y="1323388"/>
                  <a:pt x="4011566" y="1387989"/>
                </a:cubicBezTo>
                <a:lnTo>
                  <a:pt x="4038599" y="1495613"/>
                </a:lnTo>
                <a:lnTo>
                  <a:pt x="4038599" y="1746509"/>
                </a:lnTo>
                <a:lnTo>
                  <a:pt x="4038283" y="1749734"/>
                </a:lnTo>
                <a:cubicBezTo>
                  <a:pt x="4035575" y="1779147"/>
                  <a:pt x="4032408" y="1808464"/>
                  <a:pt x="4026896" y="1837274"/>
                </a:cubicBezTo>
                <a:cubicBezTo>
                  <a:pt x="4008779" y="1932843"/>
                  <a:pt x="4015240" y="2027776"/>
                  <a:pt x="4029684" y="2121948"/>
                </a:cubicBezTo>
                <a:cubicBezTo>
                  <a:pt x="4039832" y="2200637"/>
                  <a:pt x="4040934" y="2280226"/>
                  <a:pt x="4032978" y="2359155"/>
                </a:cubicBezTo>
                <a:lnTo>
                  <a:pt x="4023519" y="2496030"/>
                </a:lnTo>
                <a:lnTo>
                  <a:pt x="0" y="2496030"/>
                </a:lnTo>
                <a:lnTo>
                  <a:pt x="0" y="12459"/>
                </a:lnTo>
                <a:lnTo>
                  <a:pt x="17104" y="15006"/>
                </a:lnTo>
                <a:cubicBezTo>
                  <a:pt x="83627" y="15006"/>
                  <a:pt x="150022" y="12263"/>
                  <a:pt x="216416" y="7824"/>
                </a:cubicBezTo>
                <a:cubicBezTo>
                  <a:pt x="361434" y="-156"/>
                  <a:pt x="506837" y="3162"/>
                  <a:pt x="651370" y="17748"/>
                </a:cubicBezTo>
                <a:cubicBezTo>
                  <a:pt x="753623" y="25440"/>
                  <a:pt x="856335" y="24213"/>
                  <a:pt x="958396" y="14092"/>
                </a:cubicBezTo>
                <a:cubicBezTo>
                  <a:pt x="1145682" y="-1710"/>
                  <a:pt x="1332584" y="10958"/>
                  <a:pt x="1519486" y="21666"/>
                </a:cubicBezTo>
                <a:cubicBezTo>
                  <a:pt x="1700504" y="32113"/>
                  <a:pt x="1881394" y="24408"/>
                  <a:pt x="2062411" y="17487"/>
                </a:cubicBezTo>
                <a:cubicBezTo>
                  <a:pt x="2196255" y="12394"/>
                  <a:pt x="2330459" y="249"/>
                  <a:pt x="2464753" y="4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2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2ABE113B-49CB-42B2-AC93-B3DF0440787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041336" cy="4193763"/>
          </a:xfrm>
          <a:custGeom>
            <a:avLst/>
            <a:gdLst>
              <a:gd name="connsiteX0" fmla="*/ 0 w 4041336"/>
              <a:gd name="connsiteY0" fmla="*/ 0 h 4193763"/>
              <a:gd name="connsiteX1" fmla="*/ 4019848 w 4041336"/>
              <a:gd name="connsiteY1" fmla="*/ 0 h 4193763"/>
              <a:gd name="connsiteX2" fmla="*/ 4021195 w 4041336"/>
              <a:gd name="connsiteY2" fmla="*/ 11419 h 4193763"/>
              <a:gd name="connsiteX3" fmla="*/ 4037665 w 4041336"/>
              <a:gd name="connsiteY3" fmla="*/ 264364 h 4193763"/>
              <a:gd name="connsiteX4" fmla="*/ 4034118 w 4041336"/>
              <a:gd name="connsiteY4" fmla="*/ 574168 h 4193763"/>
              <a:gd name="connsiteX5" fmla="*/ 4026263 w 4041336"/>
              <a:gd name="connsiteY5" fmla="*/ 838028 h 4193763"/>
              <a:gd name="connsiteX6" fmla="*/ 4026263 w 4041336"/>
              <a:gd name="connsiteY6" fmla="*/ 847166 h 4193763"/>
              <a:gd name="connsiteX7" fmla="*/ 4026263 w 4041336"/>
              <a:gd name="connsiteY7" fmla="*/ 1138186 h 4193763"/>
              <a:gd name="connsiteX8" fmla="*/ 4024109 w 4041336"/>
              <a:gd name="connsiteY8" fmla="*/ 1259137 h 4193763"/>
              <a:gd name="connsiteX9" fmla="*/ 4016887 w 4041336"/>
              <a:gd name="connsiteY9" fmla="*/ 1412960 h 4193763"/>
              <a:gd name="connsiteX10" fmla="*/ 4026263 w 4041336"/>
              <a:gd name="connsiteY10" fmla="*/ 1539116 h 4193763"/>
              <a:gd name="connsiteX11" fmla="*/ 4024869 w 4041336"/>
              <a:gd name="connsiteY11" fmla="*/ 1823155 h 4193763"/>
              <a:gd name="connsiteX12" fmla="*/ 4017014 w 4041336"/>
              <a:gd name="connsiteY12" fmla="*/ 2154154 h 4193763"/>
              <a:gd name="connsiteX13" fmla="*/ 4017014 w 4041336"/>
              <a:gd name="connsiteY13" fmla="*/ 2421948 h 4193763"/>
              <a:gd name="connsiteX14" fmla="*/ 4029684 w 4041336"/>
              <a:gd name="connsiteY14" fmla="*/ 2667279 h 4193763"/>
              <a:gd name="connsiteX15" fmla="*/ 4019421 w 4041336"/>
              <a:gd name="connsiteY15" fmla="*/ 2956268 h 4193763"/>
              <a:gd name="connsiteX16" fmla="*/ 4022082 w 4041336"/>
              <a:gd name="connsiteY16" fmla="*/ 3094480 h 4193763"/>
              <a:gd name="connsiteX17" fmla="*/ 4027656 w 4041336"/>
              <a:gd name="connsiteY17" fmla="*/ 3260614 h 4193763"/>
              <a:gd name="connsiteX18" fmla="*/ 4009412 w 4041336"/>
              <a:gd name="connsiteY18" fmla="*/ 3538181 h 4193763"/>
              <a:gd name="connsiteX19" fmla="*/ 4031711 w 4041336"/>
              <a:gd name="connsiteY19" fmla="*/ 3694923 h 4193763"/>
              <a:gd name="connsiteX20" fmla="*/ 4038425 w 4041336"/>
              <a:gd name="connsiteY20" fmla="*/ 3836308 h 4193763"/>
              <a:gd name="connsiteX21" fmla="*/ 4029810 w 4041336"/>
              <a:gd name="connsiteY21" fmla="*/ 3956245 h 4193763"/>
              <a:gd name="connsiteX22" fmla="*/ 4013847 w 4041336"/>
              <a:gd name="connsiteY22" fmla="*/ 4114764 h 4193763"/>
              <a:gd name="connsiteX23" fmla="*/ 4010970 w 4041336"/>
              <a:gd name="connsiteY23" fmla="*/ 4161894 h 4193763"/>
              <a:gd name="connsiteX24" fmla="*/ 4002764 w 4041336"/>
              <a:gd name="connsiteY24" fmla="*/ 4161042 h 4193763"/>
              <a:gd name="connsiteX25" fmla="*/ 3868108 w 4041336"/>
              <a:gd name="connsiteY25" fmla="*/ 4163980 h 4193763"/>
              <a:gd name="connsiteX26" fmla="*/ 3174741 w 4041336"/>
              <a:gd name="connsiteY26" fmla="*/ 4175341 h 4193763"/>
              <a:gd name="connsiteX27" fmla="*/ 2247906 w 4041336"/>
              <a:gd name="connsiteY27" fmla="*/ 4167376 h 4193763"/>
              <a:gd name="connsiteX28" fmla="*/ 2057934 w 4041336"/>
              <a:gd name="connsiteY28" fmla="*/ 4175733 h 4193763"/>
              <a:gd name="connsiteX29" fmla="*/ 1797729 w 4041336"/>
              <a:gd name="connsiteY29" fmla="*/ 4165547 h 4193763"/>
              <a:gd name="connsiteX30" fmla="*/ 1485458 w 4041336"/>
              <a:gd name="connsiteY30" fmla="*/ 4175995 h 4193763"/>
              <a:gd name="connsiteX31" fmla="*/ 949185 w 4041336"/>
              <a:gd name="connsiteY31" fmla="*/ 4186181 h 4193763"/>
              <a:gd name="connsiteX32" fmla="*/ 357136 w 4041336"/>
              <a:gd name="connsiteY32" fmla="*/ 4175995 h 4193763"/>
              <a:gd name="connsiteX33" fmla="*/ 0 w 4041336"/>
              <a:gd name="connsiteY33" fmla="*/ 4175060 h 4193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4041336" h="4193763">
                <a:moveTo>
                  <a:pt x="0" y="0"/>
                </a:moveTo>
                <a:lnTo>
                  <a:pt x="4019848" y="0"/>
                </a:lnTo>
                <a:lnTo>
                  <a:pt x="4021195" y="11419"/>
                </a:lnTo>
                <a:cubicBezTo>
                  <a:pt x="4036145" y="95184"/>
                  <a:pt x="4033611" y="180091"/>
                  <a:pt x="4037665" y="264364"/>
                </a:cubicBezTo>
                <a:cubicBezTo>
                  <a:pt x="4042480" y="367421"/>
                  <a:pt x="4036399" y="470858"/>
                  <a:pt x="4034118" y="574168"/>
                </a:cubicBezTo>
                <a:cubicBezTo>
                  <a:pt x="4032344" y="662121"/>
                  <a:pt x="4023602" y="749948"/>
                  <a:pt x="4026263" y="838028"/>
                </a:cubicBezTo>
                <a:cubicBezTo>
                  <a:pt x="4026453" y="841074"/>
                  <a:pt x="4026453" y="844120"/>
                  <a:pt x="4026263" y="847166"/>
                </a:cubicBezTo>
                <a:cubicBezTo>
                  <a:pt x="4018154" y="944003"/>
                  <a:pt x="4018154" y="1041348"/>
                  <a:pt x="4026263" y="1138186"/>
                </a:cubicBezTo>
                <a:cubicBezTo>
                  <a:pt x="4028835" y="1178494"/>
                  <a:pt x="4028113" y="1218943"/>
                  <a:pt x="4024109" y="1259137"/>
                </a:cubicBezTo>
                <a:cubicBezTo>
                  <a:pt x="4020308" y="1310285"/>
                  <a:pt x="4008145" y="1362194"/>
                  <a:pt x="4016887" y="1412960"/>
                </a:cubicBezTo>
                <a:cubicBezTo>
                  <a:pt x="4022576" y="1454780"/>
                  <a:pt x="4025705" y="1496916"/>
                  <a:pt x="4026263" y="1539116"/>
                </a:cubicBezTo>
                <a:cubicBezTo>
                  <a:pt x="4030697" y="1633542"/>
                  <a:pt x="4026516" y="1728475"/>
                  <a:pt x="4024869" y="1823155"/>
                </a:cubicBezTo>
                <a:cubicBezTo>
                  <a:pt x="4023095" y="1933446"/>
                  <a:pt x="4025883" y="2043737"/>
                  <a:pt x="4017014" y="2154154"/>
                </a:cubicBezTo>
                <a:cubicBezTo>
                  <a:pt x="4012136" y="2243351"/>
                  <a:pt x="4012136" y="2332751"/>
                  <a:pt x="4017014" y="2421948"/>
                </a:cubicBezTo>
                <a:cubicBezTo>
                  <a:pt x="4019421" y="2503683"/>
                  <a:pt x="4031711" y="2584656"/>
                  <a:pt x="4029684" y="2667279"/>
                </a:cubicBezTo>
                <a:cubicBezTo>
                  <a:pt x="4027276" y="2763608"/>
                  <a:pt x="4015874" y="2859684"/>
                  <a:pt x="4019421" y="2956268"/>
                </a:cubicBezTo>
                <a:cubicBezTo>
                  <a:pt x="4021068" y="3002339"/>
                  <a:pt x="4021195" y="3048410"/>
                  <a:pt x="4022082" y="3094480"/>
                </a:cubicBezTo>
                <a:cubicBezTo>
                  <a:pt x="4023222" y="3149943"/>
                  <a:pt x="4033231" y="3205278"/>
                  <a:pt x="4027656" y="3260614"/>
                </a:cubicBezTo>
                <a:cubicBezTo>
                  <a:pt x="4018408" y="3352883"/>
                  <a:pt x="3994462" y="3443628"/>
                  <a:pt x="4009412" y="3538181"/>
                </a:cubicBezTo>
                <a:cubicBezTo>
                  <a:pt x="4017647" y="3590217"/>
                  <a:pt x="4026896" y="3642380"/>
                  <a:pt x="4031711" y="3694923"/>
                </a:cubicBezTo>
                <a:cubicBezTo>
                  <a:pt x="4035892" y="3741882"/>
                  <a:pt x="4046407" y="3789603"/>
                  <a:pt x="4038425" y="3836308"/>
                </a:cubicBezTo>
                <a:cubicBezTo>
                  <a:pt x="4031584" y="3876287"/>
                  <a:pt x="4035131" y="3916266"/>
                  <a:pt x="4029810" y="3956245"/>
                </a:cubicBezTo>
                <a:cubicBezTo>
                  <a:pt x="4022842" y="4008661"/>
                  <a:pt x="4019168" y="4061966"/>
                  <a:pt x="4013847" y="4114764"/>
                </a:cubicBezTo>
                <a:lnTo>
                  <a:pt x="4010970" y="4161894"/>
                </a:lnTo>
                <a:lnTo>
                  <a:pt x="4002764" y="4161042"/>
                </a:lnTo>
                <a:cubicBezTo>
                  <a:pt x="3957904" y="4159210"/>
                  <a:pt x="3912934" y="4160186"/>
                  <a:pt x="3868108" y="4163980"/>
                </a:cubicBezTo>
                <a:cubicBezTo>
                  <a:pt x="3637072" y="4178737"/>
                  <a:pt x="3405779" y="4172076"/>
                  <a:pt x="3174741" y="4175341"/>
                </a:cubicBezTo>
                <a:cubicBezTo>
                  <a:pt x="2865668" y="4179782"/>
                  <a:pt x="2556851" y="4168420"/>
                  <a:pt x="2247906" y="4167376"/>
                </a:cubicBezTo>
                <a:cubicBezTo>
                  <a:pt x="2184582" y="4167115"/>
                  <a:pt x="2121002" y="4170510"/>
                  <a:pt x="2057934" y="4175733"/>
                </a:cubicBezTo>
                <a:cubicBezTo>
                  <a:pt x="1970560" y="4182786"/>
                  <a:pt x="1884336" y="4173905"/>
                  <a:pt x="1797729" y="4165547"/>
                </a:cubicBezTo>
                <a:cubicBezTo>
                  <a:pt x="1693340" y="4155492"/>
                  <a:pt x="1589207" y="4164372"/>
                  <a:pt x="1485458" y="4175995"/>
                </a:cubicBezTo>
                <a:cubicBezTo>
                  <a:pt x="1307344" y="4195571"/>
                  <a:pt x="1127888" y="4198979"/>
                  <a:pt x="949185" y="4186181"/>
                </a:cubicBezTo>
                <a:cubicBezTo>
                  <a:pt x="751793" y="4172468"/>
                  <a:pt x="554529" y="4174950"/>
                  <a:pt x="357136" y="4175995"/>
                </a:cubicBezTo>
                <a:lnTo>
                  <a:pt x="0" y="417506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2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4296" y="329184"/>
            <a:ext cx="6894576" cy="1783080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9219E-EE74-4093-94D6-F663E059C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6" y="2706624"/>
            <a:ext cx="6894576" cy="3483864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228600">
              <a:defRPr sz="2000"/>
            </a:lvl2pPr>
            <a:lvl3pPr marL="457200">
              <a:defRPr sz="1800"/>
            </a:lvl3pPr>
            <a:lvl4pPr marL="685800">
              <a:defRPr sz="1600"/>
            </a:lvl4pPr>
            <a:lvl5pPr marL="914400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6D4DFD-766F-4E45-A00C-2B5E8CE9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4108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C18C1E5-FB55-42F5-BD6D-9CC153FCDBE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9B1377BC-1A5F-4113-953E-30CA51FC6F91}"/>
              </a:ext>
            </a:extLst>
          </p:cNvPr>
          <p:cNvSpPr/>
          <p:nvPr userDrawn="1"/>
        </p:nvSpPr>
        <p:spPr>
          <a:xfrm>
            <a:off x="4654296" y="2395728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3810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8034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 descr="Tag=AccentColor&#10;Flavor=Light&#10;Target=Fill">
            <a:extLst>
              <a:ext uri="{FF2B5EF4-FFF2-40B4-BE49-F238E27FC236}">
                <a16:creationId xmlns:a16="http://schemas.microsoft.com/office/drawing/2014/main" id="{CB56F624-1B75-47D6-8B9E-1F3E7840AE13}"/>
              </a:ext>
            </a:extLst>
          </p:cNvPr>
          <p:cNvSpPr>
            <a:spLocks noChangeAspect="1"/>
          </p:cNvSpPr>
          <p:nvPr userDrawn="1"/>
        </p:nvSpPr>
        <p:spPr>
          <a:xfrm>
            <a:off x="807242" y="612648"/>
            <a:ext cx="10577516" cy="5566372"/>
          </a:xfrm>
          <a:custGeom>
            <a:avLst/>
            <a:gdLst>
              <a:gd name="connsiteX0" fmla="*/ 2871593 w 10577516"/>
              <a:gd name="connsiteY0" fmla="*/ 5218333 h 5566372"/>
              <a:gd name="connsiteX1" fmla="*/ 3890441 w 10577516"/>
              <a:gd name="connsiteY1" fmla="*/ 5441298 h 5566372"/>
              <a:gd name="connsiteX2" fmla="*/ 4931282 w 10577516"/>
              <a:gd name="connsiteY2" fmla="*/ 5506891 h 5566372"/>
              <a:gd name="connsiteX3" fmla="*/ 2871593 w 10577516"/>
              <a:gd name="connsiteY3" fmla="*/ 5218333 h 5566372"/>
              <a:gd name="connsiteX4" fmla="*/ 4720395 w 10577516"/>
              <a:gd name="connsiteY4" fmla="*/ 128662 h 5566372"/>
              <a:gd name="connsiteX5" fmla="*/ 3554723 w 10577516"/>
              <a:gd name="connsiteY5" fmla="*/ 250059 h 5566372"/>
              <a:gd name="connsiteX6" fmla="*/ 2497230 w 10577516"/>
              <a:gd name="connsiteY6" fmla="*/ 530354 h 5566372"/>
              <a:gd name="connsiteX7" fmla="*/ 2960194 w 10577516"/>
              <a:gd name="connsiteY7" fmla="*/ 403237 h 5566372"/>
              <a:gd name="connsiteX8" fmla="*/ 3980314 w 10577516"/>
              <a:gd name="connsiteY8" fmla="*/ 212560 h 5566372"/>
              <a:gd name="connsiteX9" fmla="*/ 4677428 w 10577516"/>
              <a:gd name="connsiteY9" fmla="*/ 139593 h 5566372"/>
              <a:gd name="connsiteX10" fmla="*/ 4760675 w 10577516"/>
              <a:gd name="connsiteY10" fmla="*/ 134906 h 5566372"/>
              <a:gd name="connsiteX11" fmla="*/ 4792997 w 10577516"/>
              <a:gd name="connsiteY11" fmla="*/ 130123 h 5566372"/>
              <a:gd name="connsiteX12" fmla="*/ 4798006 w 10577516"/>
              <a:gd name="connsiteY12" fmla="*/ 130828 h 5566372"/>
              <a:gd name="connsiteX13" fmla="*/ 4798006 w 10577516"/>
              <a:gd name="connsiteY13" fmla="*/ 129381 h 5566372"/>
              <a:gd name="connsiteX14" fmla="*/ 4792997 w 10577516"/>
              <a:gd name="connsiteY14" fmla="*/ 130123 h 5566372"/>
              <a:gd name="connsiteX15" fmla="*/ 4788863 w 10577516"/>
              <a:gd name="connsiteY15" fmla="*/ 129541 h 5566372"/>
              <a:gd name="connsiteX16" fmla="*/ 4720395 w 10577516"/>
              <a:gd name="connsiteY16" fmla="*/ 128662 h 5566372"/>
              <a:gd name="connsiteX17" fmla="*/ 6438297 w 10577516"/>
              <a:gd name="connsiteY17" fmla="*/ 19 h 5566372"/>
              <a:gd name="connsiteX18" fmla="*/ 7523724 w 10577516"/>
              <a:gd name="connsiteY18" fmla="*/ 104129 h 5566372"/>
              <a:gd name="connsiteX19" fmla="*/ 8525668 w 10577516"/>
              <a:gd name="connsiteY19" fmla="*/ 421922 h 5566372"/>
              <a:gd name="connsiteX20" fmla="*/ 9518204 w 10577516"/>
              <a:gd name="connsiteY20" fmla="*/ 1055605 h 5566372"/>
              <a:gd name="connsiteX21" fmla="*/ 10008242 w 10577516"/>
              <a:gd name="connsiteY21" fmla="*/ 1589500 h 5566372"/>
              <a:gd name="connsiteX22" fmla="*/ 10325274 w 10577516"/>
              <a:gd name="connsiteY22" fmla="*/ 2051574 h 5566372"/>
              <a:gd name="connsiteX23" fmla="*/ 10565908 w 10577516"/>
              <a:gd name="connsiteY23" fmla="*/ 2649028 h 5566372"/>
              <a:gd name="connsiteX24" fmla="*/ 10542137 w 10577516"/>
              <a:gd name="connsiteY24" fmla="*/ 2966823 h 5566372"/>
              <a:gd name="connsiteX25" fmla="*/ 10513789 w 10577516"/>
              <a:gd name="connsiteY25" fmla="*/ 3066355 h 5566372"/>
              <a:gd name="connsiteX26" fmla="*/ 10417308 w 10577516"/>
              <a:gd name="connsiteY26" fmla="*/ 3369150 h 5566372"/>
              <a:gd name="connsiteX27" fmla="*/ 9794430 w 10577516"/>
              <a:gd name="connsiteY27" fmla="*/ 4220840 h 5566372"/>
              <a:gd name="connsiteX28" fmla="*/ 8719522 w 10577516"/>
              <a:gd name="connsiteY28" fmla="*/ 4888463 h 5566372"/>
              <a:gd name="connsiteX29" fmla="*/ 7693808 w 10577516"/>
              <a:gd name="connsiteY29" fmla="*/ 5234223 h 5566372"/>
              <a:gd name="connsiteX30" fmla="*/ 7092669 w 10577516"/>
              <a:gd name="connsiteY30" fmla="*/ 5363248 h 5566372"/>
              <a:gd name="connsiteX31" fmla="*/ 6240978 w 10577516"/>
              <a:gd name="connsiteY31" fmla="*/ 5507272 h 5566372"/>
              <a:gd name="connsiteX32" fmla="*/ 5462508 w 10577516"/>
              <a:gd name="connsiteY32" fmla="*/ 5559010 h 5566372"/>
              <a:gd name="connsiteX33" fmla="*/ 4386329 w 10577516"/>
              <a:gd name="connsiteY33" fmla="*/ 5548839 h 5566372"/>
              <a:gd name="connsiteX34" fmla="*/ 3501461 w 10577516"/>
              <a:gd name="connsiteY34" fmla="*/ 5432782 h 5566372"/>
              <a:gd name="connsiteX35" fmla="*/ 2624348 w 10577516"/>
              <a:gd name="connsiteY35" fmla="*/ 5200409 h 5566372"/>
              <a:gd name="connsiteX36" fmla="*/ 2221385 w 10577516"/>
              <a:gd name="connsiteY36" fmla="*/ 5053589 h 5566372"/>
              <a:gd name="connsiteX37" fmla="*/ 1173934 w 10577516"/>
              <a:gd name="connsiteY37" fmla="*/ 4636388 h 5566372"/>
              <a:gd name="connsiteX38" fmla="*/ 438176 w 10577516"/>
              <a:gd name="connsiteY38" fmla="*/ 4080883 h 5566372"/>
              <a:gd name="connsiteX39" fmla="*/ 18687 w 10577516"/>
              <a:gd name="connsiteY39" fmla="*/ 2942161 h 5566372"/>
              <a:gd name="connsiteX40" fmla="*/ 0 w 10577516"/>
              <a:gd name="connsiteY40" fmla="*/ 2832713 h 5566372"/>
              <a:gd name="connsiteX41" fmla="*/ 0 w 10577516"/>
              <a:gd name="connsiteY41" fmla="*/ 2747290 h 5566372"/>
              <a:gd name="connsiteX42" fmla="*/ 14746 w 10577516"/>
              <a:gd name="connsiteY42" fmla="*/ 2661993 h 5566372"/>
              <a:gd name="connsiteX43" fmla="*/ 292753 w 10577516"/>
              <a:gd name="connsiteY43" fmla="*/ 1968947 h 5566372"/>
              <a:gd name="connsiteX44" fmla="*/ 923893 w 10577516"/>
              <a:gd name="connsiteY44" fmla="*/ 1299417 h 5566372"/>
              <a:gd name="connsiteX45" fmla="*/ 2035538 w 10577516"/>
              <a:gd name="connsiteY45" fmla="*/ 648828 h 5566372"/>
              <a:gd name="connsiteX46" fmla="*/ 3545571 w 10577516"/>
              <a:gd name="connsiteY46" fmla="*/ 196289 h 5566372"/>
              <a:gd name="connsiteX47" fmla="*/ 5211705 w 10577516"/>
              <a:gd name="connsiteY47" fmla="*/ 78323 h 5566372"/>
              <a:gd name="connsiteX48" fmla="*/ 5467720 w 10577516"/>
              <a:gd name="connsiteY48" fmla="*/ 77052 h 5566372"/>
              <a:gd name="connsiteX49" fmla="*/ 6073564 w 10577516"/>
              <a:gd name="connsiteY49" fmla="*/ 11840 h 5566372"/>
              <a:gd name="connsiteX50" fmla="*/ 6438297 w 10577516"/>
              <a:gd name="connsiteY50" fmla="*/ 19 h 5566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10577516" h="5566372">
                <a:moveTo>
                  <a:pt x="2871593" y="5218333"/>
                </a:moveTo>
                <a:cubicBezTo>
                  <a:pt x="2990956" y="5269180"/>
                  <a:pt x="3517223" y="5383586"/>
                  <a:pt x="3890441" y="5441298"/>
                </a:cubicBezTo>
                <a:cubicBezTo>
                  <a:pt x="4162855" y="5483248"/>
                  <a:pt x="4828063" y="5526341"/>
                  <a:pt x="4931282" y="5506891"/>
                </a:cubicBezTo>
                <a:cubicBezTo>
                  <a:pt x="4236330" y="5449560"/>
                  <a:pt x="3552816" y="5364900"/>
                  <a:pt x="2871593" y="5218333"/>
                </a:cubicBezTo>
                <a:close/>
                <a:moveTo>
                  <a:pt x="4720395" y="128662"/>
                </a:moveTo>
                <a:cubicBezTo>
                  <a:pt x="4329266" y="138551"/>
                  <a:pt x="3939509" y="179153"/>
                  <a:pt x="3554723" y="250059"/>
                </a:cubicBezTo>
                <a:cubicBezTo>
                  <a:pt x="3195336" y="315207"/>
                  <a:pt x="2841707" y="408943"/>
                  <a:pt x="2497230" y="530354"/>
                </a:cubicBezTo>
                <a:cubicBezTo>
                  <a:pt x="2650917" y="485354"/>
                  <a:pt x="2804728" y="441372"/>
                  <a:pt x="2960194" y="403237"/>
                </a:cubicBezTo>
                <a:cubicBezTo>
                  <a:pt x="3296586" y="321538"/>
                  <a:pt x="3637121" y="257890"/>
                  <a:pt x="3980314" y="212560"/>
                </a:cubicBezTo>
                <a:cubicBezTo>
                  <a:pt x="4212050" y="181797"/>
                  <a:pt x="4444422" y="158280"/>
                  <a:pt x="4677428" y="139593"/>
                </a:cubicBezTo>
                <a:cubicBezTo>
                  <a:pt x="4704949" y="137369"/>
                  <a:pt x="4732915" y="137369"/>
                  <a:pt x="4760675" y="134906"/>
                </a:cubicBezTo>
                <a:lnTo>
                  <a:pt x="4792997" y="130123"/>
                </a:lnTo>
                <a:lnTo>
                  <a:pt x="4798006" y="130828"/>
                </a:lnTo>
                <a:lnTo>
                  <a:pt x="4798006" y="129381"/>
                </a:lnTo>
                <a:lnTo>
                  <a:pt x="4792997" y="130123"/>
                </a:lnTo>
                <a:lnTo>
                  <a:pt x="4788863" y="129541"/>
                </a:lnTo>
                <a:cubicBezTo>
                  <a:pt x="4766106" y="127801"/>
                  <a:pt x="4743237" y="127505"/>
                  <a:pt x="4720395" y="128662"/>
                </a:cubicBezTo>
                <a:close/>
                <a:moveTo>
                  <a:pt x="6438297" y="19"/>
                </a:moveTo>
                <a:cubicBezTo>
                  <a:pt x="6802322" y="-887"/>
                  <a:pt x="7164203" y="31671"/>
                  <a:pt x="7523724" y="104129"/>
                </a:cubicBezTo>
                <a:cubicBezTo>
                  <a:pt x="7868594" y="172060"/>
                  <a:pt x="8204694" y="278661"/>
                  <a:pt x="8525668" y="421922"/>
                </a:cubicBezTo>
                <a:cubicBezTo>
                  <a:pt x="8886414" y="582180"/>
                  <a:pt x="9221001" y="795802"/>
                  <a:pt x="9518204" y="1055605"/>
                </a:cubicBezTo>
                <a:cubicBezTo>
                  <a:pt x="9701176" y="1214502"/>
                  <a:pt x="9865578" y="1393612"/>
                  <a:pt x="10008242" y="1589500"/>
                </a:cubicBezTo>
                <a:cubicBezTo>
                  <a:pt x="10117308" y="1741190"/>
                  <a:pt x="10222982" y="1895218"/>
                  <a:pt x="10325274" y="2051574"/>
                </a:cubicBezTo>
                <a:cubicBezTo>
                  <a:pt x="10446215" y="2231789"/>
                  <a:pt x="10528180" y="2435291"/>
                  <a:pt x="10565908" y="2649028"/>
                </a:cubicBezTo>
                <a:cubicBezTo>
                  <a:pt x="10584595" y="2757459"/>
                  <a:pt x="10583451" y="2862839"/>
                  <a:pt x="10542137" y="2966823"/>
                </a:cubicBezTo>
                <a:cubicBezTo>
                  <a:pt x="10530023" y="2999186"/>
                  <a:pt x="10520540" y="3032466"/>
                  <a:pt x="10513789" y="3066355"/>
                </a:cubicBezTo>
                <a:cubicBezTo>
                  <a:pt x="10490298" y="3169843"/>
                  <a:pt x="10458023" y="3271142"/>
                  <a:pt x="10417308" y="3369150"/>
                </a:cubicBezTo>
                <a:cubicBezTo>
                  <a:pt x="10279257" y="3703851"/>
                  <a:pt x="10062140" y="3980714"/>
                  <a:pt x="9794430" y="4220840"/>
                </a:cubicBezTo>
                <a:cubicBezTo>
                  <a:pt x="9475364" y="4506346"/>
                  <a:pt x="9109391" y="4716599"/>
                  <a:pt x="8719522" y="4888463"/>
                </a:cubicBezTo>
                <a:cubicBezTo>
                  <a:pt x="8388126" y="5034394"/>
                  <a:pt x="8044526" y="5145368"/>
                  <a:pt x="7693808" y="5234223"/>
                </a:cubicBezTo>
                <a:cubicBezTo>
                  <a:pt x="7495123" y="5285070"/>
                  <a:pt x="7294022" y="5324223"/>
                  <a:pt x="7092669" y="5363248"/>
                </a:cubicBezTo>
                <a:cubicBezTo>
                  <a:pt x="6809577" y="5418035"/>
                  <a:pt x="6527120" y="5474730"/>
                  <a:pt x="6240978" y="5507272"/>
                </a:cubicBezTo>
                <a:cubicBezTo>
                  <a:pt x="5982166" y="5536509"/>
                  <a:pt x="5722845" y="5554814"/>
                  <a:pt x="5462508" y="5559010"/>
                </a:cubicBezTo>
                <a:cubicBezTo>
                  <a:pt x="5103782" y="5564730"/>
                  <a:pt x="4744928" y="5576298"/>
                  <a:pt x="4386329" y="5548839"/>
                </a:cubicBezTo>
                <a:cubicBezTo>
                  <a:pt x="4089394" y="5527103"/>
                  <a:pt x="3793960" y="5488344"/>
                  <a:pt x="3501461" y="5432782"/>
                </a:cubicBezTo>
                <a:cubicBezTo>
                  <a:pt x="3204247" y="5374930"/>
                  <a:pt x="2911229" y="5297299"/>
                  <a:pt x="2624348" y="5200409"/>
                </a:cubicBezTo>
                <a:cubicBezTo>
                  <a:pt x="2488841" y="5154775"/>
                  <a:pt x="2358417" y="5094775"/>
                  <a:pt x="2221385" y="5053589"/>
                </a:cubicBezTo>
                <a:cubicBezTo>
                  <a:pt x="1859988" y="4945157"/>
                  <a:pt x="1506856" y="4815878"/>
                  <a:pt x="1173934" y="4636388"/>
                </a:cubicBezTo>
                <a:cubicBezTo>
                  <a:pt x="900250" y="4488931"/>
                  <a:pt x="647539" y="4313508"/>
                  <a:pt x="438176" y="4080883"/>
                </a:cubicBezTo>
                <a:cubicBezTo>
                  <a:pt x="146695" y="3757114"/>
                  <a:pt x="3178" y="3378811"/>
                  <a:pt x="18687" y="2942161"/>
                </a:cubicBezTo>
                <a:cubicBezTo>
                  <a:pt x="19582" y="2904814"/>
                  <a:pt x="13236" y="2867645"/>
                  <a:pt x="0" y="2832713"/>
                </a:cubicBezTo>
                <a:lnTo>
                  <a:pt x="0" y="2747290"/>
                </a:lnTo>
                <a:cubicBezTo>
                  <a:pt x="13474" y="2720341"/>
                  <a:pt x="10296" y="2690468"/>
                  <a:pt x="14746" y="2661993"/>
                </a:cubicBezTo>
                <a:cubicBezTo>
                  <a:pt x="54533" y="2409665"/>
                  <a:pt x="152923" y="2181106"/>
                  <a:pt x="292753" y="1968947"/>
                </a:cubicBezTo>
                <a:cubicBezTo>
                  <a:pt x="464108" y="1708991"/>
                  <a:pt x="680970" y="1491747"/>
                  <a:pt x="923893" y="1299417"/>
                </a:cubicBezTo>
                <a:cubicBezTo>
                  <a:pt x="1263678" y="1030182"/>
                  <a:pt x="1638930" y="820945"/>
                  <a:pt x="2035538" y="648828"/>
                </a:cubicBezTo>
                <a:cubicBezTo>
                  <a:pt x="2521001" y="438575"/>
                  <a:pt x="3025660" y="291755"/>
                  <a:pt x="3545571" y="196289"/>
                </a:cubicBezTo>
                <a:cubicBezTo>
                  <a:pt x="4094899" y="95674"/>
                  <a:pt x="4653670" y="56116"/>
                  <a:pt x="5211705" y="78323"/>
                </a:cubicBezTo>
                <a:cubicBezTo>
                  <a:pt x="5297128" y="81756"/>
                  <a:pt x="5383313" y="88620"/>
                  <a:pt x="5467720" y="77052"/>
                </a:cubicBezTo>
                <a:cubicBezTo>
                  <a:pt x="5669076" y="49467"/>
                  <a:pt x="5870557" y="24299"/>
                  <a:pt x="6073564" y="11840"/>
                </a:cubicBezTo>
                <a:cubicBezTo>
                  <a:pt x="6195374" y="4340"/>
                  <a:pt x="6316955" y="320"/>
                  <a:pt x="6438297" y="19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66544" y="1911096"/>
            <a:ext cx="8055864" cy="2075688"/>
          </a:xfrm>
        </p:spPr>
        <p:txBody>
          <a:bodyPr anchor="b"/>
          <a:lstStyle>
            <a:lvl1pPr algn="ctr">
              <a:defRPr sz="8000">
                <a:solidFill>
                  <a:schemeClr val="bg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EC686F5F-8990-4C72-9CE5-9517854EA994}"/>
              </a:ext>
            </a:extLst>
          </p:cNvPr>
          <p:cNvSpPr/>
          <p:nvPr userDrawn="1"/>
        </p:nvSpPr>
        <p:spPr>
          <a:xfrm>
            <a:off x="3974206" y="4173498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bg1"/>
          </a:solidFill>
          <a:ln w="38100" cap="rnd">
            <a:solidFill>
              <a:schemeClr val="bg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BBF36E3-BC05-42D6-BE88-CFA8276D6AA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27832" y="4352544"/>
            <a:ext cx="5733288" cy="932688"/>
          </a:xfrm>
        </p:spPr>
        <p:txBody>
          <a:bodyPr/>
          <a:lstStyle>
            <a:lvl1pPr algn="ctr"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29157733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096" y="365125"/>
            <a:ext cx="10515600" cy="1325563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9219E-EE74-4093-94D6-F663E059C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75688"/>
            <a:ext cx="10515600" cy="4105656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61642-BFBA-48AE-A29C-C2AA7386A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2029B-6646-4DBF-A302-76A513FC6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6D4DFD-766F-4E45-A00C-2B5E8CE9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8C1E5-FB55-42F5-BD6D-9CC153FCDBE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 descr="Tag=AccentColor&#10;Flavor=Light&#10;Target=FillAndLine">
            <a:extLst>
              <a:ext uri="{FF2B5EF4-FFF2-40B4-BE49-F238E27FC236}">
                <a16:creationId xmlns:a16="http://schemas.microsoft.com/office/drawing/2014/main" id="{EBDD1931-9E86-4402-9A68-33A2D9EFB198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552069 w 10515600"/>
              <a:gd name="connsiteY1" fmla="*/ 0 h 27432"/>
              <a:gd name="connsiteX2" fmla="*/ 893826 w 10515600"/>
              <a:gd name="connsiteY2" fmla="*/ 0 h 27432"/>
              <a:gd name="connsiteX3" fmla="*/ 1761363 w 10515600"/>
              <a:gd name="connsiteY3" fmla="*/ 0 h 27432"/>
              <a:gd name="connsiteX4" fmla="*/ 2313432 w 10515600"/>
              <a:gd name="connsiteY4" fmla="*/ 0 h 27432"/>
              <a:gd name="connsiteX5" fmla="*/ 2865501 w 10515600"/>
              <a:gd name="connsiteY5" fmla="*/ 0 h 27432"/>
              <a:gd name="connsiteX6" fmla="*/ 3733038 w 10515600"/>
              <a:gd name="connsiteY6" fmla="*/ 0 h 27432"/>
              <a:gd name="connsiteX7" fmla="*/ 4179951 w 10515600"/>
              <a:gd name="connsiteY7" fmla="*/ 0 h 27432"/>
              <a:gd name="connsiteX8" fmla="*/ 5047488 w 10515600"/>
              <a:gd name="connsiteY8" fmla="*/ 0 h 27432"/>
              <a:gd name="connsiteX9" fmla="*/ 5915025 w 10515600"/>
              <a:gd name="connsiteY9" fmla="*/ 0 h 27432"/>
              <a:gd name="connsiteX10" fmla="*/ 6572250 w 10515600"/>
              <a:gd name="connsiteY10" fmla="*/ 0 h 27432"/>
              <a:gd name="connsiteX11" fmla="*/ 7439787 w 10515600"/>
              <a:gd name="connsiteY11" fmla="*/ 0 h 27432"/>
              <a:gd name="connsiteX12" fmla="*/ 7991856 w 10515600"/>
              <a:gd name="connsiteY12" fmla="*/ 0 h 27432"/>
              <a:gd name="connsiteX13" fmla="*/ 8543925 w 10515600"/>
              <a:gd name="connsiteY13" fmla="*/ 0 h 27432"/>
              <a:gd name="connsiteX14" fmla="*/ 9306306 w 10515600"/>
              <a:gd name="connsiteY14" fmla="*/ 0 h 27432"/>
              <a:gd name="connsiteX15" fmla="*/ 9858375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9753219 w 10515600"/>
              <a:gd name="connsiteY18" fmla="*/ 27432 h 27432"/>
              <a:gd name="connsiteX19" fmla="*/ 9411462 w 10515600"/>
              <a:gd name="connsiteY19" fmla="*/ 27432 h 27432"/>
              <a:gd name="connsiteX20" fmla="*/ 8964549 w 10515600"/>
              <a:gd name="connsiteY20" fmla="*/ 27432 h 27432"/>
              <a:gd name="connsiteX21" fmla="*/ 8097012 w 10515600"/>
              <a:gd name="connsiteY21" fmla="*/ 27432 h 27432"/>
              <a:gd name="connsiteX22" fmla="*/ 7439787 w 10515600"/>
              <a:gd name="connsiteY22" fmla="*/ 27432 h 27432"/>
              <a:gd name="connsiteX23" fmla="*/ 6992874 w 10515600"/>
              <a:gd name="connsiteY23" fmla="*/ 27432 h 27432"/>
              <a:gd name="connsiteX24" fmla="*/ 6335649 w 10515600"/>
              <a:gd name="connsiteY24" fmla="*/ 27432 h 27432"/>
              <a:gd name="connsiteX25" fmla="*/ 5993892 w 10515600"/>
              <a:gd name="connsiteY25" fmla="*/ 27432 h 27432"/>
              <a:gd name="connsiteX26" fmla="*/ 5652135 w 10515600"/>
              <a:gd name="connsiteY26" fmla="*/ 27432 h 27432"/>
              <a:gd name="connsiteX27" fmla="*/ 4994910 w 10515600"/>
              <a:gd name="connsiteY27" fmla="*/ 27432 h 27432"/>
              <a:gd name="connsiteX28" fmla="*/ 4547997 w 10515600"/>
              <a:gd name="connsiteY28" fmla="*/ 27432 h 27432"/>
              <a:gd name="connsiteX29" fmla="*/ 3785616 w 10515600"/>
              <a:gd name="connsiteY29" fmla="*/ 27432 h 27432"/>
              <a:gd name="connsiteX30" fmla="*/ 3338703 w 10515600"/>
              <a:gd name="connsiteY30" fmla="*/ 27432 h 27432"/>
              <a:gd name="connsiteX31" fmla="*/ 2576322 w 10515600"/>
              <a:gd name="connsiteY31" fmla="*/ 27432 h 27432"/>
              <a:gd name="connsiteX32" fmla="*/ 2234565 w 10515600"/>
              <a:gd name="connsiteY32" fmla="*/ 27432 h 27432"/>
              <a:gd name="connsiteX33" fmla="*/ 1472184 w 10515600"/>
              <a:gd name="connsiteY33" fmla="*/ 27432 h 27432"/>
              <a:gd name="connsiteX34" fmla="*/ 1025271 w 10515600"/>
              <a:gd name="connsiteY34" fmla="*/ 27432 h 27432"/>
              <a:gd name="connsiteX35" fmla="*/ 683514 w 10515600"/>
              <a:gd name="connsiteY35" fmla="*/ 27432 h 27432"/>
              <a:gd name="connsiteX36" fmla="*/ 0 w 10515600"/>
              <a:gd name="connsiteY36" fmla="*/ 27432 h 27432"/>
              <a:gd name="connsiteX37" fmla="*/ 0 w 10515600"/>
              <a:gd name="connsiteY37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515600" h="27432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noFill/>
          <a:ln w="3810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64385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 descr="Tag=AccentColor&#10;Flavor=Light&#10;Target=Fill">
            <a:extLst>
              <a:ext uri="{FF2B5EF4-FFF2-40B4-BE49-F238E27FC236}">
                <a16:creationId xmlns:a16="http://schemas.microsoft.com/office/drawing/2014/main" id="{76F9E1DA-21B7-46CB-A98B-FA0C2179E1DE}"/>
              </a:ext>
            </a:extLst>
          </p:cNvPr>
          <p:cNvSpPr/>
          <p:nvPr userDrawn="1"/>
        </p:nvSpPr>
        <p:spPr>
          <a:xfrm>
            <a:off x="0" y="1"/>
            <a:ext cx="12192000" cy="6054983"/>
          </a:xfrm>
          <a:custGeom>
            <a:avLst/>
            <a:gdLst>
              <a:gd name="connsiteX0" fmla="*/ 6788003 w 12188952"/>
              <a:gd name="connsiteY0" fmla="*/ 5986774 h 6054983"/>
              <a:gd name="connsiteX1" fmla="*/ 6787005 w 12188952"/>
              <a:gd name="connsiteY1" fmla="*/ 5986852 h 6054983"/>
              <a:gd name="connsiteX2" fmla="*/ 6786779 w 12188952"/>
              <a:gd name="connsiteY2" fmla="*/ 5987386 h 6054983"/>
              <a:gd name="connsiteX3" fmla="*/ 0 w 12188952"/>
              <a:gd name="connsiteY3" fmla="*/ 0 h 6054983"/>
              <a:gd name="connsiteX4" fmla="*/ 12188952 w 12188952"/>
              <a:gd name="connsiteY4" fmla="*/ 0 h 6054983"/>
              <a:gd name="connsiteX5" fmla="*/ 12188952 w 12188952"/>
              <a:gd name="connsiteY5" fmla="*/ 5092539 h 6054983"/>
              <a:gd name="connsiteX6" fmla="*/ 12058081 w 12188952"/>
              <a:gd name="connsiteY6" fmla="*/ 5131579 h 6054983"/>
              <a:gd name="connsiteX7" fmla="*/ 11673881 w 12188952"/>
              <a:gd name="connsiteY7" fmla="*/ 5235154 h 6054983"/>
              <a:gd name="connsiteX8" fmla="*/ 10422749 w 12188952"/>
              <a:gd name="connsiteY8" fmla="*/ 5518693 h 6054983"/>
              <a:gd name="connsiteX9" fmla="*/ 9421666 w 12188952"/>
              <a:gd name="connsiteY9" fmla="*/ 5693855 h 6054983"/>
              <a:gd name="connsiteX10" fmla="*/ 8456304 w 12188952"/>
              <a:gd name="connsiteY10" fmla="*/ 5827556 h 6054983"/>
              <a:gd name="connsiteX11" fmla="*/ 7714041 w 12188952"/>
              <a:gd name="connsiteY11" fmla="*/ 5907503 h 6054983"/>
              <a:gd name="connsiteX12" fmla="*/ 6949978 w 12188952"/>
              <a:gd name="connsiteY12" fmla="*/ 5973283 h 6054983"/>
              <a:gd name="connsiteX13" fmla="*/ 6934569 w 12188952"/>
              <a:gd name="connsiteY13" fmla="*/ 5975354 h 6054983"/>
              <a:gd name="connsiteX14" fmla="*/ 6788750 w 12188952"/>
              <a:gd name="connsiteY14" fmla="*/ 5986715 h 6054983"/>
              <a:gd name="connsiteX15" fmla="*/ 6798241 w 12188952"/>
              <a:gd name="connsiteY15" fmla="*/ 5988535 h 6054983"/>
              <a:gd name="connsiteX16" fmla="*/ 6833723 w 12188952"/>
              <a:gd name="connsiteY16" fmla="*/ 5986828 h 6054983"/>
              <a:gd name="connsiteX17" fmla="*/ 6882282 w 12188952"/>
              <a:gd name="connsiteY17" fmla="*/ 5983850 h 6054983"/>
              <a:gd name="connsiteX18" fmla="*/ 7576876 w 12188952"/>
              <a:gd name="connsiteY18" fmla="*/ 5951323 h 6054983"/>
              <a:gd name="connsiteX19" fmla="*/ 8621689 w 12188952"/>
              <a:gd name="connsiteY19" fmla="*/ 5864426 h 6054983"/>
              <a:gd name="connsiteX20" fmla="*/ 9477600 w 12188952"/>
              <a:gd name="connsiteY20" fmla="*/ 5760520 h 6054983"/>
              <a:gd name="connsiteX21" fmla="*/ 10626651 w 12188952"/>
              <a:gd name="connsiteY21" fmla="*/ 5566363 h 6054983"/>
              <a:gd name="connsiteX22" fmla="*/ 11995498 w 12188952"/>
              <a:gd name="connsiteY22" fmla="*/ 5240369 h 6054983"/>
              <a:gd name="connsiteX23" fmla="*/ 12188952 w 12188952"/>
              <a:gd name="connsiteY23" fmla="*/ 5183370 h 6054983"/>
              <a:gd name="connsiteX24" fmla="*/ 12188952 w 12188952"/>
              <a:gd name="connsiteY24" fmla="*/ 5238107 h 6054983"/>
              <a:gd name="connsiteX25" fmla="*/ 11826300 w 12188952"/>
              <a:gd name="connsiteY25" fmla="*/ 5343406 h 6054983"/>
              <a:gd name="connsiteX26" fmla="*/ 10936448 w 12188952"/>
              <a:gd name="connsiteY26" fmla="*/ 5557921 h 6054983"/>
              <a:gd name="connsiteX27" fmla="*/ 9983034 w 12188952"/>
              <a:gd name="connsiteY27" fmla="*/ 5737926 h 6054983"/>
              <a:gd name="connsiteX28" fmla="*/ 9184585 w 12188952"/>
              <a:gd name="connsiteY28" fmla="*/ 5853873 h 6054983"/>
              <a:gd name="connsiteX29" fmla="*/ 8576053 w 12188952"/>
              <a:gd name="connsiteY29" fmla="*/ 5923392 h 6054983"/>
              <a:gd name="connsiteX30" fmla="*/ 7862392 w 12188952"/>
              <a:gd name="connsiteY30" fmla="*/ 5984843 h 6054983"/>
              <a:gd name="connsiteX31" fmla="*/ 6933768 w 12188952"/>
              <a:gd name="connsiteY31" fmla="*/ 6036237 h 6054983"/>
              <a:gd name="connsiteX32" fmla="*/ 6476130 w 12188952"/>
              <a:gd name="connsiteY32" fmla="*/ 6050140 h 6054983"/>
              <a:gd name="connsiteX33" fmla="*/ 6360703 w 12188952"/>
              <a:gd name="connsiteY33" fmla="*/ 6054983 h 6054983"/>
              <a:gd name="connsiteX34" fmla="*/ 6055614 w 12188952"/>
              <a:gd name="connsiteY34" fmla="*/ 6054983 h 6054983"/>
              <a:gd name="connsiteX35" fmla="*/ 5976289 w 12188952"/>
              <a:gd name="connsiteY35" fmla="*/ 6050389 h 6054983"/>
              <a:gd name="connsiteX36" fmla="*/ 5263770 w 12188952"/>
              <a:gd name="connsiteY36" fmla="*/ 6014140 h 6054983"/>
              <a:gd name="connsiteX37" fmla="*/ 4345190 w 12188952"/>
              <a:gd name="connsiteY37" fmla="*/ 5952070 h 6054983"/>
              <a:gd name="connsiteX38" fmla="*/ 3372201 w 12188952"/>
              <a:gd name="connsiteY38" fmla="*/ 5853501 h 6054983"/>
              <a:gd name="connsiteX39" fmla="*/ 2361582 w 12188952"/>
              <a:gd name="connsiteY39" fmla="*/ 5734574 h 6054983"/>
              <a:gd name="connsiteX40" fmla="*/ 1232869 w 12188952"/>
              <a:gd name="connsiteY40" fmla="*/ 5561398 h 6054983"/>
              <a:gd name="connsiteX41" fmla="*/ 68483 w 12188952"/>
              <a:gd name="connsiteY41" fmla="*/ 5321691 h 6054983"/>
              <a:gd name="connsiteX42" fmla="*/ 0 w 12188952"/>
              <a:gd name="connsiteY42" fmla="*/ 5304336 h 6054983"/>
              <a:gd name="connsiteX43" fmla="*/ 0 w 12188952"/>
              <a:gd name="connsiteY43" fmla="*/ 5247847 h 6054983"/>
              <a:gd name="connsiteX44" fmla="*/ 72423 w 12188952"/>
              <a:gd name="connsiteY44" fmla="*/ 5266624 h 6054983"/>
              <a:gd name="connsiteX45" fmla="*/ 600566 w 12188952"/>
              <a:gd name="connsiteY45" fmla="*/ 5384994 h 6054983"/>
              <a:gd name="connsiteX46" fmla="*/ 1769069 w 12188952"/>
              <a:gd name="connsiteY46" fmla="*/ 5595162 h 6054983"/>
              <a:gd name="connsiteX47" fmla="*/ 2612900 w 12188952"/>
              <a:gd name="connsiteY47" fmla="*/ 5712104 h 6054983"/>
              <a:gd name="connsiteX48" fmla="*/ 2580488 w 12188952"/>
              <a:gd name="connsiteY48" fmla="*/ 5702173 h 6054983"/>
              <a:gd name="connsiteX49" fmla="*/ 1112357 w 12188952"/>
              <a:gd name="connsiteY49" fmla="*/ 5369476 h 6054983"/>
              <a:gd name="connsiteX50" fmla="*/ 420307 w 12188952"/>
              <a:gd name="connsiteY50" fmla="*/ 5170043 h 6054983"/>
              <a:gd name="connsiteX51" fmla="*/ 0 w 12188952"/>
              <a:gd name="connsiteY51" fmla="*/ 5031126 h 6054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88952" h="6054983">
                <a:moveTo>
                  <a:pt x="6788003" y="5986774"/>
                </a:moveTo>
                <a:lnTo>
                  <a:pt x="6787005" y="5986852"/>
                </a:lnTo>
                <a:lnTo>
                  <a:pt x="6786779" y="5987386"/>
                </a:lnTo>
                <a:close/>
                <a:moveTo>
                  <a:pt x="0" y="0"/>
                </a:moveTo>
                <a:lnTo>
                  <a:pt x="12188952" y="0"/>
                </a:lnTo>
                <a:lnTo>
                  <a:pt x="12188952" y="5092539"/>
                </a:lnTo>
                <a:lnTo>
                  <a:pt x="12058081" y="5131579"/>
                </a:lnTo>
                <a:cubicBezTo>
                  <a:pt x="11930517" y="5167793"/>
                  <a:pt x="11802439" y="5202322"/>
                  <a:pt x="11673881" y="5235154"/>
                </a:cubicBezTo>
                <a:cubicBezTo>
                  <a:pt x="11259973" y="5342661"/>
                  <a:pt x="10842632" y="5436263"/>
                  <a:pt x="10422749" y="5518693"/>
                </a:cubicBezTo>
                <a:cubicBezTo>
                  <a:pt x="10090287" y="5583904"/>
                  <a:pt x="9756593" y="5642301"/>
                  <a:pt x="9421666" y="5693855"/>
                </a:cubicBezTo>
                <a:cubicBezTo>
                  <a:pt x="9100721" y="5743512"/>
                  <a:pt x="8778938" y="5788079"/>
                  <a:pt x="8456304" y="5827556"/>
                </a:cubicBezTo>
                <a:cubicBezTo>
                  <a:pt x="8209307" y="5857722"/>
                  <a:pt x="7961801" y="5883295"/>
                  <a:pt x="7714041" y="5907503"/>
                </a:cubicBezTo>
                <a:lnTo>
                  <a:pt x="6949978" y="5973283"/>
                </a:lnTo>
                <a:lnTo>
                  <a:pt x="6934569" y="5975354"/>
                </a:lnTo>
                <a:lnTo>
                  <a:pt x="6788750" y="5986715"/>
                </a:lnTo>
                <a:lnTo>
                  <a:pt x="6798241" y="5988535"/>
                </a:lnTo>
                <a:cubicBezTo>
                  <a:pt x="6809920" y="5989001"/>
                  <a:pt x="6822028" y="5986828"/>
                  <a:pt x="6833723" y="5986828"/>
                </a:cubicBezTo>
                <a:cubicBezTo>
                  <a:pt x="6849867" y="5986828"/>
                  <a:pt x="6866012" y="5984221"/>
                  <a:pt x="6882282" y="5983850"/>
                </a:cubicBezTo>
                <a:cubicBezTo>
                  <a:pt x="7114026" y="5978388"/>
                  <a:pt x="7345514" y="5966221"/>
                  <a:pt x="7576876" y="5951323"/>
                </a:cubicBezTo>
                <a:cubicBezTo>
                  <a:pt x="7925570" y="5928855"/>
                  <a:pt x="8274011" y="5900676"/>
                  <a:pt x="8621689" y="5864426"/>
                </a:cubicBezTo>
                <a:cubicBezTo>
                  <a:pt x="8907712" y="5835128"/>
                  <a:pt x="9193011" y="5800493"/>
                  <a:pt x="9477600" y="5760520"/>
                </a:cubicBezTo>
                <a:cubicBezTo>
                  <a:pt x="9862435" y="5706146"/>
                  <a:pt x="10245452" y="5641432"/>
                  <a:pt x="10626651" y="5566363"/>
                </a:cubicBezTo>
                <a:cubicBezTo>
                  <a:pt x="11087341" y="5475243"/>
                  <a:pt x="11544088" y="5367737"/>
                  <a:pt x="11995498" y="5240369"/>
                </a:cubicBezTo>
                <a:lnTo>
                  <a:pt x="12188952" y="5183370"/>
                </a:lnTo>
                <a:lnTo>
                  <a:pt x="12188952" y="5238107"/>
                </a:lnTo>
                <a:lnTo>
                  <a:pt x="11826300" y="5343406"/>
                </a:lnTo>
                <a:cubicBezTo>
                  <a:pt x="11531885" y="5423103"/>
                  <a:pt x="11235310" y="5493989"/>
                  <a:pt x="10936448" y="5557921"/>
                </a:cubicBezTo>
                <a:cubicBezTo>
                  <a:pt x="10620168" y="5625703"/>
                  <a:pt x="10302365" y="5685700"/>
                  <a:pt x="9983034" y="5737926"/>
                </a:cubicBezTo>
                <a:cubicBezTo>
                  <a:pt x="9717606" y="5781375"/>
                  <a:pt x="9451451" y="5820020"/>
                  <a:pt x="9184585" y="5853873"/>
                </a:cubicBezTo>
                <a:cubicBezTo>
                  <a:pt x="8981951" y="5879447"/>
                  <a:pt x="8779319" y="5903530"/>
                  <a:pt x="8576053" y="5923392"/>
                </a:cubicBezTo>
                <a:cubicBezTo>
                  <a:pt x="8338462" y="5946112"/>
                  <a:pt x="8100618" y="5967587"/>
                  <a:pt x="7862392" y="5984843"/>
                </a:cubicBezTo>
                <a:cubicBezTo>
                  <a:pt x="7553105" y="6007187"/>
                  <a:pt x="7243690" y="6025065"/>
                  <a:pt x="6933768" y="6036237"/>
                </a:cubicBezTo>
                <a:cubicBezTo>
                  <a:pt x="6781221" y="6041700"/>
                  <a:pt x="6628676" y="6045548"/>
                  <a:pt x="6476130" y="6050140"/>
                </a:cubicBezTo>
                <a:cubicBezTo>
                  <a:pt x="6437585" y="6048056"/>
                  <a:pt x="6398929" y="6049681"/>
                  <a:pt x="6360703" y="6054983"/>
                </a:cubicBezTo>
                <a:lnTo>
                  <a:pt x="6055614" y="6054983"/>
                </a:lnTo>
                <a:lnTo>
                  <a:pt x="5976289" y="6050389"/>
                </a:lnTo>
                <a:cubicBezTo>
                  <a:pt x="5738826" y="6037976"/>
                  <a:pt x="5501363" y="6024197"/>
                  <a:pt x="5263770" y="6014140"/>
                </a:cubicBezTo>
                <a:cubicBezTo>
                  <a:pt x="4957027" y="6001724"/>
                  <a:pt x="4650663" y="5981244"/>
                  <a:pt x="4345190" y="5952070"/>
                </a:cubicBezTo>
                <a:cubicBezTo>
                  <a:pt x="4020648" y="5921158"/>
                  <a:pt x="3696870" y="5886523"/>
                  <a:pt x="3372201" y="5853501"/>
                </a:cubicBezTo>
                <a:cubicBezTo>
                  <a:pt x="3034653" y="5819239"/>
                  <a:pt x="2697781" y="5779600"/>
                  <a:pt x="2361582" y="5734574"/>
                </a:cubicBezTo>
                <a:cubicBezTo>
                  <a:pt x="1984196" y="5684421"/>
                  <a:pt x="1607962" y="5626695"/>
                  <a:pt x="1232869" y="5561398"/>
                </a:cubicBezTo>
                <a:cubicBezTo>
                  <a:pt x="841970" y="5492685"/>
                  <a:pt x="453644" y="5414197"/>
                  <a:pt x="68483" y="5321691"/>
                </a:cubicBezTo>
                <a:lnTo>
                  <a:pt x="0" y="5304336"/>
                </a:lnTo>
                <a:lnTo>
                  <a:pt x="0" y="5247847"/>
                </a:lnTo>
                <a:lnTo>
                  <a:pt x="72423" y="5266624"/>
                </a:lnTo>
                <a:cubicBezTo>
                  <a:pt x="247899" y="5308802"/>
                  <a:pt x="424058" y="5348062"/>
                  <a:pt x="600566" y="5384994"/>
                </a:cubicBezTo>
                <a:cubicBezTo>
                  <a:pt x="988032" y="5465808"/>
                  <a:pt x="1377788" y="5534706"/>
                  <a:pt x="1769069" y="5595162"/>
                </a:cubicBezTo>
                <a:cubicBezTo>
                  <a:pt x="2051913" y="5638738"/>
                  <a:pt x="2335141" y="5678835"/>
                  <a:pt x="2612900" y="5712104"/>
                </a:cubicBezTo>
                <a:cubicBezTo>
                  <a:pt x="2604892" y="5714711"/>
                  <a:pt x="2593962" y="5704655"/>
                  <a:pt x="2580488" y="5702173"/>
                </a:cubicBezTo>
                <a:cubicBezTo>
                  <a:pt x="2086656" y="5610221"/>
                  <a:pt x="1597284" y="5499328"/>
                  <a:pt x="1112357" y="5369476"/>
                </a:cubicBezTo>
                <a:cubicBezTo>
                  <a:pt x="880233" y="5307405"/>
                  <a:pt x="649550" y="5240927"/>
                  <a:pt x="420307" y="5170043"/>
                </a:cubicBezTo>
                <a:lnTo>
                  <a:pt x="0" y="503112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7048" y="932688"/>
            <a:ext cx="9144000" cy="2523744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61642-BFBA-48AE-A29C-C2AA7386A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2029B-6646-4DBF-A302-76A513FC6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6D4DFD-766F-4E45-A00C-2B5E8CE9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C18C1E5-FB55-42F5-BD6D-9CC153FCDBE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474AF53-8E5D-4CC4-B341-32DDBD4237D3}"/>
              </a:ext>
            </a:extLst>
          </p:cNvPr>
          <p:cNvSpPr/>
          <p:nvPr userDrawn="1"/>
        </p:nvSpPr>
        <p:spPr>
          <a:xfrm>
            <a:off x="3974206" y="3542284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bg1"/>
          </a:solidFill>
          <a:ln w="38100" cap="rnd">
            <a:solidFill>
              <a:schemeClr val="bg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D9470D2B-C603-4551-B51F-8216C72B2D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27048" y="3694176"/>
            <a:ext cx="9144000" cy="1627632"/>
          </a:xfrm>
        </p:spPr>
        <p:txBody>
          <a:bodyPr/>
          <a:lstStyle>
            <a:lvl1pPr algn="ctr"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37443675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BCD35F50-8168-4166-90C4-6A55BA443EB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732109" y="3063095"/>
            <a:ext cx="1463039" cy="1479810"/>
          </a:xfrm>
          <a:custGeom>
            <a:avLst/>
            <a:gdLst>
              <a:gd name="connsiteX0" fmla="*/ 866622 w 1463039"/>
              <a:gd name="connsiteY0" fmla="*/ 571 h 1479810"/>
              <a:gd name="connsiteX1" fmla="*/ 964706 w 1463039"/>
              <a:gd name="connsiteY1" fmla="*/ 8669 h 1479810"/>
              <a:gd name="connsiteX2" fmla="*/ 1111825 w 1463039"/>
              <a:gd name="connsiteY2" fmla="*/ 8366 h 1479810"/>
              <a:gd name="connsiteX3" fmla="*/ 1290055 w 1463039"/>
              <a:gd name="connsiteY3" fmla="*/ 8730 h 1479810"/>
              <a:gd name="connsiteX4" fmla="*/ 1417397 w 1463039"/>
              <a:gd name="connsiteY4" fmla="*/ 6608 h 1479810"/>
              <a:gd name="connsiteX5" fmla="*/ 1454473 w 1463039"/>
              <a:gd name="connsiteY5" fmla="*/ 5290 h 1479810"/>
              <a:gd name="connsiteX6" fmla="*/ 1449518 w 1463039"/>
              <a:gd name="connsiteY6" fmla="*/ 94305 h 1479810"/>
              <a:gd name="connsiteX7" fmla="*/ 1454054 w 1463039"/>
              <a:gd name="connsiteY7" fmla="*/ 198723 h 1479810"/>
              <a:gd name="connsiteX8" fmla="*/ 1456615 w 1463039"/>
              <a:gd name="connsiteY8" fmla="*/ 391199 h 1479810"/>
              <a:gd name="connsiteX9" fmla="*/ 1452607 w 1463039"/>
              <a:gd name="connsiteY9" fmla="*/ 565102 h 1479810"/>
              <a:gd name="connsiteX10" fmla="*/ 1461012 w 1463039"/>
              <a:gd name="connsiteY10" fmla="*/ 624834 h 1479810"/>
              <a:gd name="connsiteX11" fmla="*/ 1451383 w 1463039"/>
              <a:gd name="connsiteY11" fmla="*/ 907022 h 1479810"/>
              <a:gd name="connsiteX12" fmla="*/ 1452663 w 1463039"/>
              <a:gd name="connsiteY12" fmla="*/ 1009694 h 1479810"/>
              <a:gd name="connsiteX13" fmla="*/ 1456002 w 1463039"/>
              <a:gd name="connsiteY13" fmla="*/ 1096988 h 1479810"/>
              <a:gd name="connsiteX14" fmla="*/ 1453720 w 1463039"/>
              <a:gd name="connsiteY14" fmla="*/ 1174562 h 1479810"/>
              <a:gd name="connsiteX15" fmla="*/ 1461722 w 1463039"/>
              <a:gd name="connsiteY15" fmla="*/ 1280018 h 1479810"/>
              <a:gd name="connsiteX16" fmla="*/ 1463039 w 1463039"/>
              <a:gd name="connsiteY16" fmla="*/ 1330769 h 1479810"/>
              <a:gd name="connsiteX17" fmla="*/ 1463039 w 1463039"/>
              <a:gd name="connsiteY17" fmla="*/ 1433804 h 1479810"/>
              <a:gd name="connsiteX18" fmla="*/ 1458897 w 1463039"/>
              <a:gd name="connsiteY18" fmla="*/ 1471900 h 1479810"/>
              <a:gd name="connsiteX19" fmla="*/ 1458306 w 1463039"/>
              <a:gd name="connsiteY19" fmla="*/ 1476109 h 1479810"/>
              <a:gd name="connsiteX20" fmla="*/ 1456251 w 1463039"/>
              <a:gd name="connsiteY20" fmla="*/ 1476006 h 1479810"/>
              <a:gd name="connsiteX21" fmla="*/ 1358699 w 1463039"/>
              <a:gd name="connsiteY21" fmla="*/ 1478795 h 1479810"/>
              <a:gd name="connsiteX22" fmla="*/ 1337088 w 1463039"/>
              <a:gd name="connsiteY22" fmla="*/ 1479810 h 1479810"/>
              <a:gd name="connsiteX23" fmla="*/ 1199842 w 1463039"/>
              <a:gd name="connsiteY23" fmla="*/ 1479810 h 1479810"/>
              <a:gd name="connsiteX24" fmla="*/ 1178285 w 1463039"/>
              <a:gd name="connsiteY24" fmla="*/ 1478795 h 1479810"/>
              <a:gd name="connsiteX25" fmla="*/ 859950 w 1463039"/>
              <a:gd name="connsiteY25" fmla="*/ 1471898 h 1479810"/>
              <a:gd name="connsiteX26" fmla="*/ 711774 w 1463039"/>
              <a:gd name="connsiteY26" fmla="*/ 1479810 h 1479810"/>
              <a:gd name="connsiteX27" fmla="*/ 637511 w 1463039"/>
              <a:gd name="connsiteY27" fmla="*/ 1479810 h 1479810"/>
              <a:gd name="connsiteX28" fmla="*/ 500700 w 1463039"/>
              <a:gd name="connsiteY28" fmla="*/ 1474455 h 1479810"/>
              <a:gd name="connsiteX29" fmla="*/ 234328 w 1463039"/>
              <a:gd name="connsiteY29" fmla="*/ 1468257 h 1479810"/>
              <a:gd name="connsiteX30" fmla="*/ 183686 w 1463039"/>
              <a:gd name="connsiteY30" fmla="*/ 1476228 h 1479810"/>
              <a:gd name="connsiteX31" fmla="*/ 157756 w 1463039"/>
              <a:gd name="connsiteY31" fmla="*/ 1479810 h 1479810"/>
              <a:gd name="connsiteX32" fmla="*/ 13214 w 1463039"/>
              <a:gd name="connsiteY32" fmla="*/ 1479810 h 1479810"/>
              <a:gd name="connsiteX33" fmla="*/ 15315 w 1463039"/>
              <a:gd name="connsiteY33" fmla="*/ 1462749 h 1479810"/>
              <a:gd name="connsiteX34" fmla="*/ 11891 w 1463039"/>
              <a:gd name="connsiteY34" fmla="*/ 1410409 h 1479810"/>
              <a:gd name="connsiteX35" fmla="*/ 6411 w 1463039"/>
              <a:gd name="connsiteY35" fmla="*/ 1244508 h 1479810"/>
              <a:gd name="connsiteX36" fmla="*/ 6849 w 1463039"/>
              <a:gd name="connsiteY36" fmla="*/ 1119455 h 1479810"/>
              <a:gd name="connsiteX37" fmla="*/ 6849 w 1463039"/>
              <a:gd name="connsiteY37" fmla="*/ 1060773 h 1479810"/>
              <a:gd name="connsiteX38" fmla="*/ 9698 w 1463039"/>
              <a:gd name="connsiteY38" fmla="*/ 982321 h 1479810"/>
              <a:gd name="connsiteX39" fmla="*/ 4219 w 1463039"/>
              <a:gd name="connsiteY39" fmla="*/ 947592 h 1479810"/>
              <a:gd name="connsiteX40" fmla="*/ 6903 w 1463039"/>
              <a:gd name="connsiteY40" fmla="*/ 858680 h 1479810"/>
              <a:gd name="connsiteX41" fmla="*/ 9808 w 1463039"/>
              <a:gd name="connsiteY41" fmla="*/ 755960 h 1479810"/>
              <a:gd name="connsiteX42" fmla="*/ 10247 w 1463039"/>
              <a:gd name="connsiteY42" fmla="*/ 673166 h 1479810"/>
              <a:gd name="connsiteX43" fmla="*/ 11452 w 1463039"/>
              <a:gd name="connsiteY43" fmla="*/ 516733 h 1479810"/>
              <a:gd name="connsiteX44" fmla="*/ 10465 w 1463039"/>
              <a:gd name="connsiteY44" fmla="*/ 425571 h 1479810"/>
              <a:gd name="connsiteX45" fmla="*/ 10465 w 1463039"/>
              <a:gd name="connsiteY45" fmla="*/ 216366 h 1479810"/>
              <a:gd name="connsiteX46" fmla="*/ 10795 w 1463039"/>
              <a:gd name="connsiteY46" fmla="*/ 104023 h 1479810"/>
              <a:gd name="connsiteX47" fmla="*/ 3534 w 1463039"/>
              <a:gd name="connsiteY47" fmla="*/ 20936 h 1479810"/>
              <a:gd name="connsiteX48" fmla="*/ 3924 w 1463039"/>
              <a:gd name="connsiteY48" fmla="*/ 8444 h 1479810"/>
              <a:gd name="connsiteX49" fmla="*/ 72291 w 1463039"/>
              <a:gd name="connsiteY49" fmla="*/ 7146 h 1479810"/>
              <a:gd name="connsiteX50" fmla="*/ 231770 w 1463039"/>
              <a:gd name="connsiteY50" fmla="*/ 4001 h 1479810"/>
              <a:gd name="connsiteX51" fmla="*/ 364602 w 1463039"/>
              <a:gd name="connsiteY51" fmla="*/ 11882 h 1479810"/>
              <a:gd name="connsiteX52" fmla="*/ 768233 w 1463039"/>
              <a:gd name="connsiteY52" fmla="*/ 2061 h 1479810"/>
              <a:gd name="connsiteX53" fmla="*/ 866622 w 1463039"/>
              <a:gd name="connsiteY53" fmla="*/ 571 h 1479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1463039" h="1479810">
                <a:moveTo>
                  <a:pt x="866622" y="571"/>
                </a:moveTo>
                <a:cubicBezTo>
                  <a:pt x="899405" y="1673"/>
                  <a:pt x="932136" y="4374"/>
                  <a:pt x="964706" y="8669"/>
                </a:cubicBezTo>
                <a:cubicBezTo>
                  <a:pt x="1013529" y="15823"/>
                  <a:pt x="1062766" y="11397"/>
                  <a:pt x="1111825" y="8366"/>
                </a:cubicBezTo>
                <a:cubicBezTo>
                  <a:pt x="1171216" y="4668"/>
                  <a:pt x="1230547" y="2667"/>
                  <a:pt x="1290055" y="8730"/>
                </a:cubicBezTo>
                <a:cubicBezTo>
                  <a:pt x="1332384" y="13094"/>
                  <a:pt x="1374949" y="9033"/>
                  <a:pt x="1417397" y="6608"/>
                </a:cubicBezTo>
                <a:lnTo>
                  <a:pt x="1454473" y="5290"/>
                </a:lnTo>
                <a:lnTo>
                  <a:pt x="1449518" y="94305"/>
                </a:lnTo>
                <a:cubicBezTo>
                  <a:pt x="1449059" y="129134"/>
                  <a:pt x="1450325" y="163951"/>
                  <a:pt x="1454054" y="198723"/>
                </a:cubicBezTo>
                <a:cubicBezTo>
                  <a:pt x="1459999" y="262767"/>
                  <a:pt x="1460856" y="327062"/>
                  <a:pt x="1456615" y="391199"/>
                </a:cubicBezTo>
                <a:cubicBezTo>
                  <a:pt x="1453665" y="449151"/>
                  <a:pt x="1446428" y="507012"/>
                  <a:pt x="1452607" y="565102"/>
                </a:cubicBezTo>
                <a:cubicBezTo>
                  <a:pt x="1454722" y="585089"/>
                  <a:pt x="1459843" y="604710"/>
                  <a:pt x="1461012" y="624834"/>
                </a:cubicBezTo>
                <a:cubicBezTo>
                  <a:pt x="1466578" y="719110"/>
                  <a:pt x="1458229" y="813066"/>
                  <a:pt x="1451383" y="907022"/>
                </a:cubicBezTo>
                <a:cubicBezTo>
                  <a:pt x="1448878" y="941246"/>
                  <a:pt x="1445816" y="975470"/>
                  <a:pt x="1452663" y="1009694"/>
                </a:cubicBezTo>
                <a:cubicBezTo>
                  <a:pt x="1458090" y="1038574"/>
                  <a:pt x="1459209" y="1067889"/>
                  <a:pt x="1456002" y="1096988"/>
                </a:cubicBezTo>
                <a:cubicBezTo>
                  <a:pt x="1452796" y="1122760"/>
                  <a:pt x="1452034" y="1148693"/>
                  <a:pt x="1453720" y="1174562"/>
                </a:cubicBezTo>
                <a:cubicBezTo>
                  <a:pt x="1457199" y="1209699"/>
                  <a:pt x="1459899" y="1244847"/>
                  <a:pt x="1461722" y="1280018"/>
                </a:cubicBezTo>
                <a:lnTo>
                  <a:pt x="1463039" y="1330769"/>
                </a:lnTo>
                <a:lnTo>
                  <a:pt x="1463039" y="1433804"/>
                </a:lnTo>
                <a:lnTo>
                  <a:pt x="1458897" y="1471900"/>
                </a:lnTo>
                <a:lnTo>
                  <a:pt x="1458306" y="1476109"/>
                </a:lnTo>
                <a:lnTo>
                  <a:pt x="1456251" y="1476006"/>
                </a:lnTo>
                <a:cubicBezTo>
                  <a:pt x="1423775" y="1477710"/>
                  <a:pt x="1391236" y="1478252"/>
                  <a:pt x="1358699" y="1478795"/>
                </a:cubicBezTo>
                <a:lnTo>
                  <a:pt x="1337088" y="1479810"/>
                </a:lnTo>
                <a:lnTo>
                  <a:pt x="1199842" y="1479810"/>
                </a:lnTo>
                <a:lnTo>
                  <a:pt x="1178285" y="1478795"/>
                </a:lnTo>
                <a:cubicBezTo>
                  <a:pt x="1072671" y="1461942"/>
                  <a:pt x="965946" y="1459625"/>
                  <a:pt x="859950" y="1471898"/>
                </a:cubicBezTo>
                <a:lnTo>
                  <a:pt x="711774" y="1479810"/>
                </a:lnTo>
                <a:lnTo>
                  <a:pt x="637511" y="1479810"/>
                </a:lnTo>
                <a:lnTo>
                  <a:pt x="500700" y="1474455"/>
                </a:lnTo>
                <a:cubicBezTo>
                  <a:pt x="412071" y="1467172"/>
                  <a:pt x="323261" y="1461748"/>
                  <a:pt x="234328" y="1468257"/>
                </a:cubicBezTo>
                <a:cubicBezTo>
                  <a:pt x="217301" y="1469536"/>
                  <a:pt x="200486" y="1472964"/>
                  <a:pt x="183686" y="1476228"/>
                </a:cubicBezTo>
                <a:lnTo>
                  <a:pt x="157756" y="1479810"/>
                </a:lnTo>
                <a:lnTo>
                  <a:pt x="13214" y="1479810"/>
                </a:lnTo>
                <a:lnTo>
                  <a:pt x="15315" y="1462749"/>
                </a:lnTo>
                <a:cubicBezTo>
                  <a:pt x="16576" y="1445267"/>
                  <a:pt x="16192" y="1427772"/>
                  <a:pt x="11891" y="1410409"/>
                </a:cubicBezTo>
                <a:cubicBezTo>
                  <a:pt x="-1809" y="1355230"/>
                  <a:pt x="931" y="1300104"/>
                  <a:pt x="6411" y="1244508"/>
                </a:cubicBezTo>
                <a:cubicBezTo>
                  <a:pt x="10521" y="1203137"/>
                  <a:pt x="15069" y="1161296"/>
                  <a:pt x="6849" y="1119455"/>
                </a:cubicBezTo>
                <a:cubicBezTo>
                  <a:pt x="3315" y="1100041"/>
                  <a:pt x="3315" y="1080187"/>
                  <a:pt x="6849" y="1060773"/>
                </a:cubicBezTo>
                <a:cubicBezTo>
                  <a:pt x="11123" y="1034622"/>
                  <a:pt x="15178" y="1008733"/>
                  <a:pt x="9698" y="982321"/>
                </a:cubicBezTo>
                <a:cubicBezTo>
                  <a:pt x="7288" y="970815"/>
                  <a:pt x="5480" y="959204"/>
                  <a:pt x="4219" y="947592"/>
                </a:cubicBezTo>
                <a:cubicBezTo>
                  <a:pt x="1709" y="917948"/>
                  <a:pt x="2608" y="888136"/>
                  <a:pt x="6903" y="858680"/>
                </a:cubicBezTo>
                <a:cubicBezTo>
                  <a:pt x="11014" y="824475"/>
                  <a:pt x="4328" y="790061"/>
                  <a:pt x="9808" y="755960"/>
                </a:cubicBezTo>
                <a:cubicBezTo>
                  <a:pt x="13699" y="728497"/>
                  <a:pt x="13847" y="700667"/>
                  <a:pt x="10247" y="673166"/>
                </a:cubicBezTo>
                <a:cubicBezTo>
                  <a:pt x="3769" y="621179"/>
                  <a:pt x="4174" y="568621"/>
                  <a:pt x="11452" y="516733"/>
                </a:cubicBezTo>
                <a:cubicBezTo>
                  <a:pt x="15946" y="486450"/>
                  <a:pt x="18521" y="455279"/>
                  <a:pt x="10465" y="425571"/>
                </a:cubicBezTo>
                <a:cubicBezTo>
                  <a:pt x="-8495" y="355749"/>
                  <a:pt x="2575" y="285822"/>
                  <a:pt x="10465" y="216366"/>
                </a:cubicBezTo>
                <a:cubicBezTo>
                  <a:pt x="15261" y="179065"/>
                  <a:pt x="15370" y="141350"/>
                  <a:pt x="10795" y="104023"/>
                </a:cubicBezTo>
                <a:cubicBezTo>
                  <a:pt x="6734" y="76457"/>
                  <a:pt x="4312" y="48717"/>
                  <a:pt x="3534" y="20936"/>
                </a:cubicBezTo>
                <a:lnTo>
                  <a:pt x="3924" y="8444"/>
                </a:lnTo>
                <a:lnTo>
                  <a:pt x="72291" y="7146"/>
                </a:lnTo>
                <a:cubicBezTo>
                  <a:pt x="125549" y="5562"/>
                  <a:pt x="178727" y="3395"/>
                  <a:pt x="231770" y="4001"/>
                </a:cubicBezTo>
                <a:cubicBezTo>
                  <a:pt x="276048" y="4486"/>
                  <a:pt x="320207" y="13579"/>
                  <a:pt x="364602" y="11882"/>
                </a:cubicBezTo>
                <a:cubicBezTo>
                  <a:pt x="499146" y="6911"/>
                  <a:pt x="633749" y="8548"/>
                  <a:pt x="768233" y="2061"/>
                </a:cubicBezTo>
                <a:cubicBezTo>
                  <a:pt x="801007" y="-37"/>
                  <a:pt x="833840" y="-532"/>
                  <a:pt x="866622" y="571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20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163C3609-48D8-42DB-AD9E-61699A6F131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101259" y="3064916"/>
            <a:ext cx="1442437" cy="1477990"/>
          </a:xfrm>
          <a:custGeom>
            <a:avLst/>
            <a:gdLst>
              <a:gd name="connsiteX0" fmla="*/ 866623 w 1442437"/>
              <a:gd name="connsiteY0" fmla="*/ 571 h 1477990"/>
              <a:gd name="connsiteX1" fmla="*/ 964707 w 1442437"/>
              <a:gd name="connsiteY1" fmla="*/ 8669 h 1477990"/>
              <a:gd name="connsiteX2" fmla="*/ 1111826 w 1442437"/>
              <a:gd name="connsiteY2" fmla="*/ 8366 h 1477990"/>
              <a:gd name="connsiteX3" fmla="*/ 1290056 w 1442437"/>
              <a:gd name="connsiteY3" fmla="*/ 8730 h 1477990"/>
              <a:gd name="connsiteX4" fmla="*/ 1417398 w 1442437"/>
              <a:gd name="connsiteY4" fmla="*/ 6608 h 1477990"/>
              <a:gd name="connsiteX5" fmla="*/ 1442437 w 1442437"/>
              <a:gd name="connsiteY5" fmla="*/ 5718 h 1477990"/>
              <a:gd name="connsiteX6" fmla="*/ 1442437 w 1442437"/>
              <a:gd name="connsiteY6" fmla="*/ 1476401 h 1477990"/>
              <a:gd name="connsiteX7" fmla="*/ 1386857 w 1442437"/>
              <a:gd name="connsiteY7" fmla="*/ 1477990 h 1477990"/>
              <a:gd name="connsiteX8" fmla="*/ 1169378 w 1442437"/>
              <a:gd name="connsiteY8" fmla="*/ 1477990 h 1477990"/>
              <a:gd name="connsiteX9" fmla="*/ 1019262 w 1442437"/>
              <a:gd name="connsiteY9" fmla="*/ 1464424 h 1477990"/>
              <a:gd name="connsiteX10" fmla="*/ 859951 w 1442437"/>
              <a:gd name="connsiteY10" fmla="*/ 1471898 h 1477990"/>
              <a:gd name="connsiteX11" fmla="*/ 745859 w 1442437"/>
              <a:gd name="connsiteY11" fmla="*/ 1477990 h 1477990"/>
              <a:gd name="connsiteX12" fmla="*/ 591014 w 1442437"/>
              <a:gd name="connsiteY12" fmla="*/ 1477990 h 1477990"/>
              <a:gd name="connsiteX13" fmla="*/ 500701 w 1442437"/>
              <a:gd name="connsiteY13" fmla="*/ 1474455 h 1477990"/>
              <a:gd name="connsiteX14" fmla="*/ 234329 w 1442437"/>
              <a:gd name="connsiteY14" fmla="*/ 1468257 h 1477990"/>
              <a:gd name="connsiteX15" fmla="*/ 183687 w 1442437"/>
              <a:gd name="connsiteY15" fmla="*/ 1476228 h 1477990"/>
              <a:gd name="connsiteX16" fmla="*/ 170933 w 1442437"/>
              <a:gd name="connsiteY16" fmla="*/ 1477990 h 1477990"/>
              <a:gd name="connsiteX17" fmla="*/ 13439 w 1442437"/>
              <a:gd name="connsiteY17" fmla="*/ 1477990 h 1477990"/>
              <a:gd name="connsiteX18" fmla="*/ 15316 w 1442437"/>
              <a:gd name="connsiteY18" fmla="*/ 1462749 h 1477990"/>
              <a:gd name="connsiteX19" fmla="*/ 11892 w 1442437"/>
              <a:gd name="connsiteY19" fmla="*/ 1410409 h 1477990"/>
              <a:gd name="connsiteX20" fmla="*/ 6412 w 1442437"/>
              <a:gd name="connsiteY20" fmla="*/ 1244508 h 1477990"/>
              <a:gd name="connsiteX21" fmla="*/ 6850 w 1442437"/>
              <a:gd name="connsiteY21" fmla="*/ 1119455 h 1477990"/>
              <a:gd name="connsiteX22" fmla="*/ 6850 w 1442437"/>
              <a:gd name="connsiteY22" fmla="*/ 1060773 h 1477990"/>
              <a:gd name="connsiteX23" fmla="*/ 9699 w 1442437"/>
              <a:gd name="connsiteY23" fmla="*/ 982321 h 1477990"/>
              <a:gd name="connsiteX24" fmla="*/ 4220 w 1442437"/>
              <a:gd name="connsiteY24" fmla="*/ 947592 h 1477990"/>
              <a:gd name="connsiteX25" fmla="*/ 6904 w 1442437"/>
              <a:gd name="connsiteY25" fmla="*/ 858680 h 1477990"/>
              <a:gd name="connsiteX26" fmla="*/ 9809 w 1442437"/>
              <a:gd name="connsiteY26" fmla="*/ 755960 h 1477990"/>
              <a:gd name="connsiteX27" fmla="*/ 10248 w 1442437"/>
              <a:gd name="connsiteY27" fmla="*/ 673166 h 1477990"/>
              <a:gd name="connsiteX28" fmla="*/ 11453 w 1442437"/>
              <a:gd name="connsiteY28" fmla="*/ 516733 h 1477990"/>
              <a:gd name="connsiteX29" fmla="*/ 10466 w 1442437"/>
              <a:gd name="connsiteY29" fmla="*/ 425571 h 1477990"/>
              <a:gd name="connsiteX30" fmla="*/ 10466 w 1442437"/>
              <a:gd name="connsiteY30" fmla="*/ 216366 h 1477990"/>
              <a:gd name="connsiteX31" fmla="*/ 10796 w 1442437"/>
              <a:gd name="connsiteY31" fmla="*/ 104023 h 1477990"/>
              <a:gd name="connsiteX32" fmla="*/ 3535 w 1442437"/>
              <a:gd name="connsiteY32" fmla="*/ 20936 h 1477990"/>
              <a:gd name="connsiteX33" fmla="*/ 3925 w 1442437"/>
              <a:gd name="connsiteY33" fmla="*/ 8444 h 1477990"/>
              <a:gd name="connsiteX34" fmla="*/ 72292 w 1442437"/>
              <a:gd name="connsiteY34" fmla="*/ 7146 h 1477990"/>
              <a:gd name="connsiteX35" fmla="*/ 231771 w 1442437"/>
              <a:gd name="connsiteY35" fmla="*/ 4001 h 1477990"/>
              <a:gd name="connsiteX36" fmla="*/ 364603 w 1442437"/>
              <a:gd name="connsiteY36" fmla="*/ 11882 h 1477990"/>
              <a:gd name="connsiteX37" fmla="*/ 768234 w 1442437"/>
              <a:gd name="connsiteY37" fmla="*/ 2061 h 1477990"/>
              <a:gd name="connsiteX38" fmla="*/ 866623 w 1442437"/>
              <a:gd name="connsiteY38" fmla="*/ 571 h 1477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1442437" h="1477990">
                <a:moveTo>
                  <a:pt x="866623" y="571"/>
                </a:moveTo>
                <a:cubicBezTo>
                  <a:pt x="899406" y="1673"/>
                  <a:pt x="932137" y="4374"/>
                  <a:pt x="964707" y="8669"/>
                </a:cubicBezTo>
                <a:cubicBezTo>
                  <a:pt x="1013530" y="15823"/>
                  <a:pt x="1062767" y="11397"/>
                  <a:pt x="1111826" y="8366"/>
                </a:cubicBezTo>
                <a:cubicBezTo>
                  <a:pt x="1171217" y="4668"/>
                  <a:pt x="1230548" y="2667"/>
                  <a:pt x="1290056" y="8730"/>
                </a:cubicBezTo>
                <a:cubicBezTo>
                  <a:pt x="1332385" y="13094"/>
                  <a:pt x="1374950" y="9033"/>
                  <a:pt x="1417398" y="6608"/>
                </a:cubicBezTo>
                <a:lnTo>
                  <a:pt x="1442437" y="5718"/>
                </a:lnTo>
                <a:lnTo>
                  <a:pt x="1442437" y="1476401"/>
                </a:lnTo>
                <a:lnTo>
                  <a:pt x="1386857" y="1477990"/>
                </a:lnTo>
                <a:lnTo>
                  <a:pt x="1169378" y="1477990"/>
                </a:lnTo>
                <a:lnTo>
                  <a:pt x="1019262" y="1464424"/>
                </a:lnTo>
                <a:cubicBezTo>
                  <a:pt x="966129" y="1463273"/>
                  <a:pt x="912949" y="1465762"/>
                  <a:pt x="859951" y="1471898"/>
                </a:cubicBezTo>
                <a:lnTo>
                  <a:pt x="745859" y="1477990"/>
                </a:lnTo>
                <a:lnTo>
                  <a:pt x="591014" y="1477990"/>
                </a:lnTo>
                <a:lnTo>
                  <a:pt x="500701" y="1474455"/>
                </a:lnTo>
                <a:cubicBezTo>
                  <a:pt x="412072" y="1467172"/>
                  <a:pt x="323262" y="1461748"/>
                  <a:pt x="234329" y="1468257"/>
                </a:cubicBezTo>
                <a:cubicBezTo>
                  <a:pt x="217302" y="1469536"/>
                  <a:pt x="200487" y="1472964"/>
                  <a:pt x="183687" y="1476228"/>
                </a:cubicBezTo>
                <a:lnTo>
                  <a:pt x="170933" y="1477990"/>
                </a:lnTo>
                <a:lnTo>
                  <a:pt x="13439" y="1477990"/>
                </a:lnTo>
                <a:lnTo>
                  <a:pt x="15316" y="1462749"/>
                </a:lnTo>
                <a:cubicBezTo>
                  <a:pt x="16577" y="1445267"/>
                  <a:pt x="16193" y="1427772"/>
                  <a:pt x="11892" y="1410409"/>
                </a:cubicBezTo>
                <a:cubicBezTo>
                  <a:pt x="-1808" y="1355230"/>
                  <a:pt x="932" y="1300104"/>
                  <a:pt x="6412" y="1244508"/>
                </a:cubicBezTo>
                <a:cubicBezTo>
                  <a:pt x="10522" y="1203137"/>
                  <a:pt x="15070" y="1161296"/>
                  <a:pt x="6850" y="1119455"/>
                </a:cubicBezTo>
                <a:cubicBezTo>
                  <a:pt x="3316" y="1100041"/>
                  <a:pt x="3316" y="1080187"/>
                  <a:pt x="6850" y="1060773"/>
                </a:cubicBezTo>
                <a:cubicBezTo>
                  <a:pt x="11124" y="1034622"/>
                  <a:pt x="15179" y="1008733"/>
                  <a:pt x="9699" y="982321"/>
                </a:cubicBezTo>
                <a:cubicBezTo>
                  <a:pt x="7289" y="970815"/>
                  <a:pt x="5481" y="959204"/>
                  <a:pt x="4220" y="947592"/>
                </a:cubicBezTo>
                <a:cubicBezTo>
                  <a:pt x="1710" y="917948"/>
                  <a:pt x="2609" y="888136"/>
                  <a:pt x="6904" y="858680"/>
                </a:cubicBezTo>
                <a:cubicBezTo>
                  <a:pt x="11015" y="824475"/>
                  <a:pt x="4329" y="790061"/>
                  <a:pt x="9809" y="755960"/>
                </a:cubicBezTo>
                <a:cubicBezTo>
                  <a:pt x="13700" y="728497"/>
                  <a:pt x="13848" y="700667"/>
                  <a:pt x="10248" y="673166"/>
                </a:cubicBezTo>
                <a:cubicBezTo>
                  <a:pt x="3770" y="621179"/>
                  <a:pt x="4175" y="568621"/>
                  <a:pt x="11453" y="516733"/>
                </a:cubicBezTo>
                <a:cubicBezTo>
                  <a:pt x="15947" y="486450"/>
                  <a:pt x="18522" y="455279"/>
                  <a:pt x="10466" y="425571"/>
                </a:cubicBezTo>
                <a:cubicBezTo>
                  <a:pt x="-8494" y="355749"/>
                  <a:pt x="2576" y="285822"/>
                  <a:pt x="10466" y="216366"/>
                </a:cubicBezTo>
                <a:cubicBezTo>
                  <a:pt x="15262" y="179065"/>
                  <a:pt x="15371" y="141350"/>
                  <a:pt x="10796" y="104023"/>
                </a:cubicBezTo>
                <a:cubicBezTo>
                  <a:pt x="6735" y="76457"/>
                  <a:pt x="4313" y="48717"/>
                  <a:pt x="3535" y="20936"/>
                </a:cubicBezTo>
                <a:lnTo>
                  <a:pt x="3925" y="8444"/>
                </a:lnTo>
                <a:lnTo>
                  <a:pt x="72292" y="7146"/>
                </a:lnTo>
                <a:cubicBezTo>
                  <a:pt x="125550" y="5562"/>
                  <a:pt x="178728" y="3395"/>
                  <a:pt x="231771" y="4001"/>
                </a:cubicBezTo>
                <a:cubicBezTo>
                  <a:pt x="276049" y="4486"/>
                  <a:pt x="320208" y="13579"/>
                  <a:pt x="364603" y="11882"/>
                </a:cubicBezTo>
                <a:cubicBezTo>
                  <a:pt x="499147" y="6911"/>
                  <a:pt x="633750" y="8548"/>
                  <a:pt x="768234" y="2061"/>
                </a:cubicBezTo>
                <a:cubicBezTo>
                  <a:pt x="801008" y="-37"/>
                  <a:pt x="833841" y="-532"/>
                  <a:pt x="866623" y="571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20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2B03F1E7-A2BE-4059-85FC-6546945FA3F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370488" y="3064916"/>
            <a:ext cx="1455507" cy="1477990"/>
          </a:xfrm>
          <a:custGeom>
            <a:avLst/>
            <a:gdLst>
              <a:gd name="connsiteX0" fmla="*/ 100458 w 1455507"/>
              <a:gd name="connsiteY0" fmla="*/ 0 h 1477990"/>
              <a:gd name="connsiteX1" fmla="*/ 258284 w 1455507"/>
              <a:gd name="connsiteY1" fmla="*/ 0 h 1477990"/>
              <a:gd name="connsiteX2" fmla="*/ 290610 w 1455507"/>
              <a:gd name="connsiteY2" fmla="*/ 2318 h 1477990"/>
              <a:gd name="connsiteX3" fmla="*/ 357070 w 1455507"/>
              <a:gd name="connsiteY3" fmla="*/ 5440 h 1477990"/>
              <a:gd name="connsiteX4" fmla="*/ 558908 w 1455507"/>
              <a:gd name="connsiteY4" fmla="*/ 1098 h 1477990"/>
              <a:gd name="connsiteX5" fmla="*/ 599348 w 1455507"/>
              <a:gd name="connsiteY5" fmla="*/ 0 h 1477990"/>
              <a:gd name="connsiteX6" fmla="*/ 930201 w 1455507"/>
              <a:gd name="connsiteY6" fmla="*/ 0 h 1477990"/>
              <a:gd name="connsiteX7" fmla="*/ 957174 w 1455507"/>
              <a:gd name="connsiteY7" fmla="*/ 2227 h 1477990"/>
              <a:gd name="connsiteX8" fmla="*/ 1104293 w 1455507"/>
              <a:gd name="connsiteY8" fmla="*/ 1924 h 1477990"/>
              <a:gd name="connsiteX9" fmla="*/ 1153561 w 1455507"/>
              <a:gd name="connsiteY9" fmla="*/ 0 h 1477990"/>
              <a:gd name="connsiteX10" fmla="*/ 1229432 w 1455507"/>
              <a:gd name="connsiteY10" fmla="*/ 0 h 1477990"/>
              <a:gd name="connsiteX11" fmla="*/ 1282523 w 1455507"/>
              <a:gd name="connsiteY11" fmla="*/ 2288 h 1477990"/>
              <a:gd name="connsiteX12" fmla="*/ 1409865 w 1455507"/>
              <a:gd name="connsiteY12" fmla="*/ 166 h 1477990"/>
              <a:gd name="connsiteX13" fmla="*/ 1414535 w 1455507"/>
              <a:gd name="connsiteY13" fmla="*/ 0 h 1477990"/>
              <a:gd name="connsiteX14" fmla="*/ 1446877 w 1455507"/>
              <a:gd name="connsiteY14" fmla="*/ 0 h 1477990"/>
              <a:gd name="connsiteX15" fmla="*/ 1441986 w 1455507"/>
              <a:gd name="connsiteY15" fmla="*/ 87863 h 1477990"/>
              <a:gd name="connsiteX16" fmla="*/ 1446522 w 1455507"/>
              <a:gd name="connsiteY16" fmla="*/ 192281 h 1477990"/>
              <a:gd name="connsiteX17" fmla="*/ 1449083 w 1455507"/>
              <a:gd name="connsiteY17" fmla="*/ 384757 h 1477990"/>
              <a:gd name="connsiteX18" fmla="*/ 1445075 w 1455507"/>
              <a:gd name="connsiteY18" fmla="*/ 558660 h 1477990"/>
              <a:gd name="connsiteX19" fmla="*/ 1453480 w 1455507"/>
              <a:gd name="connsiteY19" fmla="*/ 618392 h 1477990"/>
              <a:gd name="connsiteX20" fmla="*/ 1443851 w 1455507"/>
              <a:gd name="connsiteY20" fmla="*/ 900580 h 1477990"/>
              <a:gd name="connsiteX21" fmla="*/ 1445131 w 1455507"/>
              <a:gd name="connsiteY21" fmla="*/ 1003252 h 1477990"/>
              <a:gd name="connsiteX22" fmla="*/ 1448470 w 1455507"/>
              <a:gd name="connsiteY22" fmla="*/ 1090546 h 1477990"/>
              <a:gd name="connsiteX23" fmla="*/ 1446188 w 1455507"/>
              <a:gd name="connsiteY23" fmla="*/ 1168120 h 1477990"/>
              <a:gd name="connsiteX24" fmla="*/ 1454190 w 1455507"/>
              <a:gd name="connsiteY24" fmla="*/ 1273576 h 1477990"/>
              <a:gd name="connsiteX25" fmla="*/ 1455507 w 1455507"/>
              <a:gd name="connsiteY25" fmla="*/ 1324327 h 1477990"/>
              <a:gd name="connsiteX26" fmla="*/ 1455507 w 1455507"/>
              <a:gd name="connsiteY26" fmla="*/ 1427362 h 1477990"/>
              <a:gd name="connsiteX27" fmla="*/ 1451365 w 1455507"/>
              <a:gd name="connsiteY27" fmla="*/ 1465458 h 1477990"/>
              <a:gd name="connsiteX28" fmla="*/ 1450774 w 1455507"/>
              <a:gd name="connsiteY28" fmla="*/ 1469667 h 1477990"/>
              <a:gd name="connsiteX29" fmla="*/ 1448719 w 1455507"/>
              <a:gd name="connsiteY29" fmla="*/ 1469564 h 1477990"/>
              <a:gd name="connsiteX30" fmla="*/ 1351167 w 1455507"/>
              <a:gd name="connsiteY30" fmla="*/ 1472353 h 1477990"/>
              <a:gd name="connsiteX31" fmla="*/ 1170753 w 1455507"/>
              <a:gd name="connsiteY31" fmla="*/ 1472353 h 1477990"/>
              <a:gd name="connsiteX32" fmla="*/ 852418 w 1455507"/>
              <a:gd name="connsiteY32" fmla="*/ 1465456 h 1477990"/>
              <a:gd name="connsiteX33" fmla="*/ 493168 w 1455507"/>
              <a:gd name="connsiteY33" fmla="*/ 1468013 h 1477990"/>
              <a:gd name="connsiteX34" fmla="*/ 226796 w 1455507"/>
              <a:gd name="connsiteY34" fmla="*/ 1461815 h 1477990"/>
              <a:gd name="connsiteX35" fmla="*/ 125602 w 1455507"/>
              <a:gd name="connsiteY35" fmla="*/ 1476769 h 1477990"/>
              <a:gd name="connsiteX36" fmla="*/ 5112 w 1455507"/>
              <a:gd name="connsiteY36" fmla="*/ 1477990 h 1477990"/>
              <a:gd name="connsiteX37" fmla="*/ 7783 w 1455507"/>
              <a:gd name="connsiteY37" fmla="*/ 1456307 h 1477990"/>
              <a:gd name="connsiteX38" fmla="*/ 4359 w 1455507"/>
              <a:gd name="connsiteY38" fmla="*/ 1403967 h 1477990"/>
              <a:gd name="connsiteX39" fmla="*/ 295 w 1455507"/>
              <a:gd name="connsiteY39" fmla="*/ 1370091 h 1477990"/>
              <a:gd name="connsiteX40" fmla="*/ 295 w 1455507"/>
              <a:gd name="connsiteY40" fmla="*/ 1219835 h 1477990"/>
              <a:gd name="connsiteX41" fmla="*/ 3722 w 1455507"/>
              <a:gd name="connsiteY41" fmla="*/ 1175716 h 1477990"/>
              <a:gd name="connsiteX42" fmla="*/ 295 w 1455507"/>
              <a:gd name="connsiteY42" fmla="*/ 1126935 h 1477990"/>
              <a:gd name="connsiteX43" fmla="*/ 295 w 1455507"/>
              <a:gd name="connsiteY43" fmla="*/ 1046801 h 1477990"/>
              <a:gd name="connsiteX44" fmla="*/ 4400 w 1455507"/>
              <a:gd name="connsiteY44" fmla="*/ 1015203 h 1477990"/>
              <a:gd name="connsiteX45" fmla="*/ 2166 w 1455507"/>
              <a:gd name="connsiteY45" fmla="*/ 975879 h 1477990"/>
              <a:gd name="connsiteX46" fmla="*/ 295 w 1455507"/>
              <a:gd name="connsiteY46" fmla="*/ 964020 h 1477990"/>
              <a:gd name="connsiteX47" fmla="*/ 295 w 1455507"/>
              <a:gd name="connsiteY47" fmla="*/ 801667 h 1477990"/>
              <a:gd name="connsiteX48" fmla="*/ 310 w 1455507"/>
              <a:gd name="connsiteY48" fmla="*/ 800839 h 1477990"/>
              <a:gd name="connsiteX49" fmla="*/ 2276 w 1455507"/>
              <a:gd name="connsiteY49" fmla="*/ 749518 h 1477990"/>
              <a:gd name="connsiteX50" fmla="*/ 2715 w 1455507"/>
              <a:gd name="connsiteY50" fmla="*/ 666724 h 1477990"/>
              <a:gd name="connsiteX51" fmla="*/ 295 w 1455507"/>
              <a:gd name="connsiteY51" fmla="*/ 625158 h 1477990"/>
              <a:gd name="connsiteX52" fmla="*/ 295 w 1455507"/>
              <a:gd name="connsiteY52" fmla="*/ 559484 h 1477990"/>
              <a:gd name="connsiteX53" fmla="*/ 3920 w 1455507"/>
              <a:gd name="connsiteY53" fmla="*/ 510291 h 1477990"/>
              <a:gd name="connsiteX54" fmla="*/ 2933 w 1455507"/>
              <a:gd name="connsiteY54" fmla="*/ 419129 h 1477990"/>
              <a:gd name="connsiteX55" fmla="*/ 295 w 1455507"/>
              <a:gd name="connsiteY55" fmla="*/ 403959 h 1477990"/>
              <a:gd name="connsiteX56" fmla="*/ 295 w 1455507"/>
              <a:gd name="connsiteY56" fmla="*/ 237294 h 1477990"/>
              <a:gd name="connsiteX57" fmla="*/ 2933 w 1455507"/>
              <a:gd name="connsiteY57" fmla="*/ 209924 h 1477990"/>
              <a:gd name="connsiteX58" fmla="*/ 3263 w 1455507"/>
              <a:gd name="connsiteY58" fmla="*/ 97581 h 1477990"/>
              <a:gd name="connsiteX59" fmla="*/ 295 w 1455507"/>
              <a:gd name="connsiteY59" fmla="*/ 63619 h 1477990"/>
              <a:gd name="connsiteX60" fmla="*/ 295 w 1455507"/>
              <a:gd name="connsiteY60" fmla="*/ 1928 h 1477990"/>
              <a:gd name="connsiteX61" fmla="*/ 64759 w 1455507"/>
              <a:gd name="connsiteY61" fmla="*/ 704 h 1477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</a:cxnLst>
            <a:rect l="l" t="t" r="r" b="b"/>
            <a:pathLst>
              <a:path w="1455507" h="1477990">
                <a:moveTo>
                  <a:pt x="100458" y="0"/>
                </a:moveTo>
                <a:lnTo>
                  <a:pt x="258284" y="0"/>
                </a:lnTo>
                <a:lnTo>
                  <a:pt x="290610" y="2318"/>
                </a:lnTo>
                <a:cubicBezTo>
                  <a:pt x="312734" y="4440"/>
                  <a:pt x="334873" y="6289"/>
                  <a:pt x="357070" y="5440"/>
                </a:cubicBezTo>
                <a:cubicBezTo>
                  <a:pt x="424342" y="2955"/>
                  <a:pt x="491629" y="2121"/>
                  <a:pt x="558908" y="1098"/>
                </a:cubicBezTo>
                <a:lnTo>
                  <a:pt x="599348" y="0"/>
                </a:lnTo>
                <a:lnTo>
                  <a:pt x="930201" y="0"/>
                </a:lnTo>
                <a:lnTo>
                  <a:pt x="957174" y="2227"/>
                </a:lnTo>
                <a:cubicBezTo>
                  <a:pt x="1005997" y="9381"/>
                  <a:pt x="1055234" y="4955"/>
                  <a:pt x="1104293" y="1924"/>
                </a:cubicBezTo>
                <a:lnTo>
                  <a:pt x="1153561" y="0"/>
                </a:lnTo>
                <a:lnTo>
                  <a:pt x="1229432" y="0"/>
                </a:lnTo>
                <a:lnTo>
                  <a:pt x="1282523" y="2288"/>
                </a:lnTo>
                <a:cubicBezTo>
                  <a:pt x="1324852" y="6652"/>
                  <a:pt x="1367417" y="2591"/>
                  <a:pt x="1409865" y="166"/>
                </a:cubicBezTo>
                <a:lnTo>
                  <a:pt x="1414535" y="0"/>
                </a:lnTo>
                <a:lnTo>
                  <a:pt x="1446877" y="0"/>
                </a:lnTo>
                <a:lnTo>
                  <a:pt x="1441986" y="87863"/>
                </a:lnTo>
                <a:cubicBezTo>
                  <a:pt x="1441527" y="122692"/>
                  <a:pt x="1442793" y="157509"/>
                  <a:pt x="1446522" y="192281"/>
                </a:cubicBezTo>
                <a:cubicBezTo>
                  <a:pt x="1452467" y="256325"/>
                  <a:pt x="1453324" y="320620"/>
                  <a:pt x="1449083" y="384757"/>
                </a:cubicBezTo>
                <a:cubicBezTo>
                  <a:pt x="1446133" y="442709"/>
                  <a:pt x="1438896" y="500570"/>
                  <a:pt x="1445075" y="558660"/>
                </a:cubicBezTo>
                <a:cubicBezTo>
                  <a:pt x="1447190" y="578647"/>
                  <a:pt x="1452311" y="598268"/>
                  <a:pt x="1453480" y="618392"/>
                </a:cubicBezTo>
                <a:cubicBezTo>
                  <a:pt x="1459046" y="712668"/>
                  <a:pt x="1450697" y="806624"/>
                  <a:pt x="1443851" y="900580"/>
                </a:cubicBezTo>
                <a:cubicBezTo>
                  <a:pt x="1441346" y="934804"/>
                  <a:pt x="1438284" y="969028"/>
                  <a:pt x="1445131" y="1003252"/>
                </a:cubicBezTo>
                <a:cubicBezTo>
                  <a:pt x="1450558" y="1032132"/>
                  <a:pt x="1451677" y="1061447"/>
                  <a:pt x="1448470" y="1090546"/>
                </a:cubicBezTo>
                <a:cubicBezTo>
                  <a:pt x="1445264" y="1116318"/>
                  <a:pt x="1444502" y="1142251"/>
                  <a:pt x="1446188" y="1168120"/>
                </a:cubicBezTo>
                <a:cubicBezTo>
                  <a:pt x="1449667" y="1203257"/>
                  <a:pt x="1452367" y="1238405"/>
                  <a:pt x="1454190" y="1273576"/>
                </a:cubicBezTo>
                <a:lnTo>
                  <a:pt x="1455507" y="1324327"/>
                </a:lnTo>
                <a:lnTo>
                  <a:pt x="1455507" y="1427362"/>
                </a:lnTo>
                <a:lnTo>
                  <a:pt x="1451365" y="1465458"/>
                </a:lnTo>
                <a:lnTo>
                  <a:pt x="1450774" y="1469667"/>
                </a:lnTo>
                <a:lnTo>
                  <a:pt x="1448719" y="1469564"/>
                </a:lnTo>
                <a:cubicBezTo>
                  <a:pt x="1416243" y="1471268"/>
                  <a:pt x="1383704" y="1471810"/>
                  <a:pt x="1351167" y="1472353"/>
                </a:cubicBezTo>
                <a:cubicBezTo>
                  <a:pt x="1291009" y="1473360"/>
                  <a:pt x="1230608" y="1482658"/>
                  <a:pt x="1170753" y="1472353"/>
                </a:cubicBezTo>
                <a:cubicBezTo>
                  <a:pt x="1065139" y="1455500"/>
                  <a:pt x="958414" y="1453183"/>
                  <a:pt x="852418" y="1465456"/>
                </a:cubicBezTo>
                <a:cubicBezTo>
                  <a:pt x="732873" y="1477389"/>
                  <a:pt x="612811" y="1478242"/>
                  <a:pt x="493168" y="1468013"/>
                </a:cubicBezTo>
                <a:cubicBezTo>
                  <a:pt x="404539" y="1460730"/>
                  <a:pt x="315729" y="1455306"/>
                  <a:pt x="226796" y="1461815"/>
                </a:cubicBezTo>
                <a:cubicBezTo>
                  <a:pt x="192742" y="1464372"/>
                  <a:pt x="159536" y="1475530"/>
                  <a:pt x="125602" y="1476769"/>
                </a:cubicBezTo>
                <a:lnTo>
                  <a:pt x="5112" y="1477990"/>
                </a:lnTo>
                <a:lnTo>
                  <a:pt x="7783" y="1456307"/>
                </a:lnTo>
                <a:cubicBezTo>
                  <a:pt x="9044" y="1438825"/>
                  <a:pt x="8660" y="1421330"/>
                  <a:pt x="4359" y="1403967"/>
                </a:cubicBezTo>
                <a:lnTo>
                  <a:pt x="295" y="1370091"/>
                </a:lnTo>
                <a:lnTo>
                  <a:pt x="295" y="1219835"/>
                </a:lnTo>
                <a:lnTo>
                  <a:pt x="3722" y="1175716"/>
                </a:lnTo>
                <a:lnTo>
                  <a:pt x="295" y="1126935"/>
                </a:lnTo>
                <a:lnTo>
                  <a:pt x="295" y="1046801"/>
                </a:lnTo>
                <a:lnTo>
                  <a:pt x="4400" y="1015203"/>
                </a:lnTo>
                <a:cubicBezTo>
                  <a:pt x="5263" y="1002160"/>
                  <a:pt x="4906" y="989085"/>
                  <a:pt x="2166" y="975879"/>
                </a:cubicBezTo>
                <a:lnTo>
                  <a:pt x="295" y="964020"/>
                </a:lnTo>
                <a:lnTo>
                  <a:pt x="295" y="801667"/>
                </a:lnTo>
                <a:lnTo>
                  <a:pt x="310" y="800839"/>
                </a:lnTo>
                <a:cubicBezTo>
                  <a:pt x="-163" y="783697"/>
                  <a:pt x="-464" y="766569"/>
                  <a:pt x="2276" y="749518"/>
                </a:cubicBezTo>
                <a:cubicBezTo>
                  <a:pt x="6167" y="722055"/>
                  <a:pt x="6315" y="694225"/>
                  <a:pt x="2715" y="666724"/>
                </a:cubicBezTo>
                <a:lnTo>
                  <a:pt x="295" y="625158"/>
                </a:lnTo>
                <a:lnTo>
                  <a:pt x="295" y="559484"/>
                </a:lnTo>
                <a:lnTo>
                  <a:pt x="3920" y="510291"/>
                </a:lnTo>
                <a:cubicBezTo>
                  <a:pt x="8414" y="480008"/>
                  <a:pt x="10989" y="448837"/>
                  <a:pt x="2933" y="419129"/>
                </a:cubicBezTo>
                <a:lnTo>
                  <a:pt x="295" y="403959"/>
                </a:lnTo>
                <a:lnTo>
                  <a:pt x="295" y="237294"/>
                </a:lnTo>
                <a:lnTo>
                  <a:pt x="2933" y="209924"/>
                </a:lnTo>
                <a:cubicBezTo>
                  <a:pt x="7729" y="172623"/>
                  <a:pt x="7838" y="134908"/>
                  <a:pt x="3263" y="97581"/>
                </a:cubicBezTo>
                <a:lnTo>
                  <a:pt x="295" y="63619"/>
                </a:lnTo>
                <a:lnTo>
                  <a:pt x="295" y="1928"/>
                </a:lnTo>
                <a:lnTo>
                  <a:pt x="64759" y="704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20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C62C212D-2434-4610-A983-7FC587B517B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009627" y="3064916"/>
            <a:ext cx="1447216" cy="1477990"/>
          </a:xfrm>
          <a:custGeom>
            <a:avLst/>
            <a:gdLst>
              <a:gd name="connsiteX0" fmla="*/ 107991 w 1447216"/>
              <a:gd name="connsiteY0" fmla="*/ 0 h 1477990"/>
              <a:gd name="connsiteX1" fmla="*/ 265817 w 1447216"/>
              <a:gd name="connsiteY1" fmla="*/ 0 h 1477990"/>
              <a:gd name="connsiteX2" fmla="*/ 298143 w 1447216"/>
              <a:gd name="connsiteY2" fmla="*/ 2318 h 1477990"/>
              <a:gd name="connsiteX3" fmla="*/ 364603 w 1447216"/>
              <a:gd name="connsiteY3" fmla="*/ 5440 h 1477990"/>
              <a:gd name="connsiteX4" fmla="*/ 566441 w 1447216"/>
              <a:gd name="connsiteY4" fmla="*/ 1098 h 1477990"/>
              <a:gd name="connsiteX5" fmla="*/ 606880 w 1447216"/>
              <a:gd name="connsiteY5" fmla="*/ 0 h 1477990"/>
              <a:gd name="connsiteX6" fmla="*/ 937733 w 1447216"/>
              <a:gd name="connsiteY6" fmla="*/ 0 h 1477990"/>
              <a:gd name="connsiteX7" fmla="*/ 964707 w 1447216"/>
              <a:gd name="connsiteY7" fmla="*/ 2227 h 1477990"/>
              <a:gd name="connsiteX8" fmla="*/ 1111826 w 1447216"/>
              <a:gd name="connsiteY8" fmla="*/ 1924 h 1477990"/>
              <a:gd name="connsiteX9" fmla="*/ 1161094 w 1447216"/>
              <a:gd name="connsiteY9" fmla="*/ 0 h 1477990"/>
              <a:gd name="connsiteX10" fmla="*/ 1236965 w 1447216"/>
              <a:gd name="connsiteY10" fmla="*/ 0 h 1477990"/>
              <a:gd name="connsiteX11" fmla="*/ 1290056 w 1447216"/>
              <a:gd name="connsiteY11" fmla="*/ 2288 h 1477990"/>
              <a:gd name="connsiteX12" fmla="*/ 1417398 w 1447216"/>
              <a:gd name="connsiteY12" fmla="*/ 166 h 1477990"/>
              <a:gd name="connsiteX13" fmla="*/ 1422068 w 1447216"/>
              <a:gd name="connsiteY13" fmla="*/ 0 h 1477990"/>
              <a:gd name="connsiteX14" fmla="*/ 1447216 w 1447216"/>
              <a:gd name="connsiteY14" fmla="*/ 0 h 1477990"/>
              <a:gd name="connsiteX15" fmla="*/ 1447216 w 1447216"/>
              <a:gd name="connsiteY15" fmla="*/ 1469823 h 1477990"/>
              <a:gd name="connsiteX16" fmla="*/ 1358700 w 1447216"/>
              <a:gd name="connsiteY16" fmla="*/ 1472353 h 1477990"/>
              <a:gd name="connsiteX17" fmla="*/ 1178286 w 1447216"/>
              <a:gd name="connsiteY17" fmla="*/ 1472353 h 1477990"/>
              <a:gd name="connsiteX18" fmla="*/ 859951 w 1447216"/>
              <a:gd name="connsiteY18" fmla="*/ 1465456 h 1477990"/>
              <a:gd name="connsiteX19" fmla="*/ 500701 w 1447216"/>
              <a:gd name="connsiteY19" fmla="*/ 1468013 h 1477990"/>
              <a:gd name="connsiteX20" fmla="*/ 234329 w 1447216"/>
              <a:gd name="connsiteY20" fmla="*/ 1461815 h 1477990"/>
              <a:gd name="connsiteX21" fmla="*/ 133135 w 1447216"/>
              <a:gd name="connsiteY21" fmla="*/ 1476769 h 1477990"/>
              <a:gd name="connsiteX22" fmla="*/ 12645 w 1447216"/>
              <a:gd name="connsiteY22" fmla="*/ 1477990 h 1477990"/>
              <a:gd name="connsiteX23" fmla="*/ 15316 w 1447216"/>
              <a:gd name="connsiteY23" fmla="*/ 1456307 h 1477990"/>
              <a:gd name="connsiteX24" fmla="*/ 11892 w 1447216"/>
              <a:gd name="connsiteY24" fmla="*/ 1403967 h 1477990"/>
              <a:gd name="connsiteX25" fmla="*/ 6412 w 1447216"/>
              <a:gd name="connsiteY25" fmla="*/ 1238066 h 1477990"/>
              <a:gd name="connsiteX26" fmla="*/ 6850 w 1447216"/>
              <a:gd name="connsiteY26" fmla="*/ 1113013 h 1477990"/>
              <a:gd name="connsiteX27" fmla="*/ 6850 w 1447216"/>
              <a:gd name="connsiteY27" fmla="*/ 1054331 h 1477990"/>
              <a:gd name="connsiteX28" fmla="*/ 9699 w 1447216"/>
              <a:gd name="connsiteY28" fmla="*/ 975879 h 1477990"/>
              <a:gd name="connsiteX29" fmla="*/ 4220 w 1447216"/>
              <a:gd name="connsiteY29" fmla="*/ 941150 h 1477990"/>
              <a:gd name="connsiteX30" fmla="*/ 6904 w 1447216"/>
              <a:gd name="connsiteY30" fmla="*/ 852238 h 1477990"/>
              <a:gd name="connsiteX31" fmla="*/ 9809 w 1447216"/>
              <a:gd name="connsiteY31" fmla="*/ 749518 h 1477990"/>
              <a:gd name="connsiteX32" fmla="*/ 10248 w 1447216"/>
              <a:gd name="connsiteY32" fmla="*/ 666724 h 1477990"/>
              <a:gd name="connsiteX33" fmla="*/ 11453 w 1447216"/>
              <a:gd name="connsiteY33" fmla="*/ 510291 h 1477990"/>
              <a:gd name="connsiteX34" fmla="*/ 10466 w 1447216"/>
              <a:gd name="connsiteY34" fmla="*/ 419129 h 1477990"/>
              <a:gd name="connsiteX35" fmla="*/ 10466 w 1447216"/>
              <a:gd name="connsiteY35" fmla="*/ 209924 h 1477990"/>
              <a:gd name="connsiteX36" fmla="*/ 10796 w 1447216"/>
              <a:gd name="connsiteY36" fmla="*/ 97581 h 1477990"/>
              <a:gd name="connsiteX37" fmla="*/ 3535 w 1447216"/>
              <a:gd name="connsiteY37" fmla="*/ 14494 h 1477990"/>
              <a:gd name="connsiteX38" fmla="*/ 3925 w 1447216"/>
              <a:gd name="connsiteY38" fmla="*/ 2002 h 1477990"/>
              <a:gd name="connsiteX39" fmla="*/ 72292 w 1447216"/>
              <a:gd name="connsiteY39" fmla="*/ 704 h 1477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447216" h="1477990">
                <a:moveTo>
                  <a:pt x="107991" y="0"/>
                </a:moveTo>
                <a:lnTo>
                  <a:pt x="265817" y="0"/>
                </a:lnTo>
                <a:lnTo>
                  <a:pt x="298143" y="2318"/>
                </a:lnTo>
                <a:cubicBezTo>
                  <a:pt x="320267" y="4440"/>
                  <a:pt x="342406" y="6289"/>
                  <a:pt x="364603" y="5440"/>
                </a:cubicBezTo>
                <a:cubicBezTo>
                  <a:pt x="431875" y="2955"/>
                  <a:pt x="499162" y="2121"/>
                  <a:pt x="566441" y="1098"/>
                </a:cubicBezTo>
                <a:lnTo>
                  <a:pt x="606880" y="0"/>
                </a:lnTo>
                <a:lnTo>
                  <a:pt x="937733" y="0"/>
                </a:lnTo>
                <a:lnTo>
                  <a:pt x="964707" y="2227"/>
                </a:lnTo>
                <a:cubicBezTo>
                  <a:pt x="1013530" y="9381"/>
                  <a:pt x="1062767" y="4955"/>
                  <a:pt x="1111826" y="1924"/>
                </a:cubicBezTo>
                <a:lnTo>
                  <a:pt x="1161094" y="0"/>
                </a:lnTo>
                <a:lnTo>
                  <a:pt x="1236965" y="0"/>
                </a:lnTo>
                <a:lnTo>
                  <a:pt x="1290056" y="2288"/>
                </a:lnTo>
                <a:cubicBezTo>
                  <a:pt x="1332385" y="6652"/>
                  <a:pt x="1374950" y="2591"/>
                  <a:pt x="1417398" y="166"/>
                </a:cubicBezTo>
                <a:lnTo>
                  <a:pt x="1422068" y="0"/>
                </a:lnTo>
                <a:lnTo>
                  <a:pt x="1447216" y="0"/>
                </a:lnTo>
                <a:lnTo>
                  <a:pt x="1447216" y="1469823"/>
                </a:lnTo>
                <a:lnTo>
                  <a:pt x="1358700" y="1472353"/>
                </a:lnTo>
                <a:cubicBezTo>
                  <a:pt x="1298542" y="1473360"/>
                  <a:pt x="1238141" y="1482658"/>
                  <a:pt x="1178286" y="1472353"/>
                </a:cubicBezTo>
                <a:cubicBezTo>
                  <a:pt x="1072672" y="1455500"/>
                  <a:pt x="965947" y="1453183"/>
                  <a:pt x="859951" y="1465456"/>
                </a:cubicBezTo>
                <a:cubicBezTo>
                  <a:pt x="740406" y="1477389"/>
                  <a:pt x="620344" y="1478242"/>
                  <a:pt x="500701" y="1468013"/>
                </a:cubicBezTo>
                <a:cubicBezTo>
                  <a:pt x="412072" y="1460730"/>
                  <a:pt x="323262" y="1455306"/>
                  <a:pt x="234329" y="1461815"/>
                </a:cubicBezTo>
                <a:cubicBezTo>
                  <a:pt x="200275" y="1464372"/>
                  <a:pt x="167069" y="1475530"/>
                  <a:pt x="133135" y="1476769"/>
                </a:cubicBezTo>
                <a:lnTo>
                  <a:pt x="12645" y="1477990"/>
                </a:lnTo>
                <a:lnTo>
                  <a:pt x="15316" y="1456307"/>
                </a:lnTo>
                <a:cubicBezTo>
                  <a:pt x="16577" y="1438825"/>
                  <a:pt x="16193" y="1421330"/>
                  <a:pt x="11892" y="1403967"/>
                </a:cubicBezTo>
                <a:cubicBezTo>
                  <a:pt x="-1808" y="1348788"/>
                  <a:pt x="932" y="1293662"/>
                  <a:pt x="6412" y="1238066"/>
                </a:cubicBezTo>
                <a:cubicBezTo>
                  <a:pt x="10522" y="1196695"/>
                  <a:pt x="15070" y="1154854"/>
                  <a:pt x="6850" y="1113013"/>
                </a:cubicBezTo>
                <a:cubicBezTo>
                  <a:pt x="3316" y="1093599"/>
                  <a:pt x="3316" y="1073745"/>
                  <a:pt x="6850" y="1054331"/>
                </a:cubicBezTo>
                <a:cubicBezTo>
                  <a:pt x="11124" y="1028180"/>
                  <a:pt x="15179" y="1002291"/>
                  <a:pt x="9699" y="975879"/>
                </a:cubicBezTo>
                <a:cubicBezTo>
                  <a:pt x="7289" y="964373"/>
                  <a:pt x="5481" y="952762"/>
                  <a:pt x="4220" y="941150"/>
                </a:cubicBezTo>
                <a:cubicBezTo>
                  <a:pt x="1710" y="911506"/>
                  <a:pt x="2609" y="881694"/>
                  <a:pt x="6904" y="852238"/>
                </a:cubicBezTo>
                <a:cubicBezTo>
                  <a:pt x="11015" y="818033"/>
                  <a:pt x="4329" y="783619"/>
                  <a:pt x="9809" y="749518"/>
                </a:cubicBezTo>
                <a:cubicBezTo>
                  <a:pt x="13700" y="722055"/>
                  <a:pt x="13848" y="694225"/>
                  <a:pt x="10248" y="666724"/>
                </a:cubicBezTo>
                <a:cubicBezTo>
                  <a:pt x="3770" y="614737"/>
                  <a:pt x="4175" y="562179"/>
                  <a:pt x="11453" y="510291"/>
                </a:cubicBezTo>
                <a:cubicBezTo>
                  <a:pt x="15947" y="480008"/>
                  <a:pt x="18522" y="448837"/>
                  <a:pt x="10466" y="419129"/>
                </a:cubicBezTo>
                <a:cubicBezTo>
                  <a:pt x="-8494" y="349307"/>
                  <a:pt x="2576" y="279380"/>
                  <a:pt x="10466" y="209924"/>
                </a:cubicBezTo>
                <a:cubicBezTo>
                  <a:pt x="15262" y="172623"/>
                  <a:pt x="15371" y="134908"/>
                  <a:pt x="10796" y="97581"/>
                </a:cubicBezTo>
                <a:cubicBezTo>
                  <a:pt x="6735" y="70015"/>
                  <a:pt x="4313" y="42275"/>
                  <a:pt x="3535" y="14494"/>
                </a:cubicBezTo>
                <a:lnTo>
                  <a:pt x="3925" y="2002"/>
                </a:lnTo>
                <a:lnTo>
                  <a:pt x="72292" y="704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20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32959C17-53EC-4A48-8276-E73A5CF1258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8304" y="3058476"/>
            <a:ext cx="1463039" cy="1484431"/>
          </a:xfrm>
          <a:custGeom>
            <a:avLst/>
            <a:gdLst>
              <a:gd name="connsiteX0" fmla="*/ 866623 w 1463039"/>
              <a:gd name="connsiteY0" fmla="*/ 570 h 1484431"/>
              <a:gd name="connsiteX1" fmla="*/ 964707 w 1463039"/>
              <a:gd name="connsiteY1" fmla="*/ 8668 h 1484431"/>
              <a:gd name="connsiteX2" fmla="*/ 1111826 w 1463039"/>
              <a:gd name="connsiteY2" fmla="*/ 8365 h 1484431"/>
              <a:gd name="connsiteX3" fmla="*/ 1290056 w 1463039"/>
              <a:gd name="connsiteY3" fmla="*/ 8729 h 1484431"/>
              <a:gd name="connsiteX4" fmla="*/ 1417398 w 1463039"/>
              <a:gd name="connsiteY4" fmla="*/ 6607 h 1484431"/>
              <a:gd name="connsiteX5" fmla="*/ 1454474 w 1463039"/>
              <a:gd name="connsiteY5" fmla="*/ 5289 h 1484431"/>
              <a:gd name="connsiteX6" fmla="*/ 1449519 w 1463039"/>
              <a:gd name="connsiteY6" fmla="*/ 94304 h 1484431"/>
              <a:gd name="connsiteX7" fmla="*/ 1454055 w 1463039"/>
              <a:gd name="connsiteY7" fmla="*/ 198722 h 1484431"/>
              <a:gd name="connsiteX8" fmla="*/ 1456616 w 1463039"/>
              <a:gd name="connsiteY8" fmla="*/ 391198 h 1484431"/>
              <a:gd name="connsiteX9" fmla="*/ 1452608 w 1463039"/>
              <a:gd name="connsiteY9" fmla="*/ 565101 h 1484431"/>
              <a:gd name="connsiteX10" fmla="*/ 1461013 w 1463039"/>
              <a:gd name="connsiteY10" fmla="*/ 624833 h 1484431"/>
              <a:gd name="connsiteX11" fmla="*/ 1451384 w 1463039"/>
              <a:gd name="connsiteY11" fmla="*/ 907021 h 1484431"/>
              <a:gd name="connsiteX12" fmla="*/ 1452664 w 1463039"/>
              <a:gd name="connsiteY12" fmla="*/ 1009693 h 1484431"/>
              <a:gd name="connsiteX13" fmla="*/ 1456003 w 1463039"/>
              <a:gd name="connsiteY13" fmla="*/ 1096987 h 1484431"/>
              <a:gd name="connsiteX14" fmla="*/ 1453721 w 1463039"/>
              <a:gd name="connsiteY14" fmla="*/ 1174561 h 1484431"/>
              <a:gd name="connsiteX15" fmla="*/ 1461723 w 1463039"/>
              <a:gd name="connsiteY15" fmla="*/ 1280017 h 1484431"/>
              <a:gd name="connsiteX16" fmla="*/ 1463039 w 1463039"/>
              <a:gd name="connsiteY16" fmla="*/ 1330730 h 1484431"/>
              <a:gd name="connsiteX17" fmla="*/ 1463039 w 1463039"/>
              <a:gd name="connsiteY17" fmla="*/ 1433812 h 1484431"/>
              <a:gd name="connsiteX18" fmla="*/ 1458898 w 1463039"/>
              <a:gd name="connsiteY18" fmla="*/ 1471899 h 1484431"/>
              <a:gd name="connsiteX19" fmla="*/ 1458307 w 1463039"/>
              <a:gd name="connsiteY19" fmla="*/ 1476108 h 1484431"/>
              <a:gd name="connsiteX20" fmla="*/ 1456252 w 1463039"/>
              <a:gd name="connsiteY20" fmla="*/ 1476005 h 1484431"/>
              <a:gd name="connsiteX21" fmla="*/ 1358700 w 1463039"/>
              <a:gd name="connsiteY21" fmla="*/ 1478794 h 1484431"/>
              <a:gd name="connsiteX22" fmla="*/ 1178286 w 1463039"/>
              <a:gd name="connsiteY22" fmla="*/ 1478794 h 1484431"/>
              <a:gd name="connsiteX23" fmla="*/ 859951 w 1463039"/>
              <a:gd name="connsiteY23" fmla="*/ 1471897 h 1484431"/>
              <a:gd name="connsiteX24" fmla="*/ 500701 w 1463039"/>
              <a:gd name="connsiteY24" fmla="*/ 1474454 h 1484431"/>
              <a:gd name="connsiteX25" fmla="*/ 234329 w 1463039"/>
              <a:gd name="connsiteY25" fmla="*/ 1468256 h 1484431"/>
              <a:gd name="connsiteX26" fmla="*/ 133135 w 1463039"/>
              <a:gd name="connsiteY26" fmla="*/ 1483210 h 1484431"/>
              <a:gd name="connsiteX27" fmla="*/ 12645 w 1463039"/>
              <a:gd name="connsiteY27" fmla="*/ 1484431 h 1484431"/>
              <a:gd name="connsiteX28" fmla="*/ 15316 w 1463039"/>
              <a:gd name="connsiteY28" fmla="*/ 1462748 h 1484431"/>
              <a:gd name="connsiteX29" fmla="*/ 11892 w 1463039"/>
              <a:gd name="connsiteY29" fmla="*/ 1410408 h 1484431"/>
              <a:gd name="connsiteX30" fmla="*/ 6412 w 1463039"/>
              <a:gd name="connsiteY30" fmla="*/ 1244507 h 1484431"/>
              <a:gd name="connsiteX31" fmla="*/ 6850 w 1463039"/>
              <a:gd name="connsiteY31" fmla="*/ 1119454 h 1484431"/>
              <a:gd name="connsiteX32" fmla="*/ 6850 w 1463039"/>
              <a:gd name="connsiteY32" fmla="*/ 1060772 h 1484431"/>
              <a:gd name="connsiteX33" fmla="*/ 9699 w 1463039"/>
              <a:gd name="connsiteY33" fmla="*/ 982320 h 1484431"/>
              <a:gd name="connsiteX34" fmla="*/ 4220 w 1463039"/>
              <a:gd name="connsiteY34" fmla="*/ 947591 h 1484431"/>
              <a:gd name="connsiteX35" fmla="*/ 6904 w 1463039"/>
              <a:gd name="connsiteY35" fmla="*/ 858679 h 1484431"/>
              <a:gd name="connsiteX36" fmla="*/ 9809 w 1463039"/>
              <a:gd name="connsiteY36" fmla="*/ 755959 h 1484431"/>
              <a:gd name="connsiteX37" fmla="*/ 10248 w 1463039"/>
              <a:gd name="connsiteY37" fmla="*/ 673165 h 1484431"/>
              <a:gd name="connsiteX38" fmla="*/ 11453 w 1463039"/>
              <a:gd name="connsiteY38" fmla="*/ 516732 h 1484431"/>
              <a:gd name="connsiteX39" fmla="*/ 10466 w 1463039"/>
              <a:gd name="connsiteY39" fmla="*/ 425570 h 1484431"/>
              <a:gd name="connsiteX40" fmla="*/ 10466 w 1463039"/>
              <a:gd name="connsiteY40" fmla="*/ 216365 h 1484431"/>
              <a:gd name="connsiteX41" fmla="*/ 10796 w 1463039"/>
              <a:gd name="connsiteY41" fmla="*/ 104022 h 1484431"/>
              <a:gd name="connsiteX42" fmla="*/ 3535 w 1463039"/>
              <a:gd name="connsiteY42" fmla="*/ 20935 h 1484431"/>
              <a:gd name="connsiteX43" fmla="*/ 3925 w 1463039"/>
              <a:gd name="connsiteY43" fmla="*/ 8443 h 1484431"/>
              <a:gd name="connsiteX44" fmla="*/ 72292 w 1463039"/>
              <a:gd name="connsiteY44" fmla="*/ 7145 h 1484431"/>
              <a:gd name="connsiteX45" fmla="*/ 231771 w 1463039"/>
              <a:gd name="connsiteY45" fmla="*/ 4000 h 1484431"/>
              <a:gd name="connsiteX46" fmla="*/ 364603 w 1463039"/>
              <a:gd name="connsiteY46" fmla="*/ 11881 h 1484431"/>
              <a:gd name="connsiteX47" fmla="*/ 768234 w 1463039"/>
              <a:gd name="connsiteY47" fmla="*/ 2060 h 1484431"/>
              <a:gd name="connsiteX48" fmla="*/ 866623 w 1463039"/>
              <a:gd name="connsiteY48" fmla="*/ 570 h 1484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1463039" h="1484431">
                <a:moveTo>
                  <a:pt x="866623" y="570"/>
                </a:moveTo>
                <a:cubicBezTo>
                  <a:pt x="899406" y="1672"/>
                  <a:pt x="932137" y="4373"/>
                  <a:pt x="964707" y="8668"/>
                </a:cubicBezTo>
                <a:cubicBezTo>
                  <a:pt x="1013530" y="15822"/>
                  <a:pt x="1062767" y="11396"/>
                  <a:pt x="1111826" y="8365"/>
                </a:cubicBezTo>
                <a:cubicBezTo>
                  <a:pt x="1171217" y="4667"/>
                  <a:pt x="1230548" y="2666"/>
                  <a:pt x="1290056" y="8729"/>
                </a:cubicBezTo>
                <a:cubicBezTo>
                  <a:pt x="1332385" y="13093"/>
                  <a:pt x="1374950" y="9032"/>
                  <a:pt x="1417398" y="6607"/>
                </a:cubicBezTo>
                <a:lnTo>
                  <a:pt x="1454474" y="5289"/>
                </a:lnTo>
                <a:lnTo>
                  <a:pt x="1449519" y="94304"/>
                </a:lnTo>
                <a:cubicBezTo>
                  <a:pt x="1449060" y="129133"/>
                  <a:pt x="1450326" y="163950"/>
                  <a:pt x="1454055" y="198722"/>
                </a:cubicBezTo>
                <a:cubicBezTo>
                  <a:pt x="1460000" y="262766"/>
                  <a:pt x="1460857" y="327061"/>
                  <a:pt x="1456616" y="391198"/>
                </a:cubicBezTo>
                <a:cubicBezTo>
                  <a:pt x="1453666" y="449150"/>
                  <a:pt x="1446429" y="507011"/>
                  <a:pt x="1452608" y="565101"/>
                </a:cubicBezTo>
                <a:cubicBezTo>
                  <a:pt x="1454723" y="585088"/>
                  <a:pt x="1459844" y="604709"/>
                  <a:pt x="1461013" y="624833"/>
                </a:cubicBezTo>
                <a:cubicBezTo>
                  <a:pt x="1466579" y="719109"/>
                  <a:pt x="1458230" y="813065"/>
                  <a:pt x="1451384" y="907021"/>
                </a:cubicBezTo>
                <a:cubicBezTo>
                  <a:pt x="1448879" y="941245"/>
                  <a:pt x="1445817" y="975469"/>
                  <a:pt x="1452664" y="1009693"/>
                </a:cubicBezTo>
                <a:cubicBezTo>
                  <a:pt x="1458091" y="1038573"/>
                  <a:pt x="1459210" y="1067888"/>
                  <a:pt x="1456003" y="1096987"/>
                </a:cubicBezTo>
                <a:cubicBezTo>
                  <a:pt x="1452797" y="1122759"/>
                  <a:pt x="1452035" y="1148692"/>
                  <a:pt x="1453721" y="1174561"/>
                </a:cubicBezTo>
                <a:cubicBezTo>
                  <a:pt x="1457200" y="1209698"/>
                  <a:pt x="1459900" y="1244846"/>
                  <a:pt x="1461723" y="1280017"/>
                </a:cubicBezTo>
                <a:lnTo>
                  <a:pt x="1463039" y="1330730"/>
                </a:lnTo>
                <a:lnTo>
                  <a:pt x="1463039" y="1433812"/>
                </a:lnTo>
                <a:lnTo>
                  <a:pt x="1458898" y="1471899"/>
                </a:lnTo>
                <a:lnTo>
                  <a:pt x="1458307" y="1476108"/>
                </a:lnTo>
                <a:lnTo>
                  <a:pt x="1456252" y="1476005"/>
                </a:lnTo>
                <a:cubicBezTo>
                  <a:pt x="1423776" y="1477709"/>
                  <a:pt x="1391237" y="1478251"/>
                  <a:pt x="1358700" y="1478794"/>
                </a:cubicBezTo>
                <a:cubicBezTo>
                  <a:pt x="1298542" y="1479801"/>
                  <a:pt x="1238141" y="1489099"/>
                  <a:pt x="1178286" y="1478794"/>
                </a:cubicBezTo>
                <a:cubicBezTo>
                  <a:pt x="1072672" y="1461941"/>
                  <a:pt x="965947" y="1459624"/>
                  <a:pt x="859951" y="1471897"/>
                </a:cubicBezTo>
                <a:cubicBezTo>
                  <a:pt x="740406" y="1483830"/>
                  <a:pt x="620344" y="1484683"/>
                  <a:pt x="500701" y="1474454"/>
                </a:cubicBezTo>
                <a:cubicBezTo>
                  <a:pt x="412072" y="1467171"/>
                  <a:pt x="323262" y="1461747"/>
                  <a:pt x="234329" y="1468256"/>
                </a:cubicBezTo>
                <a:cubicBezTo>
                  <a:pt x="200275" y="1470813"/>
                  <a:pt x="167069" y="1481971"/>
                  <a:pt x="133135" y="1483210"/>
                </a:cubicBezTo>
                <a:lnTo>
                  <a:pt x="12645" y="1484431"/>
                </a:lnTo>
                <a:lnTo>
                  <a:pt x="15316" y="1462748"/>
                </a:lnTo>
                <a:cubicBezTo>
                  <a:pt x="16577" y="1445266"/>
                  <a:pt x="16193" y="1427771"/>
                  <a:pt x="11892" y="1410408"/>
                </a:cubicBezTo>
                <a:cubicBezTo>
                  <a:pt x="-1808" y="1355229"/>
                  <a:pt x="932" y="1300103"/>
                  <a:pt x="6412" y="1244507"/>
                </a:cubicBezTo>
                <a:cubicBezTo>
                  <a:pt x="10522" y="1203136"/>
                  <a:pt x="15070" y="1161295"/>
                  <a:pt x="6850" y="1119454"/>
                </a:cubicBezTo>
                <a:cubicBezTo>
                  <a:pt x="3316" y="1100040"/>
                  <a:pt x="3316" y="1080186"/>
                  <a:pt x="6850" y="1060772"/>
                </a:cubicBezTo>
                <a:cubicBezTo>
                  <a:pt x="11124" y="1034621"/>
                  <a:pt x="15179" y="1008732"/>
                  <a:pt x="9699" y="982320"/>
                </a:cubicBezTo>
                <a:cubicBezTo>
                  <a:pt x="7289" y="970814"/>
                  <a:pt x="5481" y="959203"/>
                  <a:pt x="4220" y="947591"/>
                </a:cubicBezTo>
                <a:cubicBezTo>
                  <a:pt x="1710" y="917947"/>
                  <a:pt x="2609" y="888135"/>
                  <a:pt x="6904" y="858679"/>
                </a:cubicBezTo>
                <a:cubicBezTo>
                  <a:pt x="11015" y="824474"/>
                  <a:pt x="4329" y="790060"/>
                  <a:pt x="9809" y="755959"/>
                </a:cubicBezTo>
                <a:cubicBezTo>
                  <a:pt x="13700" y="728496"/>
                  <a:pt x="13848" y="700666"/>
                  <a:pt x="10248" y="673165"/>
                </a:cubicBezTo>
                <a:cubicBezTo>
                  <a:pt x="3770" y="621178"/>
                  <a:pt x="4175" y="568620"/>
                  <a:pt x="11453" y="516732"/>
                </a:cubicBezTo>
                <a:cubicBezTo>
                  <a:pt x="15947" y="486449"/>
                  <a:pt x="18522" y="455278"/>
                  <a:pt x="10466" y="425570"/>
                </a:cubicBezTo>
                <a:cubicBezTo>
                  <a:pt x="-8494" y="355748"/>
                  <a:pt x="2576" y="285821"/>
                  <a:pt x="10466" y="216365"/>
                </a:cubicBezTo>
                <a:cubicBezTo>
                  <a:pt x="15262" y="179064"/>
                  <a:pt x="15371" y="141349"/>
                  <a:pt x="10796" y="104022"/>
                </a:cubicBezTo>
                <a:cubicBezTo>
                  <a:pt x="6735" y="76456"/>
                  <a:pt x="4313" y="48716"/>
                  <a:pt x="3535" y="20935"/>
                </a:cubicBezTo>
                <a:lnTo>
                  <a:pt x="3925" y="8443"/>
                </a:lnTo>
                <a:lnTo>
                  <a:pt x="72292" y="7145"/>
                </a:lnTo>
                <a:cubicBezTo>
                  <a:pt x="125550" y="5561"/>
                  <a:pt x="178728" y="3394"/>
                  <a:pt x="231771" y="4000"/>
                </a:cubicBezTo>
                <a:cubicBezTo>
                  <a:pt x="276049" y="4485"/>
                  <a:pt x="320208" y="13578"/>
                  <a:pt x="364603" y="11881"/>
                </a:cubicBezTo>
                <a:cubicBezTo>
                  <a:pt x="499147" y="6910"/>
                  <a:pt x="633750" y="8547"/>
                  <a:pt x="768234" y="2060"/>
                </a:cubicBezTo>
                <a:cubicBezTo>
                  <a:pt x="801008" y="-38"/>
                  <a:pt x="833841" y="-533"/>
                  <a:pt x="866623" y="57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20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88952" cy="1325563"/>
          </a:xfrm>
        </p:spPr>
        <p:txBody>
          <a:bodyPr/>
          <a:lstStyle>
            <a:lvl1pPr algn="ctr">
              <a:defRPr sz="7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61642-BFBA-48AE-A29C-C2AA7386A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2029B-6646-4DBF-A302-76A513FC6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6D4DFD-766F-4E45-A00C-2B5E8CE9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8C1E5-FB55-42F5-BD6D-9CC153FCDBE6}" type="slidenum">
              <a:rPr lang="en-US" smtClean="0"/>
              <a:t>‹#›</a:t>
            </a:fld>
            <a:endParaRPr lang="en-US"/>
          </a:p>
        </p:txBody>
      </p:sp>
      <p:sp>
        <p:nvSpPr>
          <p:cNvPr id="19" name="Rectangle 18" descr="Tag=AccentColor&#10;Flavor=Light&#10;Target=FillAndLine">
            <a:extLst>
              <a:ext uri="{FF2B5EF4-FFF2-40B4-BE49-F238E27FC236}">
                <a16:creationId xmlns:a16="http://schemas.microsoft.com/office/drawing/2014/main" id="{2D7984C8-AF4A-4D59-BB2D-72D92F873C07}"/>
              </a:ext>
            </a:extLst>
          </p:cNvPr>
          <p:cNvSpPr/>
          <p:nvPr userDrawn="1"/>
        </p:nvSpPr>
        <p:spPr>
          <a:xfrm flipV="1">
            <a:off x="648305" y="2067561"/>
            <a:ext cx="10900219" cy="18288"/>
          </a:xfrm>
          <a:custGeom>
            <a:avLst/>
            <a:gdLst>
              <a:gd name="connsiteX0" fmla="*/ 0 w 10900219"/>
              <a:gd name="connsiteY0" fmla="*/ 0 h 18288"/>
              <a:gd name="connsiteX1" fmla="*/ 463259 w 10900219"/>
              <a:gd name="connsiteY1" fmla="*/ 0 h 18288"/>
              <a:gd name="connsiteX2" fmla="*/ 1144523 w 10900219"/>
              <a:gd name="connsiteY2" fmla="*/ 0 h 18288"/>
              <a:gd name="connsiteX3" fmla="*/ 1934789 w 10900219"/>
              <a:gd name="connsiteY3" fmla="*/ 0 h 18288"/>
              <a:gd name="connsiteX4" fmla="*/ 2289046 w 10900219"/>
              <a:gd name="connsiteY4" fmla="*/ 0 h 18288"/>
              <a:gd name="connsiteX5" fmla="*/ 2643303 w 10900219"/>
              <a:gd name="connsiteY5" fmla="*/ 0 h 18288"/>
              <a:gd name="connsiteX6" fmla="*/ 3542571 w 10900219"/>
              <a:gd name="connsiteY6" fmla="*/ 0 h 18288"/>
              <a:gd name="connsiteX7" fmla="*/ 4223835 w 10900219"/>
              <a:gd name="connsiteY7" fmla="*/ 0 h 18288"/>
              <a:gd name="connsiteX8" fmla="*/ 4578092 w 10900219"/>
              <a:gd name="connsiteY8" fmla="*/ 0 h 18288"/>
              <a:gd name="connsiteX9" fmla="*/ 5259356 w 10900219"/>
              <a:gd name="connsiteY9" fmla="*/ 0 h 18288"/>
              <a:gd name="connsiteX10" fmla="*/ 6158624 w 10900219"/>
              <a:gd name="connsiteY10" fmla="*/ 0 h 18288"/>
              <a:gd name="connsiteX11" fmla="*/ 6730885 w 10900219"/>
              <a:gd name="connsiteY11" fmla="*/ 0 h 18288"/>
              <a:gd name="connsiteX12" fmla="*/ 7303147 w 10900219"/>
              <a:gd name="connsiteY12" fmla="*/ 0 h 18288"/>
              <a:gd name="connsiteX13" fmla="*/ 7984410 w 10900219"/>
              <a:gd name="connsiteY13" fmla="*/ 0 h 18288"/>
              <a:gd name="connsiteX14" fmla="*/ 8774676 w 10900219"/>
              <a:gd name="connsiteY14" fmla="*/ 0 h 18288"/>
              <a:gd name="connsiteX15" fmla="*/ 9564942 w 10900219"/>
              <a:gd name="connsiteY15" fmla="*/ 0 h 18288"/>
              <a:gd name="connsiteX16" fmla="*/ 10900219 w 10900219"/>
              <a:gd name="connsiteY16" fmla="*/ 0 h 18288"/>
              <a:gd name="connsiteX17" fmla="*/ 10900219 w 10900219"/>
              <a:gd name="connsiteY17" fmla="*/ 18288 h 18288"/>
              <a:gd name="connsiteX18" fmla="*/ 10436960 w 10900219"/>
              <a:gd name="connsiteY18" fmla="*/ 18288 h 18288"/>
              <a:gd name="connsiteX19" fmla="*/ 9537692 w 10900219"/>
              <a:gd name="connsiteY19" fmla="*/ 18288 h 18288"/>
              <a:gd name="connsiteX20" fmla="*/ 8856428 w 10900219"/>
              <a:gd name="connsiteY20" fmla="*/ 18288 h 18288"/>
              <a:gd name="connsiteX21" fmla="*/ 8502171 w 10900219"/>
              <a:gd name="connsiteY21" fmla="*/ 18288 h 18288"/>
              <a:gd name="connsiteX22" fmla="*/ 7820907 w 10900219"/>
              <a:gd name="connsiteY22" fmla="*/ 18288 h 18288"/>
              <a:gd name="connsiteX23" fmla="*/ 7248646 w 10900219"/>
              <a:gd name="connsiteY23" fmla="*/ 18288 h 18288"/>
              <a:gd name="connsiteX24" fmla="*/ 6676384 w 10900219"/>
              <a:gd name="connsiteY24" fmla="*/ 18288 h 18288"/>
              <a:gd name="connsiteX25" fmla="*/ 6104123 w 10900219"/>
              <a:gd name="connsiteY25" fmla="*/ 18288 h 18288"/>
              <a:gd name="connsiteX26" fmla="*/ 5531861 w 10900219"/>
              <a:gd name="connsiteY26" fmla="*/ 18288 h 18288"/>
              <a:gd name="connsiteX27" fmla="*/ 4741595 w 10900219"/>
              <a:gd name="connsiteY27" fmla="*/ 18288 h 18288"/>
              <a:gd name="connsiteX28" fmla="*/ 4060332 w 10900219"/>
              <a:gd name="connsiteY28" fmla="*/ 18288 h 18288"/>
              <a:gd name="connsiteX29" fmla="*/ 3706074 w 10900219"/>
              <a:gd name="connsiteY29" fmla="*/ 18288 h 18288"/>
              <a:gd name="connsiteX30" fmla="*/ 3133813 w 10900219"/>
              <a:gd name="connsiteY30" fmla="*/ 18288 h 18288"/>
              <a:gd name="connsiteX31" fmla="*/ 2343547 w 10900219"/>
              <a:gd name="connsiteY31" fmla="*/ 18288 h 18288"/>
              <a:gd name="connsiteX32" fmla="*/ 1880288 w 10900219"/>
              <a:gd name="connsiteY32" fmla="*/ 18288 h 18288"/>
              <a:gd name="connsiteX33" fmla="*/ 981020 w 10900219"/>
              <a:gd name="connsiteY33" fmla="*/ 18288 h 18288"/>
              <a:gd name="connsiteX34" fmla="*/ 0 w 10900219"/>
              <a:gd name="connsiteY34" fmla="*/ 18288 h 18288"/>
              <a:gd name="connsiteX35" fmla="*/ 0 w 10900219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900219" h="18288" fill="none" extrusionOk="0">
                <a:moveTo>
                  <a:pt x="0" y="0"/>
                </a:moveTo>
                <a:cubicBezTo>
                  <a:pt x="118469" y="-6619"/>
                  <a:pt x="329397" y="-5525"/>
                  <a:pt x="463259" y="0"/>
                </a:cubicBezTo>
                <a:cubicBezTo>
                  <a:pt x="597121" y="5525"/>
                  <a:pt x="866598" y="4881"/>
                  <a:pt x="1144523" y="0"/>
                </a:cubicBezTo>
                <a:cubicBezTo>
                  <a:pt x="1422448" y="-4881"/>
                  <a:pt x="1761178" y="17159"/>
                  <a:pt x="1934789" y="0"/>
                </a:cubicBezTo>
                <a:cubicBezTo>
                  <a:pt x="2108400" y="-17159"/>
                  <a:pt x="2119134" y="-4032"/>
                  <a:pt x="2289046" y="0"/>
                </a:cubicBezTo>
                <a:cubicBezTo>
                  <a:pt x="2458958" y="4032"/>
                  <a:pt x="2472610" y="15385"/>
                  <a:pt x="2643303" y="0"/>
                </a:cubicBezTo>
                <a:cubicBezTo>
                  <a:pt x="2813996" y="-15385"/>
                  <a:pt x="3334189" y="-21234"/>
                  <a:pt x="3542571" y="0"/>
                </a:cubicBezTo>
                <a:cubicBezTo>
                  <a:pt x="3750953" y="21234"/>
                  <a:pt x="3991639" y="13212"/>
                  <a:pt x="4223835" y="0"/>
                </a:cubicBezTo>
                <a:cubicBezTo>
                  <a:pt x="4456031" y="-13212"/>
                  <a:pt x="4466914" y="13318"/>
                  <a:pt x="4578092" y="0"/>
                </a:cubicBezTo>
                <a:cubicBezTo>
                  <a:pt x="4689270" y="-13318"/>
                  <a:pt x="5120635" y="31363"/>
                  <a:pt x="5259356" y="0"/>
                </a:cubicBezTo>
                <a:cubicBezTo>
                  <a:pt x="5398077" y="-31363"/>
                  <a:pt x="5954119" y="-7091"/>
                  <a:pt x="6158624" y="0"/>
                </a:cubicBezTo>
                <a:cubicBezTo>
                  <a:pt x="6363129" y="7091"/>
                  <a:pt x="6535071" y="-8480"/>
                  <a:pt x="6730885" y="0"/>
                </a:cubicBezTo>
                <a:cubicBezTo>
                  <a:pt x="6926699" y="8480"/>
                  <a:pt x="7091018" y="19194"/>
                  <a:pt x="7303147" y="0"/>
                </a:cubicBezTo>
                <a:cubicBezTo>
                  <a:pt x="7515276" y="-19194"/>
                  <a:pt x="7840361" y="30755"/>
                  <a:pt x="7984410" y="0"/>
                </a:cubicBezTo>
                <a:cubicBezTo>
                  <a:pt x="8128459" y="-30755"/>
                  <a:pt x="8498590" y="39460"/>
                  <a:pt x="8774676" y="0"/>
                </a:cubicBezTo>
                <a:cubicBezTo>
                  <a:pt x="9050762" y="-39460"/>
                  <a:pt x="9204381" y="36508"/>
                  <a:pt x="9564942" y="0"/>
                </a:cubicBezTo>
                <a:cubicBezTo>
                  <a:pt x="9925503" y="-36508"/>
                  <a:pt x="10235542" y="59225"/>
                  <a:pt x="10900219" y="0"/>
                </a:cubicBezTo>
                <a:cubicBezTo>
                  <a:pt x="10900865" y="4451"/>
                  <a:pt x="10900709" y="9226"/>
                  <a:pt x="10900219" y="18288"/>
                </a:cubicBezTo>
                <a:cubicBezTo>
                  <a:pt x="10675942" y="21751"/>
                  <a:pt x="10609372" y="26977"/>
                  <a:pt x="10436960" y="18288"/>
                </a:cubicBezTo>
                <a:cubicBezTo>
                  <a:pt x="10264548" y="9599"/>
                  <a:pt x="9961150" y="-11074"/>
                  <a:pt x="9537692" y="18288"/>
                </a:cubicBezTo>
                <a:cubicBezTo>
                  <a:pt x="9114234" y="47650"/>
                  <a:pt x="9087386" y="35169"/>
                  <a:pt x="8856428" y="18288"/>
                </a:cubicBezTo>
                <a:cubicBezTo>
                  <a:pt x="8625470" y="1407"/>
                  <a:pt x="8634361" y="13786"/>
                  <a:pt x="8502171" y="18288"/>
                </a:cubicBezTo>
                <a:cubicBezTo>
                  <a:pt x="8369981" y="22790"/>
                  <a:pt x="8132296" y="22561"/>
                  <a:pt x="7820907" y="18288"/>
                </a:cubicBezTo>
                <a:cubicBezTo>
                  <a:pt x="7509518" y="14015"/>
                  <a:pt x="7432447" y="29431"/>
                  <a:pt x="7248646" y="18288"/>
                </a:cubicBezTo>
                <a:cubicBezTo>
                  <a:pt x="7064845" y="7145"/>
                  <a:pt x="6954380" y="2746"/>
                  <a:pt x="6676384" y="18288"/>
                </a:cubicBezTo>
                <a:cubicBezTo>
                  <a:pt x="6398388" y="33830"/>
                  <a:pt x="6292480" y="-4579"/>
                  <a:pt x="6104123" y="18288"/>
                </a:cubicBezTo>
                <a:cubicBezTo>
                  <a:pt x="5915766" y="41155"/>
                  <a:pt x="5703359" y="-8437"/>
                  <a:pt x="5531861" y="18288"/>
                </a:cubicBezTo>
                <a:cubicBezTo>
                  <a:pt x="5360363" y="45013"/>
                  <a:pt x="5056784" y="-12121"/>
                  <a:pt x="4741595" y="18288"/>
                </a:cubicBezTo>
                <a:cubicBezTo>
                  <a:pt x="4426406" y="48697"/>
                  <a:pt x="4364529" y="-10910"/>
                  <a:pt x="4060332" y="18288"/>
                </a:cubicBezTo>
                <a:cubicBezTo>
                  <a:pt x="3756135" y="47486"/>
                  <a:pt x="3816049" y="13364"/>
                  <a:pt x="3706074" y="18288"/>
                </a:cubicBezTo>
                <a:cubicBezTo>
                  <a:pt x="3596099" y="23212"/>
                  <a:pt x="3382238" y="37686"/>
                  <a:pt x="3133813" y="18288"/>
                </a:cubicBezTo>
                <a:cubicBezTo>
                  <a:pt x="2885388" y="-1110"/>
                  <a:pt x="2523125" y="15465"/>
                  <a:pt x="2343547" y="18288"/>
                </a:cubicBezTo>
                <a:cubicBezTo>
                  <a:pt x="2163969" y="21111"/>
                  <a:pt x="1985160" y="33196"/>
                  <a:pt x="1880288" y="18288"/>
                </a:cubicBezTo>
                <a:cubicBezTo>
                  <a:pt x="1775416" y="3380"/>
                  <a:pt x="1261751" y="-9914"/>
                  <a:pt x="981020" y="18288"/>
                </a:cubicBezTo>
                <a:cubicBezTo>
                  <a:pt x="700289" y="46490"/>
                  <a:pt x="314212" y="-15659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900219" h="18288" stroke="0" extrusionOk="0">
                <a:moveTo>
                  <a:pt x="0" y="0"/>
                </a:moveTo>
                <a:cubicBezTo>
                  <a:pt x="269624" y="3698"/>
                  <a:pt x="383061" y="-5818"/>
                  <a:pt x="572261" y="0"/>
                </a:cubicBezTo>
                <a:cubicBezTo>
                  <a:pt x="761461" y="5818"/>
                  <a:pt x="826360" y="-1890"/>
                  <a:pt x="926519" y="0"/>
                </a:cubicBezTo>
                <a:cubicBezTo>
                  <a:pt x="1026678" y="1890"/>
                  <a:pt x="1621671" y="-1096"/>
                  <a:pt x="1825787" y="0"/>
                </a:cubicBezTo>
                <a:cubicBezTo>
                  <a:pt x="2029903" y="1096"/>
                  <a:pt x="2212612" y="17145"/>
                  <a:pt x="2398048" y="0"/>
                </a:cubicBezTo>
                <a:cubicBezTo>
                  <a:pt x="2583484" y="-17145"/>
                  <a:pt x="2739759" y="-14168"/>
                  <a:pt x="2970310" y="0"/>
                </a:cubicBezTo>
                <a:cubicBezTo>
                  <a:pt x="3200861" y="14168"/>
                  <a:pt x="3502691" y="33180"/>
                  <a:pt x="3869578" y="0"/>
                </a:cubicBezTo>
                <a:cubicBezTo>
                  <a:pt x="4236465" y="-33180"/>
                  <a:pt x="4122134" y="-10470"/>
                  <a:pt x="4332837" y="0"/>
                </a:cubicBezTo>
                <a:cubicBezTo>
                  <a:pt x="4543540" y="10470"/>
                  <a:pt x="4834652" y="3572"/>
                  <a:pt x="5232105" y="0"/>
                </a:cubicBezTo>
                <a:cubicBezTo>
                  <a:pt x="5629558" y="-3572"/>
                  <a:pt x="5773178" y="-6604"/>
                  <a:pt x="6131373" y="0"/>
                </a:cubicBezTo>
                <a:cubicBezTo>
                  <a:pt x="6489568" y="6604"/>
                  <a:pt x="6621532" y="18870"/>
                  <a:pt x="6812637" y="0"/>
                </a:cubicBezTo>
                <a:cubicBezTo>
                  <a:pt x="7003742" y="-18870"/>
                  <a:pt x="7311146" y="18959"/>
                  <a:pt x="7711905" y="0"/>
                </a:cubicBezTo>
                <a:cubicBezTo>
                  <a:pt x="8112664" y="-18959"/>
                  <a:pt x="8080793" y="-24744"/>
                  <a:pt x="8284166" y="0"/>
                </a:cubicBezTo>
                <a:cubicBezTo>
                  <a:pt x="8487539" y="24744"/>
                  <a:pt x="8615041" y="-1627"/>
                  <a:pt x="8856428" y="0"/>
                </a:cubicBezTo>
                <a:cubicBezTo>
                  <a:pt x="9097815" y="1627"/>
                  <a:pt x="9475052" y="26322"/>
                  <a:pt x="9646694" y="0"/>
                </a:cubicBezTo>
                <a:cubicBezTo>
                  <a:pt x="9818336" y="-26322"/>
                  <a:pt x="9938906" y="-121"/>
                  <a:pt x="10218955" y="0"/>
                </a:cubicBezTo>
                <a:cubicBezTo>
                  <a:pt x="10499004" y="121"/>
                  <a:pt x="10697467" y="15326"/>
                  <a:pt x="10900219" y="0"/>
                </a:cubicBezTo>
                <a:cubicBezTo>
                  <a:pt x="10899812" y="8690"/>
                  <a:pt x="10900065" y="14141"/>
                  <a:pt x="10900219" y="18288"/>
                </a:cubicBezTo>
                <a:cubicBezTo>
                  <a:pt x="10543007" y="31201"/>
                  <a:pt x="10472057" y="15684"/>
                  <a:pt x="10109953" y="18288"/>
                </a:cubicBezTo>
                <a:cubicBezTo>
                  <a:pt x="9747849" y="20892"/>
                  <a:pt x="9872856" y="33007"/>
                  <a:pt x="9755696" y="18288"/>
                </a:cubicBezTo>
                <a:cubicBezTo>
                  <a:pt x="9638536" y="3569"/>
                  <a:pt x="9442681" y="6596"/>
                  <a:pt x="9292437" y="18288"/>
                </a:cubicBezTo>
                <a:cubicBezTo>
                  <a:pt x="9142193" y="29980"/>
                  <a:pt x="8817861" y="-11343"/>
                  <a:pt x="8393169" y="18288"/>
                </a:cubicBezTo>
                <a:cubicBezTo>
                  <a:pt x="7968477" y="47919"/>
                  <a:pt x="7919655" y="23228"/>
                  <a:pt x="7711905" y="18288"/>
                </a:cubicBezTo>
                <a:cubicBezTo>
                  <a:pt x="7504155" y="13348"/>
                  <a:pt x="7365667" y="6452"/>
                  <a:pt x="7248646" y="18288"/>
                </a:cubicBezTo>
                <a:cubicBezTo>
                  <a:pt x="7131625" y="30124"/>
                  <a:pt x="6776155" y="2871"/>
                  <a:pt x="6567382" y="18288"/>
                </a:cubicBezTo>
                <a:cubicBezTo>
                  <a:pt x="6358609" y="33705"/>
                  <a:pt x="6372933" y="1091"/>
                  <a:pt x="6213125" y="18288"/>
                </a:cubicBezTo>
                <a:cubicBezTo>
                  <a:pt x="6053317" y="35485"/>
                  <a:pt x="5980913" y="1290"/>
                  <a:pt x="5858868" y="18288"/>
                </a:cubicBezTo>
                <a:cubicBezTo>
                  <a:pt x="5736823" y="35286"/>
                  <a:pt x="5481395" y="5492"/>
                  <a:pt x="5177604" y="18288"/>
                </a:cubicBezTo>
                <a:cubicBezTo>
                  <a:pt x="4873813" y="31084"/>
                  <a:pt x="4854222" y="37160"/>
                  <a:pt x="4714345" y="18288"/>
                </a:cubicBezTo>
                <a:cubicBezTo>
                  <a:pt x="4574468" y="-584"/>
                  <a:pt x="4298550" y="22981"/>
                  <a:pt x="3924079" y="18288"/>
                </a:cubicBezTo>
                <a:cubicBezTo>
                  <a:pt x="3549608" y="13595"/>
                  <a:pt x="3645461" y="-921"/>
                  <a:pt x="3460820" y="18288"/>
                </a:cubicBezTo>
                <a:cubicBezTo>
                  <a:pt x="3276179" y="37497"/>
                  <a:pt x="3004470" y="-15027"/>
                  <a:pt x="2670554" y="18288"/>
                </a:cubicBezTo>
                <a:cubicBezTo>
                  <a:pt x="2336638" y="51603"/>
                  <a:pt x="2425773" y="17517"/>
                  <a:pt x="2316297" y="18288"/>
                </a:cubicBezTo>
                <a:cubicBezTo>
                  <a:pt x="2206821" y="19059"/>
                  <a:pt x="1757890" y="42158"/>
                  <a:pt x="1526031" y="18288"/>
                </a:cubicBezTo>
                <a:cubicBezTo>
                  <a:pt x="1294172" y="-5582"/>
                  <a:pt x="1213137" y="12281"/>
                  <a:pt x="1062771" y="18288"/>
                </a:cubicBezTo>
                <a:cubicBezTo>
                  <a:pt x="912405" y="24295"/>
                  <a:pt x="829444" y="7304"/>
                  <a:pt x="708514" y="18288"/>
                </a:cubicBezTo>
                <a:cubicBezTo>
                  <a:pt x="587584" y="29272"/>
                  <a:pt x="227877" y="37311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34925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EC125114-9BE9-4C21-BEC1-81B68516221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0936" y="4754880"/>
            <a:ext cx="1481328" cy="740664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2pPr>
          </a:lstStyle>
          <a:p>
            <a:pPr lvl="0"/>
            <a:r>
              <a:rPr lang="en-US"/>
              <a:t>Name</a:t>
            </a:r>
          </a:p>
          <a:p>
            <a:pPr lvl="1"/>
            <a:r>
              <a:rPr lang="en-US"/>
              <a:t>Title</a:t>
            </a:r>
          </a:p>
        </p:txBody>
      </p:sp>
      <p:sp>
        <p:nvSpPr>
          <p:cNvPr id="34" name="Text Placeholder 32">
            <a:extLst>
              <a:ext uri="{FF2B5EF4-FFF2-40B4-BE49-F238E27FC236}">
                <a16:creationId xmlns:a16="http://schemas.microsoft.com/office/drawing/2014/main" id="{2AB98BFD-4068-4EDA-8DE5-E5D978EDDF2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993136" y="4754880"/>
            <a:ext cx="1481328" cy="740664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2pPr>
          </a:lstStyle>
          <a:p>
            <a:pPr lvl="0"/>
            <a:r>
              <a:rPr lang="en-US"/>
              <a:t>Name</a:t>
            </a:r>
          </a:p>
          <a:p>
            <a:pPr lvl="1"/>
            <a:r>
              <a:rPr lang="en-US"/>
              <a:t>Title</a:t>
            </a:r>
          </a:p>
        </p:txBody>
      </p:sp>
      <p:sp>
        <p:nvSpPr>
          <p:cNvPr id="35" name="Text Placeholder 32">
            <a:extLst>
              <a:ext uri="{FF2B5EF4-FFF2-40B4-BE49-F238E27FC236}">
                <a16:creationId xmlns:a16="http://schemas.microsoft.com/office/drawing/2014/main" id="{937737FC-57C8-4243-BE91-4E9684B8361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355336" y="4754880"/>
            <a:ext cx="1481328" cy="740664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2pPr>
          </a:lstStyle>
          <a:p>
            <a:pPr lvl="0"/>
            <a:r>
              <a:rPr lang="en-US"/>
              <a:t>Name</a:t>
            </a:r>
          </a:p>
          <a:p>
            <a:pPr lvl="1"/>
            <a:r>
              <a:rPr lang="en-US"/>
              <a:t>Title</a:t>
            </a:r>
          </a:p>
        </p:txBody>
      </p:sp>
      <p:sp>
        <p:nvSpPr>
          <p:cNvPr id="36" name="Text Placeholder 32">
            <a:extLst>
              <a:ext uri="{FF2B5EF4-FFF2-40B4-BE49-F238E27FC236}">
                <a16:creationId xmlns:a16="http://schemas.microsoft.com/office/drawing/2014/main" id="{CA78FA67-D083-4763-B647-4554C3C5097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717536" y="4754880"/>
            <a:ext cx="1481328" cy="740664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2pPr>
          </a:lstStyle>
          <a:p>
            <a:pPr lvl="0"/>
            <a:r>
              <a:rPr lang="en-US"/>
              <a:t>Name</a:t>
            </a:r>
          </a:p>
          <a:p>
            <a:pPr lvl="1"/>
            <a:r>
              <a:rPr lang="en-US"/>
              <a:t>Title</a:t>
            </a:r>
          </a:p>
        </p:txBody>
      </p:sp>
      <p:sp>
        <p:nvSpPr>
          <p:cNvPr id="37" name="Text Placeholder 32">
            <a:extLst>
              <a:ext uri="{FF2B5EF4-FFF2-40B4-BE49-F238E27FC236}">
                <a16:creationId xmlns:a16="http://schemas.microsoft.com/office/drawing/2014/main" id="{F1892FE5-DAA3-4902-93EF-46D6565FFB4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079736" y="4754880"/>
            <a:ext cx="1481328" cy="740664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2pPr>
          </a:lstStyle>
          <a:p>
            <a:pPr lvl="0"/>
            <a:r>
              <a:rPr lang="en-US"/>
              <a:t>Name</a:t>
            </a:r>
          </a:p>
          <a:p>
            <a:pPr lvl="1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1834275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Center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4"/>
            <a:ext cx="10515600" cy="1325880"/>
          </a:xfrm>
        </p:spPr>
        <p:txBody>
          <a:bodyPr/>
          <a:lstStyle>
            <a:lvl1pPr algn="ctr">
              <a:defRPr sz="7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9219E-EE74-4093-94D6-F663E059C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2304288"/>
            <a:ext cx="10515600" cy="3877056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61642-BFBA-48AE-A29C-C2AA7386A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2029B-6646-4DBF-A302-76A513FC6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6D4DFD-766F-4E45-A00C-2B5E8CE9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C18C1E5-FB55-42F5-BD6D-9CC153FCDBE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83465705-093A-460D-83A5-4A4F3275ADB7}"/>
              </a:ext>
            </a:extLst>
          </p:cNvPr>
          <p:cNvSpPr/>
          <p:nvPr userDrawn="1"/>
        </p:nvSpPr>
        <p:spPr>
          <a:xfrm flipV="1">
            <a:off x="648305" y="2067561"/>
            <a:ext cx="10900219" cy="18288"/>
          </a:xfrm>
          <a:custGeom>
            <a:avLst/>
            <a:gdLst>
              <a:gd name="connsiteX0" fmla="*/ 0 w 10900219"/>
              <a:gd name="connsiteY0" fmla="*/ 0 h 18288"/>
              <a:gd name="connsiteX1" fmla="*/ 463259 w 10900219"/>
              <a:gd name="connsiteY1" fmla="*/ 0 h 18288"/>
              <a:gd name="connsiteX2" fmla="*/ 1144523 w 10900219"/>
              <a:gd name="connsiteY2" fmla="*/ 0 h 18288"/>
              <a:gd name="connsiteX3" fmla="*/ 1934789 w 10900219"/>
              <a:gd name="connsiteY3" fmla="*/ 0 h 18288"/>
              <a:gd name="connsiteX4" fmla="*/ 2289046 w 10900219"/>
              <a:gd name="connsiteY4" fmla="*/ 0 h 18288"/>
              <a:gd name="connsiteX5" fmla="*/ 2643303 w 10900219"/>
              <a:gd name="connsiteY5" fmla="*/ 0 h 18288"/>
              <a:gd name="connsiteX6" fmla="*/ 3542571 w 10900219"/>
              <a:gd name="connsiteY6" fmla="*/ 0 h 18288"/>
              <a:gd name="connsiteX7" fmla="*/ 4223835 w 10900219"/>
              <a:gd name="connsiteY7" fmla="*/ 0 h 18288"/>
              <a:gd name="connsiteX8" fmla="*/ 4578092 w 10900219"/>
              <a:gd name="connsiteY8" fmla="*/ 0 h 18288"/>
              <a:gd name="connsiteX9" fmla="*/ 5259356 w 10900219"/>
              <a:gd name="connsiteY9" fmla="*/ 0 h 18288"/>
              <a:gd name="connsiteX10" fmla="*/ 6158624 w 10900219"/>
              <a:gd name="connsiteY10" fmla="*/ 0 h 18288"/>
              <a:gd name="connsiteX11" fmla="*/ 6730885 w 10900219"/>
              <a:gd name="connsiteY11" fmla="*/ 0 h 18288"/>
              <a:gd name="connsiteX12" fmla="*/ 7303147 w 10900219"/>
              <a:gd name="connsiteY12" fmla="*/ 0 h 18288"/>
              <a:gd name="connsiteX13" fmla="*/ 7984410 w 10900219"/>
              <a:gd name="connsiteY13" fmla="*/ 0 h 18288"/>
              <a:gd name="connsiteX14" fmla="*/ 8774676 w 10900219"/>
              <a:gd name="connsiteY14" fmla="*/ 0 h 18288"/>
              <a:gd name="connsiteX15" fmla="*/ 9564942 w 10900219"/>
              <a:gd name="connsiteY15" fmla="*/ 0 h 18288"/>
              <a:gd name="connsiteX16" fmla="*/ 10900219 w 10900219"/>
              <a:gd name="connsiteY16" fmla="*/ 0 h 18288"/>
              <a:gd name="connsiteX17" fmla="*/ 10900219 w 10900219"/>
              <a:gd name="connsiteY17" fmla="*/ 18288 h 18288"/>
              <a:gd name="connsiteX18" fmla="*/ 10436960 w 10900219"/>
              <a:gd name="connsiteY18" fmla="*/ 18288 h 18288"/>
              <a:gd name="connsiteX19" fmla="*/ 9537692 w 10900219"/>
              <a:gd name="connsiteY19" fmla="*/ 18288 h 18288"/>
              <a:gd name="connsiteX20" fmla="*/ 8856428 w 10900219"/>
              <a:gd name="connsiteY20" fmla="*/ 18288 h 18288"/>
              <a:gd name="connsiteX21" fmla="*/ 8502171 w 10900219"/>
              <a:gd name="connsiteY21" fmla="*/ 18288 h 18288"/>
              <a:gd name="connsiteX22" fmla="*/ 7820907 w 10900219"/>
              <a:gd name="connsiteY22" fmla="*/ 18288 h 18288"/>
              <a:gd name="connsiteX23" fmla="*/ 7248646 w 10900219"/>
              <a:gd name="connsiteY23" fmla="*/ 18288 h 18288"/>
              <a:gd name="connsiteX24" fmla="*/ 6676384 w 10900219"/>
              <a:gd name="connsiteY24" fmla="*/ 18288 h 18288"/>
              <a:gd name="connsiteX25" fmla="*/ 6104123 w 10900219"/>
              <a:gd name="connsiteY25" fmla="*/ 18288 h 18288"/>
              <a:gd name="connsiteX26" fmla="*/ 5531861 w 10900219"/>
              <a:gd name="connsiteY26" fmla="*/ 18288 h 18288"/>
              <a:gd name="connsiteX27" fmla="*/ 4741595 w 10900219"/>
              <a:gd name="connsiteY27" fmla="*/ 18288 h 18288"/>
              <a:gd name="connsiteX28" fmla="*/ 4060332 w 10900219"/>
              <a:gd name="connsiteY28" fmla="*/ 18288 h 18288"/>
              <a:gd name="connsiteX29" fmla="*/ 3706074 w 10900219"/>
              <a:gd name="connsiteY29" fmla="*/ 18288 h 18288"/>
              <a:gd name="connsiteX30" fmla="*/ 3133813 w 10900219"/>
              <a:gd name="connsiteY30" fmla="*/ 18288 h 18288"/>
              <a:gd name="connsiteX31" fmla="*/ 2343547 w 10900219"/>
              <a:gd name="connsiteY31" fmla="*/ 18288 h 18288"/>
              <a:gd name="connsiteX32" fmla="*/ 1880288 w 10900219"/>
              <a:gd name="connsiteY32" fmla="*/ 18288 h 18288"/>
              <a:gd name="connsiteX33" fmla="*/ 981020 w 10900219"/>
              <a:gd name="connsiteY33" fmla="*/ 18288 h 18288"/>
              <a:gd name="connsiteX34" fmla="*/ 0 w 10900219"/>
              <a:gd name="connsiteY34" fmla="*/ 18288 h 18288"/>
              <a:gd name="connsiteX35" fmla="*/ 0 w 10900219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900219" h="18288" fill="none" extrusionOk="0">
                <a:moveTo>
                  <a:pt x="0" y="0"/>
                </a:moveTo>
                <a:cubicBezTo>
                  <a:pt x="118469" y="-6619"/>
                  <a:pt x="329397" y="-5525"/>
                  <a:pt x="463259" y="0"/>
                </a:cubicBezTo>
                <a:cubicBezTo>
                  <a:pt x="597121" y="5525"/>
                  <a:pt x="866598" y="4881"/>
                  <a:pt x="1144523" y="0"/>
                </a:cubicBezTo>
                <a:cubicBezTo>
                  <a:pt x="1422448" y="-4881"/>
                  <a:pt x="1761178" y="17159"/>
                  <a:pt x="1934789" y="0"/>
                </a:cubicBezTo>
                <a:cubicBezTo>
                  <a:pt x="2108400" y="-17159"/>
                  <a:pt x="2119134" y="-4032"/>
                  <a:pt x="2289046" y="0"/>
                </a:cubicBezTo>
                <a:cubicBezTo>
                  <a:pt x="2458958" y="4032"/>
                  <a:pt x="2472610" y="15385"/>
                  <a:pt x="2643303" y="0"/>
                </a:cubicBezTo>
                <a:cubicBezTo>
                  <a:pt x="2813996" y="-15385"/>
                  <a:pt x="3334189" y="-21234"/>
                  <a:pt x="3542571" y="0"/>
                </a:cubicBezTo>
                <a:cubicBezTo>
                  <a:pt x="3750953" y="21234"/>
                  <a:pt x="3991639" y="13212"/>
                  <a:pt x="4223835" y="0"/>
                </a:cubicBezTo>
                <a:cubicBezTo>
                  <a:pt x="4456031" y="-13212"/>
                  <a:pt x="4466914" y="13318"/>
                  <a:pt x="4578092" y="0"/>
                </a:cubicBezTo>
                <a:cubicBezTo>
                  <a:pt x="4689270" y="-13318"/>
                  <a:pt x="5120635" y="31363"/>
                  <a:pt x="5259356" y="0"/>
                </a:cubicBezTo>
                <a:cubicBezTo>
                  <a:pt x="5398077" y="-31363"/>
                  <a:pt x="5954119" y="-7091"/>
                  <a:pt x="6158624" y="0"/>
                </a:cubicBezTo>
                <a:cubicBezTo>
                  <a:pt x="6363129" y="7091"/>
                  <a:pt x="6535071" y="-8480"/>
                  <a:pt x="6730885" y="0"/>
                </a:cubicBezTo>
                <a:cubicBezTo>
                  <a:pt x="6926699" y="8480"/>
                  <a:pt x="7091018" y="19194"/>
                  <a:pt x="7303147" y="0"/>
                </a:cubicBezTo>
                <a:cubicBezTo>
                  <a:pt x="7515276" y="-19194"/>
                  <a:pt x="7840361" y="30755"/>
                  <a:pt x="7984410" y="0"/>
                </a:cubicBezTo>
                <a:cubicBezTo>
                  <a:pt x="8128459" y="-30755"/>
                  <a:pt x="8498590" y="39460"/>
                  <a:pt x="8774676" y="0"/>
                </a:cubicBezTo>
                <a:cubicBezTo>
                  <a:pt x="9050762" y="-39460"/>
                  <a:pt x="9204381" y="36508"/>
                  <a:pt x="9564942" y="0"/>
                </a:cubicBezTo>
                <a:cubicBezTo>
                  <a:pt x="9925503" y="-36508"/>
                  <a:pt x="10235542" y="59225"/>
                  <a:pt x="10900219" y="0"/>
                </a:cubicBezTo>
                <a:cubicBezTo>
                  <a:pt x="10900865" y="4451"/>
                  <a:pt x="10900709" y="9226"/>
                  <a:pt x="10900219" y="18288"/>
                </a:cubicBezTo>
                <a:cubicBezTo>
                  <a:pt x="10675942" y="21751"/>
                  <a:pt x="10609372" y="26977"/>
                  <a:pt x="10436960" y="18288"/>
                </a:cubicBezTo>
                <a:cubicBezTo>
                  <a:pt x="10264548" y="9599"/>
                  <a:pt x="9961150" y="-11074"/>
                  <a:pt x="9537692" y="18288"/>
                </a:cubicBezTo>
                <a:cubicBezTo>
                  <a:pt x="9114234" y="47650"/>
                  <a:pt x="9087386" y="35169"/>
                  <a:pt x="8856428" y="18288"/>
                </a:cubicBezTo>
                <a:cubicBezTo>
                  <a:pt x="8625470" y="1407"/>
                  <a:pt x="8634361" y="13786"/>
                  <a:pt x="8502171" y="18288"/>
                </a:cubicBezTo>
                <a:cubicBezTo>
                  <a:pt x="8369981" y="22790"/>
                  <a:pt x="8132296" y="22561"/>
                  <a:pt x="7820907" y="18288"/>
                </a:cubicBezTo>
                <a:cubicBezTo>
                  <a:pt x="7509518" y="14015"/>
                  <a:pt x="7432447" y="29431"/>
                  <a:pt x="7248646" y="18288"/>
                </a:cubicBezTo>
                <a:cubicBezTo>
                  <a:pt x="7064845" y="7145"/>
                  <a:pt x="6954380" y="2746"/>
                  <a:pt x="6676384" y="18288"/>
                </a:cubicBezTo>
                <a:cubicBezTo>
                  <a:pt x="6398388" y="33830"/>
                  <a:pt x="6292480" y="-4579"/>
                  <a:pt x="6104123" y="18288"/>
                </a:cubicBezTo>
                <a:cubicBezTo>
                  <a:pt x="5915766" y="41155"/>
                  <a:pt x="5703359" y="-8437"/>
                  <a:pt x="5531861" y="18288"/>
                </a:cubicBezTo>
                <a:cubicBezTo>
                  <a:pt x="5360363" y="45013"/>
                  <a:pt x="5056784" y="-12121"/>
                  <a:pt x="4741595" y="18288"/>
                </a:cubicBezTo>
                <a:cubicBezTo>
                  <a:pt x="4426406" y="48697"/>
                  <a:pt x="4364529" y="-10910"/>
                  <a:pt x="4060332" y="18288"/>
                </a:cubicBezTo>
                <a:cubicBezTo>
                  <a:pt x="3756135" y="47486"/>
                  <a:pt x="3816049" y="13364"/>
                  <a:pt x="3706074" y="18288"/>
                </a:cubicBezTo>
                <a:cubicBezTo>
                  <a:pt x="3596099" y="23212"/>
                  <a:pt x="3382238" y="37686"/>
                  <a:pt x="3133813" y="18288"/>
                </a:cubicBezTo>
                <a:cubicBezTo>
                  <a:pt x="2885388" y="-1110"/>
                  <a:pt x="2523125" y="15465"/>
                  <a:pt x="2343547" y="18288"/>
                </a:cubicBezTo>
                <a:cubicBezTo>
                  <a:pt x="2163969" y="21111"/>
                  <a:pt x="1985160" y="33196"/>
                  <a:pt x="1880288" y="18288"/>
                </a:cubicBezTo>
                <a:cubicBezTo>
                  <a:pt x="1775416" y="3380"/>
                  <a:pt x="1261751" y="-9914"/>
                  <a:pt x="981020" y="18288"/>
                </a:cubicBezTo>
                <a:cubicBezTo>
                  <a:pt x="700289" y="46490"/>
                  <a:pt x="314212" y="-15659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900219" h="18288" stroke="0" extrusionOk="0">
                <a:moveTo>
                  <a:pt x="0" y="0"/>
                </a:moveTo>
                <a:cubicBezTo>
                  <a:pt x="269624" y="3698"/>
                  <a:pt x="383061" y="-5818"/>
                  <a:pt x="572261" y="0"/>
                </a:cubicBezTo>
                <a:cubicBezTo>
                  <a:pt x="761461" y="5818"/>
                  <a:pt x="826360" y="-1890"/>
                  <a:pt x="926519" y="0"/>
                </a:cubicBezTo>
                <a:cubicBezTo>
                  <a:pt x="1026678" y="1890"/>
                  <a:pt x="1621671" y="-1096"/>
                  <a:pt x="1825787" y="0"/>
                </a:cubicBezTo>
                <a:cubicBezTo>
                  <a:pt x="2029903" y="1096"/>
                  <a:pt x="2212612" y="17145"/>
                  <a:pt x="2398048" y="0"/>
                </a:cubicBezTo>
                <a:cubicBezTo>
                  <a:pt x="2583484" y="-17145"/>
                  <a:pt x="2739759" y="-14168"/>
                  <a:pt x="2970310" y="0"/>
                </a:cubicBezTo>
                <a:cubicBezTo>
                  <a:pt x="3200861" y="14168"/>
                  <a:pt x="3502691" y="33180"/>
                  <a:pt x="3869578" y="0"/>
                </a:cubicBezTo>
                <a:cubicBezTo>
                  <a:pt x="4236465" y="-33180"/>
                  <a:pt x="4122134" y="-10470"/>
                  <a:pt x="4332837" y="0"/>
                </a:cubicBezTo>
                <a:cubicBezTo>
                  <a:pt x="4543540" y="10470"/>
                  <a:pt x="4834652" y="3572"/>
                  <a:pt x="5232105" y="0"/>
                </a:cubicBezTo>
                <a:cubicBezTo>
                  <a:pt x="5629558" y="-3572"/>
                  <a:pt x="5773178" y="-6604"/>
                  <a:pt x="6131373" y="0"/>
                </a:cubicBezTo>
                <a:cubicBezTo>
                  <a:pt x="6489568" y="6604"/>
                  <a:pt x="6621532" y="18870"/>
                  <a:pt x="6812637" y="0"/>
                </a:cubicBezTo>
                <a:cubicBezTo>
                  <a:pt x="7003742" y="-18870"/>
                  <a:pt x="7311146" y="18959"/>
                  <a:pt x="7711905" y="0"/>
                </a:cubicBezTo>
                <a:cubicBezTo>
                  <a:pt x="8112664" y="-18959"/>
                  <a:pt x="8080793" y="-24744"/>
                  <a:pt x="8284166" y="0"/>
                </a:cubicBezTo>
                <a:cubicBezTo>
                  <a:pt x="8487539" y="24744"/>
                  <a:pt x="8615041" y="-1627"/>
                  <a:pt x="8856428" y="0"/>
                </a:cubicBezTo>
                <a:cubicBezTo>
                  <a:pt x="9097815" y="1627"/>
                  <a:pt x="9475052" y="26322"/>
                  <a:pt x="9646694" y="0"/>
                </a:cubicBezTo>
                <a:cubicBezTo>
                  <a:pt x="9818336" y="-26322"/>
                  <a:pt x="9938906" y="-121"/>
                  <a:pt x="10218955" y="0"/>
                </a:cubicBezTo>
                <a:cubicBezTo>
                  <a:pt x="10499004" y="121"/>
                  <a:pt x="10697467" y="15326"/>
                  <a:pt x="10900219" y="0"/>
                </a:cubicBezTo>
                <a:cubicBezTo>
                  <a:pt x="10899812" y="8690"/>
                  <a:pt x="10900065" y="14141"/>
                  <a:pt x="10900219" y="18288"/>
                </a:cubicBezTo>
                <a:cubicBezTo>
                  <a:pt x="10543007" y="31201"/>
                  <a:pt x="10472057" y="15684"/>
                  <a:pt x="10109953" y="18288"/>
                </a:cubicBezTo>
                <a:cubicBezTo>
                  <a:pt x="9747849" y="20892"/>
                  <a:pt x="9872856" y="33007"/>
                  <a:pt x="9755696" y="18288"/>
                </a:cubicBezTo>
                <a:cubicBezTo>
                  <a:pt x="9638536" y="3569"/>
                  <a:pt x="9442681" y="6596"/>
                  <a:pt x="9292437" y="18288"/>
                </a:cubicBezTo>
                <a:cubicBezTo>
                  <a:pt x="9142193" y="29980"/>
                  <a:pt x="8817861" y="-11343"/>
                  <a:pt x="8393169" y="18288"/>
                </a:cubicBezTo>
                <a:cubicBezTo>
                  <a:pt x="7968477" y="47919"/>
                  <a:pt x="7919655" y="23228"/>
                  <a:pt x="7711905" y="18288"/>
                </a:cubicBezTo>
                <a:cubicBezTo>
                  <a:pt x="7504155" y="13348"/>
                  <a:pt x="7365667" y="6452"/>
                  <a:pt x="7248646" y="18288"/>
                </a:cubicBezTo>
                <a:cubicBezTo>
                  <a:pt x="7131625" y="30124"/>
                  <a:pt x="6776155" y="2871"/>
                  <a:pt x="6567382" y="18288"/>
                </a:cubicBezTo>
                <a:cubicBezTo>
                  <a:pt x="6358609" y="33705"/>
                  <a:pt x="6372933" y="1091"/>
                  <a:pt x="6213125" y="18288"/>
                </a:cubicBezTo>
                <a:cubicBezTo>
                  <a:pt x="6053317" y="35485"/>
                  <a:pt x="5980913" y="1290"/>
                  <a:pt x="5858868" y="18288"/>
                </a:cubicBezTo>
                <a:cubicBezTo>
                  <a:pt x="5736823" y="35286"/>
                  <a:pt x="5481395" y="5492"/>
                  <a:pt x="5177604" y="18288"/>
                </a:cubicBezTo>
                <a:cubicBezTo>
                  <a:pt x="4873813" y="31084"/>
                  <a:pt x="4854222" y="37160"/>
                  <a:pt x="4714345" y="18288"/>
                </a:cubicBezTo>
                <a:cubicBezTo>
                  <a:pt x="4574468" y="-584"/>
                  <a:pt x="4298550" y="22981"/>
                  <a:pt x="3924079" y="18288"/>
                </a:cubicBezTo>
                <a:cubicBezTo>
                  <a:pt x="3549608" y="13595"/>
                  <a:pt x="3645461" y="-921"/>
                  <a:pt x="3460820" y="18288"/>
                </a:cubicBezTo>
                <a:cubicBezTo>
                  <a:pt x="3276179" y="37497"/>
                  <a:pt x="3004470" y="-15027"/>
                  <a:pt x="2670554" y="18288"/>
                </a:cubicBezTo>
                <a:cubicBezTo>
                  <a:pt x="2336638" y="51603"/>
                  <a:pt x="2425773" y="17517"/>
                  <a:pt x="2316297" y="18288"/>
                </a:cubicBezTo>
                <a:cubicBezTo>
                  <a:pt x="2206821" y="19059"/>
                  <a:pt x="1757890" y="42158"/>
                  <a:pt x="1526031" y="18288"/>
                </a:cubicBezTo>
                <a:cubicBezTo>
                  <a:pt x="1294172" y="-5582"/>
                  <a:pt x="1213137" y="12281"/>
                  <a:pt x="1062771" y="18288"/>
                </a:cubicBezTo>
                <a:cubicBezTo>
                  <a:pt x="912405" y="24295"/>
                  <a:pt x="829444" y="7304"/>
                  <a:pt x="708514" y="18288"/>
                </a:cubicBezTo>
                <a:cubicBezTo>
                  <a:pt x="587584" y="29272"/>
                  <a:pt x="227877" y="37311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34925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2908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DE264-531D-49C1-A8AF-2B4C1D218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B9A1B8-2F1B-46AA-858A-CFFF5AF7CE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304288"/>
            <a:ext cx="5181600" cy="3877056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6B9631-18C0-43BD-8AF3-9137D6D4C2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304288"/>
            <a:ext cx="5181600" cy="3877056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032FCA-14C6-4497-9C27-3F5806244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9/3/20XX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1E5057-693B-4E10-958E-0ABE79FEC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0CECB1-0A35-4C10-9D3D-FE4404283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8C1E5-FB55-42F5-BD6D-9CC153FCDBE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 descr="Tag=AccentColor&#10;Flavor=Light&#10;Target=FillAndLine">
            <a:extLst>
              <a:ext uri="{FF2B5EF4-FFF2-40B4-BE49-F238E27FC236}">
                <a16:creationId xmlns:a16="http://schemas.microsoft.com/office/drawing/2014/main" id="{23FEB8C5-87FB-41BA-B300-D935D5EEAECC}"/>
              </a:ext>
            </a:extLst>
          </p:cNvPr>
          <p:cNvSpPr/>
          <p:nvPr userDrawn="1"/>
        </p:nvSpPr>
        <p:spPr>
          <a:xfrm flipV="1">
            <a:off x="648305" y="2067561"/>
            <a:ext cx="10900219" cy="18288"/>
          </a:xfrm>
          <a:custGeom>
            <a:avLst/>
            <a:gdLst>
              <a:gd name="connsiteX0" fmla="*/ 0 w 10900219"/>
              <a:gd name="connsiteY0" fmla="*/ 0 h 18288"/>
              <a:gd name="connsiteX1" fmla="*/ 463259 w 10900219"/>
              <a:gd name="connsiteY1" fmla="*/ 0 h 18288"/>
              <a:gd name="connsiteX2" fmla="*/ 1144523 w 10900219"/>
              <a:gd name="connsiteY2" fmla="*/ 0 h 18288"/>
              <a:gd name="connsiteX3" fmla="*/ 1934789 w 10900219"/>
              <a:gd name="connsiteY3" fmla="*/ 0 h 18288"/>
              <a:gd name="connsiteX4" fmla="*/ 2289046 w 10900219"/>
              <a:gd name="connsiteY4" fmla="*/ 0 h 18288"/>
              <a:gd name="connsiteX5" fmla="*/ 2643303 w 10900219"/>
              <a:gd name="connsiteY5" fmla="*/ 0 h 18288"/>
              <a:gd name="connsiteX6" fmla="*/ 3542571 w 10900219"/>
              <a:gd name="connsiteY6" fmla="*/ 0 h 18288"/>
              <a:gd name="connsiteX7" fmla="*/ 4223835 w 10900219"/>
              <a:gd name="connsiteY7" fmla="*/ 0 h 18288"/>
              <a:gd name="connsiteX8" fmla="*/ 4578092 w 10900219"/>
              <a:gd name="connsiteY8" fmla="*/ 0 h 18288"/>
              <a:gd name="connsiteX9" fmla="*/ 5259356 w 10900219"/>
              <a:gd name="connsiteY9" fmla="*/ 0 h 18288"/>
              <a:gd name="connsiteX10" fmla="*/ 6158624 w 10900219"/>
              <a:gd name="connsiteY10" fmla="*/ 0 h 18288"/>
              <a:gd name="connsiteX11" fmla="*/ 6730885 w 10900219"/>
              <a:gd name="connsiteY11" fmla="*/ 0 h 18288"/>
              <a:gd name="connsiteX12" fmla="*/ 7303147 w 10900219"/>
              <a:gd name="connsiteY12" fmla="*/ 0 h 18288"/>
              <a:gd name="connsiteX13" fmla="*/ 7984410 w 10900219"/>
              <a:gd name="connsiteY13" fmla="*/ 0 h 18288"/>
              <a:gd name="connsiteX14" fmla="*/ 8774676 w 10900219"/>
              <a:gd name="connsiteY14" fmla="*/ 0 h 18288"/>
              <a:gd name="connsiteX15" fmla="*/ 9564942 w 10900219"/>
              <a:gd name="connsiteY15" fmla="*/ 0 h 18288"/>
              <a:gd name="connsiteX16" fmla="*/ 10900219 w 10900219"/>
              <a:gd name="connsiteY16" fmla="*/ 0 h 18288"/>
              <a:gd name="connsiteX17" fmla="*/ 10900219 w 10900219"/>
              <a:gd name="connsiteY17" fmla="*/ 18288 h 18288"/>
              <a:gd name="connsiteX18" fmla="*/ 10436960 w 10900219"/>
              <a:gd name="connsiteY18" fmla="*/ 18288 h 18288"/>
              <a:gd name="connsiteX19" fmla="*/ 9537692 w 10900219"/>
              <a:gd name="connsiteY19" fmla="*/ 18288 h 18288"/>
              <a:gd name="connsiteX20" fmla="*/ 8856428 w 10900219"/>
              <a:gd name="connsiteY20" fmla="*/ 18288 h 18288"/>
              <a:gd name="connsiteX21" fmla="*/ 8502171 w 10900219"/>
              <a:gd name="connsiteY21" fmla="*/ 18288 h 18288"/>
              <a:gd name="connsiteX22" fmla="*/ 7820907 w 10900219"/>
              <a:gd name="connsiteY22" fmla="*/ 18288 h 18288"/>
              <a:gd name="connsiteX23" fmla="*/ 7248646 w 10900219"/>
              <a:gd name="connsiteY23" fmla="*/ 18288 h 18288"/>
              <a:gd name="connsiteX24" fmla="*/ 6676384 w 10900219"/>
              <a:gd name="connsiteY24" fmla="*/ 18288 h 18288"/>
              <a:gd name="connsiteX25" fmla="*/ 6104123 w 10900219"/>
              <a:gd name="connsiteY25" fmla="*/ 18288 h 18288"/>
              <a:gd name="connsiteX26" fmla="*/ 5531861 w 10900219"/>
              <a:gd name="connsiteY26" fmla="*/ 18288 h 18288"/>
              <a:gd name="connsiteX27" fmla="*/ 4741595 w 10900219"/>
              <a:gd name="connsiteY27" fmla="*/ 18288 h 18288"/>
              <a:gd name="connsiteX28" fmla="*/ 4060332 w 10900219"/>
              <a:gd name="connsiteY28" fmla="*/ 18288 h 18288"/>
              <a:gd name="connsiteX29" fmla="*/ 3706074 w 10900219"/>
              <a:gd name="connsiteY29" fmla="*/ 18288 h 18288"/>
              <a:gd name="connsiteX30" fmla="*/ 3133813 w 10900219"/>
              <a:gd name="connsiteY30" fmla="*/ 18288 h 18288"/>
              <a:gd name="connsiteX31" fmla="*/ 2343547 w 10900219"/>
              <a:gd name="connsiteY31" fmla="*/ 18288 h 18288"/>
              <a:gd name="connsiteX32" fmla="*/ 1880288 w 10900219"/>
              <a:gd name="connsiteY32" fmla="*/ 18288 h 18288"/>
              <a:gd name="connsiteX33" fmla="*/ 981020 w 10900219"/>
              <a:gd name="connsiteY33" fmla="*/ 18288 h 18288"/>
              <a:gd name="connsiteX34" fmla="*/ 0 w 10900219"/>
              <a:gd name="connsiteY34" fmla="*/ 18288 h 18288"/>
              <a:gd name="connsiteX35" fmla="*/ 0 w 10900219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900219" h="18288" fill="none" extrusionOk="0">
                <a:moveTo>
                  <a:pt x="0" y="0"/>
                </a:moveTo>
                <a:cubicBezTo>
                  <a:pt x="118469" y="-6619"/>
                  <a:pt x="329397" y="-5525"/>
                  <a:pt x="463259" y="0"/>
                </a:cubicBezTo>
                <a:cubicBezTo>
                  <a:pt x="597121" y="5525"/>
                  <a:pt x="866598" y="4881"/>
                  <a:pt x="1144523" y="0"/>
                </a:cubicBezTo>
                <a:cubicBezTo>
                  <a:pt x="1422448" y="-4881"/>
                  <a:pt x="1761178" y="17159"/>
                  <a:pt x="1934789" y="0"/>
                </a:cubicBezTo>
                <a:cubicBezTo>
                  <a:pt x="2108400" y="-17159"/>
                  <a:pt x="2119134" y="-4032"/>
                  <a:pt x="2289046" y="0"/>
                </a:cubicBezTo>
                <a:cubicBezTo>
                  <a:pt x="2458958" y="4032"/>
                  <a:pt x="2472610" y="15385"/>
                  <a:pt x="2643303" y="0"/>
                </a:cubicBezTo>
                <a:cubicBezTo>
                  <a:pt x="2813996" y="-15385"/>
                  <a:pt x="3334189" y="-21234"/>
                  <a:pt x="3542571" y="0"/>
                </a:cubicBezTo>
                <a:cubicBezTo>
                  <a:pt x="3750953" y="21234"/>
                  <a:pt x="3991639" y="13212"/>
                  <a:pt x="4223835" y="0"/>
                </a:cubicBezTo>
                <a:cubicBezTo>
                  <a:pt x="4456031" y="-13212"/>
                  <a:pt x="4466914" y="13318"/>
                  <a:pt x="4578092" y="0"/>
                </a:cubicBezTo>
                <a:cubicBezTo>
                  <a:pt x="4689270" y="-13318"/>
                  <a:pt x="5120635" y="31363"/>
                  <a:pt x="5259356" y="0"/>
                </a:cubicBezTo>
                <a:cubicBezTo>
                  <a:pt x="5398077" y="-31363"/>
                  <a:pt x="5954119" y="-7091"/>
                  <a:pt x="6158624" y="0"/>
                </a:cubicBezTo>
                <a:cubicBezTo>
                  <a:pt x="6363129" y="7091"/>
                  <a:pt x="6535071" y="-8480"/>
                  <a:pt x="6730885" y="0"/>
                </a:cubicBezTo>
                <a:cubicBezTo>
                  <a:pt x="6926699" y="8480"/>
                  <a:pt x="7091018" y="19194"/>
                  <a:pt x="7303147" y="0"/>
                </a:cubicBezTo>
                <a:cubicBezTo>
                  <a:pt x="7515276" y="-19194"/>
                  <a:pt x="7840361" y="30755"/>
                  <a:pt x="7984410" y="0"/>
                </a:cubicBezTo>
                <a:cubicBezTo>
                  <a:pt x="8128459" y="-30755"/>
                  <a:pt x="8498590" y="39460"/>
                  <a:pt x="8774676" y="0"/>
                </a:cubicBezTo>
                <a:cubicBezTo>
                  <a:pt x="9050762" y="-39460"/>
                  <a:pt x="9204381" y="36508"/>
                  <a:pt x="9564942" y="0"/>
                </a:cubicBezTo>
                <a:cubicBezTo>
                  <a:pt x="9925503" y="-36508"/>
                  <a:pt x="10235542" y="59225"/>
                  <a:pt x="10900219" y="0"/>
                </a:cubicBezTo>
                <a:cubicBezTo>
                  <a:pt x="10900865" y="4451"/>
                  <a:pt x="10900709" y="9226"/>
                  <a:pt x="10900219" y="18288"/>
                </a:cubicBezTo>
                <a:cubicBezTo>
                  <a:pt x="10675942" y="21751"/>
                  <a:pt x="10609372" y="26977"/>
                  <a:pt x="10436960" y="18288"/>
                </a:cubicBezTo>
                <a:cubicBezTo>
                  <a:pt x="10264548" y="9599"/>
                  <a:pt x="9961150" y="-11074"/>
                  <a:pt x="9537692" y="18288"/>
                </a:cubicBezTo>
                <a:cubicBezTo>
                  <a:pt x="9114234" y="47650"/>
                  <a:pt x="9087386" y="35169"/>
                  <a:pt x="8856428" y="18288"/>
                </a:cubicBezTo>
                <a:cubicBezTo>
                  <a:pt x="8625470" y="1407"/>
                  <a:pt x="8634361" y="13786"/>
                  <a:pt x="8502171" y="18288"/>
                </a:cubicBezTo>
                <a:cubicBezTo>
                  <a:pt x="8369981" y="22790"/>
                  <a:pt x="8132296" y="22561"/>
                  <a:pt x="7820907" y="18288"/>
                </a:cubicBezTo>
                <a:cubicBezTo>
                  <a:pt x="7509518" y="14015"/>
                  <a:pt x="7432447" y="29431"/>
                  <a:pt x="7248646" y="18288"/>
                </a:cubicBezTo>
                <a:cubicBezTo>
                  <a:pt x="7064845" y="7145"/>
                  <a:pt x="6954380" y="2746"/>
                  <a:pt x="6676384" y="18288"/>
                </a:cubicBezTo>
                <a:cubicBezTo>
                  <a:pt x="6398388" y="33830"/>
                  <a:pt x="6292480" y="-4579"/>
                  <a:pt x="6104123" y="18288"/>
                </a:cubicBezTo>
                <a:cubicBezTo>
                  <a:pt x="5915766" y="41155"/>
                  <a:pt x="5703359" y="-8437"/>
                  <a:pt x="5531861" y="18288"/>
                </a:cubicBezTo>
                <a:cubicBezTo>
                  <a:pt x="5360363" y="45013"/>
                  <a:pt x="5056784" y="-12121"/>
                  <a:pt x="4741595" y="18288"/>
                </a:cubicBezTo>
                <a:cubicBezTo>
                  <a:pt x="4426406" y="48697"/>
                  <a:pt x="4364529" y="-10910"/>
                  <a:pt x="4060332" y="18288"/>
                </a:cubicBezTo>
                <a:cubicBezTo>
                  <a:pt x="3756135" y="47486"/>
                  <a:pt x="3816049" y="13364"/>
                  <a:pt x="3706074" y="18288"/>
                </a:cubicBezTo>
                <a:cubicBezTo>
                  <a:pt x="3596099" y="23212"/>
                  <a:pt x="3382238" y="37686"/>
                  <a:pt x="3133813" y="18288"/>
                </a:cubicBezTo>
                <a:cubicBezTo>
                  <a:pt x="2885388" y="-1110"/>
                  <a:pt x="2523125" y="15465"/>
                  <a:pt x="2343547" y="18288"/>
                </a:cubicBezTo>
                <a:cubicBezTo>
                  <a:pt x="2163969" y="21111"/>
                  <a:pt x="1985160" y="33196"/>
                  <a:pt x="1880288" y="18288"/>
                </a:cubicBezTo>
                <a:cubicBezTo>
                  <a:pt x="1775416" y="3380"/>
                  <a:pt x="1261751" y="-9914"/>
                  <a:pt x="981020" y="18288"/>
                </a:cubicBezTo>
                <a:cubicBezTo>
                  <a:pt x="700289" y="46490"/>
                  <a:pt x="314212" y="-15659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900219" h="18288" stroke="0" extrusionOk="0">
                <a:moveTo>
                  <a:pt x="0" y="0"/>
                </a:moveTo>
                <a:cubicBezTo>
                  <a:pt x="269624" y="3698"/>
                  <a:pt x="383061" y="-5818"/>
                  <a:pt x="572261" y="0"/>
                </a:cubicBezTo>
                <a:cubicBezTo>
                  <a:pt x="761461" y="5818"/>
                  <a:pt x="826360" y="-1890"/>
                  <a:pt x="926519" y="0"/>
                </a:cubicBezTo>
                <a:cubicBezTo>
                  <a:pt x="1026678" y="1890"/>
                  <a:pt x="1621671" y="-1096"/>
                  <a:pt x="1825787" y="0"/>
                </a:cubicBezTo>
                <a:cubicBezTo>
                  <a:pt x="2029903" y="1096"/>
                  <a:pt x="2212612" y="17145"/>
                  <a:pt x="2398048" y="0"/>
                </a:cubicBezTo>
                <a:cubicBezTo>
                  <a:pt x="2583484" y="-17145"/>
                  <a:pt x="2739759" y="-14168"/>
                  <a:pt x="2970310" y="0"/>
                </a:cubicBezTo>
                <a:cubicBezTo>
                  <a:pt x="3200861" y="14168"/>
                  <a:pt x="3502691" y="33180"/>
                  <a:pt x="3869578" y="0"/>
                </a:cubicBezTo>
                <a:cubicBezTo>
                  <a:pt x="4236465" y="-33180"/>
                  <a:pt x="4122134" y="-10470"/>
                  <a:pt x="4332837" y="0"/>
                </a:cubicBezTo>
                <a:cubicBezTo>
                  <a:pt x="4543540" y="10470"/>
                  <a:pt x="4834652" y="3572"/>
                  <a:pt x="5232105" y="0"/>
                </a:cubicBezTo>
                <a:cubicBezTo>
                  <a:pt x="5629558" y="-3572"/>
                  <a:pt x="5773178" y="-6604"/>
                  <a:pt x="6131373" y="0"/>
                </a:cubicBezTo>
                <a:cubicBezTo>
                  <a:pt x="6489568" y="6604"/>
                  <a:pt x="6621532" y="18870"/>
                  <a:pt x="6812637" y="0"/>
                </a:cubicBezTo>
                <a:cubicBezTo>
                  <a:pt x="7003742" y="-18870"/>
                  <a:pt x="7311146" y="18959"/>
                  <a:pt x="7711905" y="0"/>
                </a:cubicBezTo>
                <a:cubicBezTo>
                  <a:pt x="8112664" y="-18959"/>
                  <a:pt x="8080793" y="-24744"/>
                  <a:pt x="8284166" y="0"/>
                </a:cubicBezTo>
                <a:cubicBezTo>
                  <a:pt x="8487539" y="24744"/>
                  <a:pt x="8615041" y="-1627"/>
                  <a:pt x="8856428" y="0"/>
                </a:cubicBezTo>
                <a:cubicBezTo>
                  <a:pt x="9097815" y="1627"/>
                  <a:pt x="9475052" y="26322"/>
                  <a:pt x="9646694" y="0"/>
                </a:cubicBezTo>
                <a:cubicBezTo>
                  <a:pt x="9818336" y="-26322"/>
                  <a:pt x="9938906" y="-121"/>
                  <a:pt x="10218955" y="0"/>
                </a:cubicBezTo>
                <a:cubicBezTo>
                  <a:pt x="10499004" y="121"/>
                  <a:pt x="10697467" y="15326"/>
                  <a:pt x="10900219" y="0"/>
                </a:cubicBezTo>
                <a:cubicBezTo>
                  <a:pt x="10899812" y="8690"/>
                  <a:pt x="10900065" y="14141"/>
                  <a:pt x="10900219" y="18288"/>
                </a:cubicBezTo>
                <a:cubicBezTo>
                  <a:pt x="10543007" y="31201"/>
                  <a:pt x="10472057" y="15684"/>
                  <a:pt x="10109953" y="18288"/>
                </a:cubicBezTo>
                <a:cubicBezTo>
                  <a:pt x="9747849" y="20892"/>
                  <a:pt x="9872856" y="33007"/>
                  <a:pt x="9755696" y="18288"/>
                </a:cubicBezTo>
                <a:cubicBezTo>
                  <a:pt x="9638536" y="3569"/>
                  <a:pt x="9442681" y="6596"/>
                  <a:pt x="9292437" y="18288"/>
                </a:cubicBezTo>
                <a:cubicBezTo>
                  <a:pt x="9142193" y="29980"/>
                  <a:pt x="8817861" y="-11343"/>
                  <a:pt x="8393169" y="18288"/>
                </a:cubicBezTo>
                <a:cubicBezTo>
                  <a:pt x="7968477" y="47919"/>
                  <a:pt x="7919655" y="23228"/>
                  <a:pt x="7711905" y="18288"/>
                </a:cubicBezTo>
                <a:cubicBezTo>
                  <a:pt x="7504155" y="13348"/>
                  <a:pt x="7365667" y="6452"/>
                  <a:pt x="7248646" y="18288"/>
                </a:cubicBezTo>
                <a:cubicBezTo>
                  <a:pt x="7131625" y="30124"/>
                  <a:pt x="6776155" y="2871"/>
                  <a:pt x="6567382" y="18288"/>
                </a:cubicBezTo>
                <a:cubicBezTo>
                  <a:pt x="6358609" y="33705"/>
                  <a:pt x="6372933" y="1091"/>
                  <a:pt x="6213125" y="18288"/>
                </a:cubicBezTo>
                <a:cubicBezTo>
                  <a:pt x="6053317" y="35485"/>
                  <a:pt x="5980913" y="1290"/>
                  <a:pt x="5858868" y="18288"/>
                </a:cubicBezTo>
                <a:cubicBezTo>
                  <a:pt x="5736823" y="35286"/>
                  <a:pt x="5481395" y="5492"/>
                  <a:pt x="5177604" y="18288"/>
                </a:cubicBezTo>
                <a:cubicBezTo>
                  <a:pt x="4873813" y="31084"/>
                  <a:pt x="4854222" y="37160"/>
                  <a:pt x="4714345" y="18288"/>
                </a:cubicBezTo>
                <a:cubicBezTo>
                  <a:pt x="4574468" y="-584"/>
                  <a:pt x="4298550" y="22981"/>
                  <a:pt x="3924079" y="18288"/>
                </a:cubicBezTo>
                <a:cubicBezTo>
                  <a:pt x="3549608" y="13595"/>
                  <a:pt x="3645461" y="-921"/>
                  <a:pt x="3460820" y="18288"/>
                </a:cubicBezTo>
                <a:cubicBezTo>
                  <a:pt x="3276179" y="37497"/>
                  <a:pt x="3004470" y="-15027"/>
                  <a:pt x="2670554" y="18288"/>
                </a:cubicBezTo>
                <a:cubicBezTo>
                  <a:pt x="2336638" y="51603"/>
                  <a:pt x="2425773" y="17517"/>
                  <a:pt x="2316297" y="18288"/>
                </a:cubicBezTo>
                <a:cubicBezTo>
                  <a:pt x="2206821" y="19059"/>
                  <a:pt x="1757890" y="42158"/>
                  <a:pt x="1526031" y="18288"/>
                </a:cubicBezTo>
                <a:cubicBezTo>
                  <a:pt x="1294172" y="-5582"/>
                  <a:pt x="1213137" y="12281"/>
                  <a:pt x="1062771" y="18288"/>
                </a:cubicBezTo>
                <a:cubicBezTo>
                  <a:pt x="912405" y="24295"/>
                  <a:pt x="829444" y="7304"/>
                  <a:pt x="708514" y="18288"/>
                </a:cubicBezTo>
                <a:cubicBezTo>
                  <a:pt x="587584" y="29272"/>
                  <a:pt x="227877" y="37311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34925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2327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72D13B-FFCB-4650-AD3C-CB5037352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CA9470-DF15-46A1-BF0E-8A5367A4B0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3047CB-E94D-482F-BACA-681E96C0EC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FDA4B5-E797-42FC-8B7A-2294DF24A3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>
                <a:solidFill>
                  <a:schemeClr val="tx1"/>
                </a:solidFill>
              </a:rPr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8ED201-6D0E-422C-B4EC-566A3DC298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/>
                </a:solidFill>
              </a:defRPr>
            </a:lvl1pPr>
          </a:lstStyle>
          <a:p>
            <a:fld id="{2C18C1E5-FB55-42F5-BD6D-9CC153FCDBE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8833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7" r:id="rId1"/>
    <p:sldLayoutId id="2147483748" r:id="rId2"/>
    <p:sldLayoutId id="2147483749" r:id="rId3"/>
    <p:sldLayoutId id="2147483750" r:id="rId4"/>
    <p:sldLayoutId id="2147483744" r:id="rId5"/>
    <p:sldLayoutId id="2147483751" r:id="rId6"/>
    <p:sldLayoutId id="2147483752" r:id="rId7"/>
    <p:sldLayoutId id="2147483753" r:id="rId8"/>
    <p:sldLayoutId id="2147483724" r:id="rId9"/>
    <p:sldLayoutId id="2147483737" r:id="rId10"/>
    <p:sldLayoutId id="2147483755" r:id="rId11"/>
    <p:sldLayoutId id="2147483754" r:id="rId12"/>
    <p:sldLayoutId id="2147483756" r:id="rId13"/>
    <p:sldLayoutId id="2147483739" r:id="rId14"/>
    <p:sldLayoutId id="2147483740" r:id="rId15"/>
    <p:sldLayoutId id="2147483741" r:id="rId16"/>
  </p:sldLayoutIdLst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7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gif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gif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5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5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5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5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5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9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5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5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5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5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5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31B3DD-35BD-42F7-9AD7-7F3402B2623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8800">
                <a:solidFill>
                  <a:schemeClr val="bg1"/>
                </a:solidFill>
              </a:rPr>
              <a:t>Vietnamese </a:t>
            </a:r>
            <a:r>
              <a:rPr lang="en-US" sz="8800" err="1">
                <a:solidFill>
                  <a:schemeClr val="bg1"/>
                </a:solidFill>
              </a:rPr>
              <a:t>ner</a:t>
            </a:r>
            <a:r>
              <a:rPr lang="en-US" sz="8800">
                <a:solidFill>
                  <a:schemeClr val="bg1"/>
                </a:solidFill>
              </a:rPr>
              <a:t> system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5A2D86-784C-417D-9AD4-AF18311FBC6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3200" b="1" err="1">
                <a:solidFill>
                  <a:schemeClr val="bg1"/>
                </a:solidFill>
              </a:rPr>
              <a:t>QuocLL</a:t>
            </a:r>
            <a:endParaRPr lang="en-US" sz="3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57736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1C06CE-95EA-7144-0E1C-90E2F0239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>
                <a:latin typeface="Calibri"/>
                <a:ea typeface="+mj-lt"/>
                <a:cs typeface="+mj-lt"/>
              </a:rPr>
              <a:t>STATISTICAL LANGUAGE MODEL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1AE8AC-C84B-353D-D680-ACFE6C522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8C1E5-FB55-42F5-BD6D-9CC153FCDBE6}" type="slidenum">
              <a:rPr lang="en-US" smtClean="0"/>
              <a:t>10</a:t>
            </a:fld>
            <a:endParaRPr lang="en-US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712B61E2-B282-4D1E-8782-6DB5FA0CB0A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286000" cy="365125"/>
          </a:xfrm>
        </p:spPr>
        <p:txBody>
          <a:bodyPr/>
          <a:lstStyle/>
          <a:p>
            <a:r>
              <a:rPr lang="en-US"/>
              <a:t>27/05/2022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75A51255-078A-6F5D-B9F1-A2190BAE5632}"/>
              </a:ext>
            </a:extLst>
          </p:cNvPr>
          <p:cNvSpPr txBox="1">
            <a:spLocks/>
          </p:cNvSpPr>
          <p:nvPr/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lIns="91440" tIns="45720" rIns="91440" bIns="4572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>
                <a:ea typeface="+mn-lt"/>
                <a:cs typeface="+mn-lt"/>
              </a:rPr>
              <a:t>Vietnamese NER System</a:t>
            </a:r>
            <a:endParaRPr lang="en-US" sz="1600"/>
          </a:p>
        </p:txBody>
      </p:sp>
      <p:pic>
        <p:nvPicPr>
          <p:cNvPr id="10" name="Content Placeholder 9" descr="Icon&#10;&#10;Description automatically generated">
            <a:extLst>
              <a:ext uri="{FF2B5EF4-FFF2-40B4-BE49-F238E27FC236}">
                <a16:creationId xmlns:a16="http://schemas.microsoft.com/office/drawing/2014/main" id="{CF24FAD3-B851-737A-19E8-3AFA230D64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319462" y="2743200"/>
            <a:ext cx="5553075" cy="2771775"/>
          </a:xfrm>
        </p:spPr>
      </p:pic>
    </p:spTree>
    <p:extLst>
      <p:ext uri="{BB962C8B-B14F-4D97-AF65-F5344CB8AC3E}">
        <p14:creationId xmlns:p14="http://schemas.microsoft.com/office/powerpoint/2010/main" val="36163265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D8E54F9-849C-4865-8C5E-FD967B81D7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91AE6B3-1D2D-4C67-A4DB-888635B527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054983"/>
          </a:xfrm>
          <a:custGeom>
            <a:avLst/>
            <a:gdLst>
              <a:gd name="connsiteX0" fmla="*/ 6788003 w 12188952"/>
              <a:gd name="connsiteY0" fmla="*/ 5986774 h 6054983"/>
              <a:gd name="connsiteX1" fmla="*/ 6787005 w 12188952"/>
              <a:gd name="connsiteY1" fmla="*/ 5986852 h 6054983"/>
              <a:gd name="connsiteX2" fmla="*/ 6786779 w 12188952"/>
              <a:gd name="connsiteY2" fmla="*/ 5987386 h 6054983"/>
              <a:gd name="connsiteX3" fmla="*/ 0 w 12188952"/>
              <a:gd name="connsiteY3" fmla="*/ 0 h 6054983"/>
              <a:gd name="connsiteX4" fmla="*/ 12188952 w 12188952"/>
              <a:gd name="connsiteY4" fmla="*/ 0 h 6054983"/>
              <a:gd name="connsiteX5" fmla="*/ 12188952 w 12188952"/>
              <a:gd name="connsiteY5" fmla="*/ 5092539 h 6054983"/>
              <a:gd name="connsiteX6" fmla="*/ 12058081 w 12188952"/>
              <a:gd name="connsiteY6" fmla="*/ 5131579 h 6054983"/>
              <a:gd name="connsiteX7" fmla="*/ 11673881 w 12188952"/>
              <a:gd name="connsiteY7" fmla="*/ 5235154 h 6054983"/>
              <a:gd name="connsiteX8" fmla="*/ 10422749 w 12188952"/>
              <a:gd name="connsiteY8" fmla="*/ 5518693 h 6054983"/>
              <a:gd name="connsiteX9" fmla="*/ 9421666 w 12188952"/>
              <a:gd name="connsiteY9" fmla="*/ 5693855 h 6054983"/>
              <a:gd name="connsiteX10" fmla="*/ 8456304 w 12188952"/>
              <a:gd name="connsiteY10" fmla="*/ 5827556 h 6054983"/>
              <a:gd name="connsiteX11" fmla="*/ 7714041 w 12188952"/>
              <a:gd name="connsiteY11" fmla="*/ 5907503 h 6054983"/>
              <a:gd name="connsiteX12" fmla="*/ 6949978 w 12188952"/>
              <a:gd name="connsiteY12" fmla="*/ 5973283 h 6054983"/>
              <a:gd name="connsiteX13" fmla="*/ 6934569 w 12188952"/>
              <a:gd name="connsiteY13" fmla="*/ 5975354 h 6054983"/>
              <a:gd name="connsiteX14" fmla="*/ 6788750 w 12188952"/>
              <a:gd name="connsiteY14" fmla="*/ 5986715 h 6054983"/>
              <a:gd name="connsiteX15" fmla="*/ 6798241 w 12188952"/>
              <a:gd name="connsiteY15" fmla="*/ 5988535 h 6054983"/>
              <a:gd name="connsiteX16" fmla="*/ 6833723 w 12188952"/>
              <a:gd name="connsiteY16" fmla="*/ 5986828 h 6054983"/>
              <a:gd name="connsiteX17" fmla="*/ 6882282 w 12188952"/>
              <a:gd name="connsiteY17" fmla="*/ 5983850 h 6054983"/>
              <a:gd name="connsiteX18" fmla="*/ 7576876 w 12188952"/>
              <a:gd name="connsiteY18" fmla="*/ 5951323 h 6054983"/>
              <a:gd name="connsiteX19" fmla="*/ 8621689 w 12188952"/>
              <a:gd name="connsiteY19" fmla="*/ 5864426 h 6054983"/>
              <a:gd name="connsiteX20" fmla="*/ 9477600 w 12188952"/>
              <a:gd name="connsiteY20" fmla="*/ 5760520 h 6054983"/>
              <a:gd name="connsiteX21" fmla="*/ 10626651 w 12188952"/>
              <a:gd name="connsiteY21" fmla="*/ 5566363 h 6054983"/>
              <a:gd name="connsiteX22" fmla="*/ 11995498 w 12188952"/>
              <a:gd name="connsiteY22" fmla="*/ 5240369 h 6054983"/>
              <a:gd name="connsiteX23" fmla="*/ 12188952 w 12188952"/>
              <a:gd name="connsiteY23" fmla="*/ 5183370 h 6054983"/>
              <a:gd name="connsiteX24" fmla="*/ 12188952 w 12188952"/>
              <a:gd name="connsiteY24" fmla="*/ 5238107 h 6054983"/>
              <a:gd name="connsiteX25" fmla="*/ 11826300 w 12188952"/>
              <a:gd name="connsiteY25" fmla="*/ 5343406 h 6054983"/>
              <a:gd name="connsiteX26" fmla="*/ 10936448 w 12188952"/>
              <a:gd name="connsiteY26" fmla="*/ 5557921 h 6054983"/>
              <a:gd name="connsiteX27" fmla="*/ 9983034 w 12188952"/>
              <a:gd name="connsiteY27" fmla="*/ 5737926 h 6054983"/>
              <a:gd name="connsiteX28" fmla="*/ 9184585 w 12188952"/>
              <a:gd name="connsiteY28" fmla="*/ 5853873 h 6054983"/>
              <a:gd name="connsiteX29" fmla="*/ 8576053 w 12188952"/>
              <a:gd name="connsiteY29" fmla="*/ 5923392 h 6054983"/>
              <a:gd name="connsiteX30" fmla="*/ 7862392 w 12188952"/>
              <a:gd name="connsiteY30" fmla="*/ 5984843 h 6054983"/>
              <a:gd name="connsiteX31" fmla="*/ 6933768 w 12188952"/>
              <a:gd name="connsiteY31" fmla="*/ 6036237 h 6054983"/>
              <a:gd name="connsiteX32" fmla="*/ 6476130 w 12188952"/>
              <a:gd name="connsiteY32" fmla="*/ 6050140 h 6054983"/>
              <a:gd name="connsiteX33" fmla="*/ 6360703 w 12188952"/>
              <a:gd name="connsiteY33" fmla="*/ 6054983 h 6054983"/>
              <a:gd name="connsiteX34" fmla="*/ 6055614 w 12188952"/>
              <a:gd name="connsiteY34" fmla="*/ 6054983 h 6054983"/>
              <a:gd name="connsiteX35" fmla="*/ 5976289 w 12188952"/>
              <a:gd name="connsiteY35" fmla="*/ 6050389 h 6054983"/>
              <a:gd name="connsiteX36" fmla="*/ 5263770 w 12188952"/>
              <a:gd name="connsiteY36" fmla="*/ 6014140 h 6054983"/>
              <a:gd name="connsiteX37" fmla="*/ 4345190 w 12188952"/>
              <a:gd name="connsiteY37" fmla="*/ 5952070 h 6054983"/>
              <a:gd name="connsiteX38" fmla="*/ 3372201 w 12188952"/>
              <a:gd name="connsiteY38" fmla="*/ 5853501 h 6054983"/>
              <a:gd name="connsiteX39" fmla="*/ 2361582 w 12188952"/>
              <a:gd name="connsiteY39" fmla="*/ 5734574 h 6054983"/>
              <a:gd name="connsiteX40" fmla="*/ 1232869 w 12188952"/>
              <a:gd name="connsiteY40" fmla="*/ 5561398 h 6054983"/>
              <a:gd name="connsiteX41" fmla="*/ 68483 w 12188952"/>
              <a:gd name="connsiteY41" fmla="*/ 5321691 h 6054983"/>
              <a:gd name="connsiteX42" fmla="*/ 0 w 12188952"/>
              <a:gd name="connsiteY42" fmla="*/ 5304336 h 6054983"/>
              <a:gd name="connsiteX43" fmla="*/ 0 w 12188952"/>
              <a:gd name="connsiteY43" fmla="*/ 5247847 h 6054983"/>
              <a:gd name="connsiteX44" fmla="*/ 72423 w 12188952"/>
              <a:gd name="connsiteY44" fmla="*/ 5266624 h 6054983"/>
              <a:gd name="connsiteX45" fmla="*/ 600566 w 12188952"/>
              <a:gd name="connsiteY45" fmla="*/ 5384994 h 6054983"/>
              <a:gd name="connsiteX46" fmla="*/ 1769069 w 12188952"/>
              <a:gd name="connsiteY46" fmla="*/ 5595162 h 6054983"/>
              <a:gd name="connsiteX47" fmla="*/ 2612900 w 12188952"/>
              <a:gd name="connsiteY47" fmla="*/ 5712104 h 6054983"/>
              <a:gd name="connsiteX48" fmla="*/ 2580488 w 12188952"/>
              <a:gd name="connsiteY48" fmla="*/ 5702173 h 6054983"/>
              <a:gd name="connsiteX49" fmla="*/ 1112357 w 12188952"/>
              <a:gd name="connsiteY49" fmla="*/ 5369476 h 6054983"/>
              <a:gd name="connsiteX50" fmla="*/ 420307 w 12188952"/>
              <a:gd name="connsiteY50" fmla="*/ 5170043 h 6054983"/>
              <a:gd name="connsiteX51" fmla="*/ 0 w 12188952"/>
              <a:gd name="connsiteY51" fmla="*/ 5031126 h 6054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88952" h="6054983">
                <a:moveTo>
                  <a:pt x="6788003" y="5986774"/>
                </a:moveTo>
                <a:lnTo>
                  <a:pt x="6787005" y="5986852"/>
                </a:lnTo>
                <a:lnTo>
                  <a:pt x="6786779" y="5987386"/>
                </a:lnTo>
                <a:close/>
                <a:moveTo>
                  <a:pt x="0" y="0"/>
                </a:moveTo>
                <a:lnTo>
                  <a:pt x="12188952" y="0"/>
                </a:lnTo>
                <a:lnTo>
                  <a:pt x="12188952" y="5092539"/>
                </a:lnTo>
                <a:lnTo>
                  <a:pt x="12058081" y="5131579"/>
                </a:lnTo>
                <a:cubicBezTo>
                  <a:pt x="11930517" y="5167793"/>
                  <a:pt x="11802439" y="5202322"/>
                  <a:pt x="11673881" y="5235154"/>
                </a:cubicBezTo>
                <a:cubicBezTo>
                  <a:pt x="11259973" y="5342661"/>
                  <a:pt x="10842632" y="5436263"/>
                  <a:pt x="10422749" y="5518693"/>
                </a:cubicBezTo>
                <a:cubicBezTo>
                  <a:pt x="10090287" y="5583904"/>
                  <a:pt x="9756593" y="5642301"/>
                  <a:pt x="9421666" y="5693855"/>
                </a:cubicBezTo>
                <a:cubicBezTo>
                  <a:pt x="9100721" y="5743512"/>
                  <a:pt x="8778938" y="5788079"/>
                  <a:pt x="8456304" y="5827556"/>
                </a:cubicBezTo>
                <a:cubicBezTo>
                  <a:pt x="8209307" y="5857722"/>
                  <a:pt x="7961801" y="5883295"/>
                  <a:pt x="7714041" y="5907503"/>
                </a:cubicBezTo>
                <a:lnTo>
                  <a:pt x="6949978" y="5973283"/>
                </a:lnTo>
                <a:lnTo>
                  <a:pt x="6934569" y="5975354"/>
                </a:lnTo>
                <a:lnTo>
                  <a:pt x="6788750" y="5986715"/>
                </a:lnTo>
                <a:lnTo>
                  <a:pt x="6798241" y="5988535"/>
                </a:lnTo>
                <a:cubicBezTo>
                  <a:pt x="6809920" y="5989001"/>
                  <a:pt x="6822028" y="5986828"/>
                  <a:pt x="6833723" y="5986828"/>
                </a:cubicBezTo>
                <a:cubicBezTo>
                  <a:pt x="6849867" y="5986828"/>
                  <a:pt x="6866012" y="5984221"/>
                  <a:pt x="6882282" y="5983850"/>
                </a:cubicBezTo>
                <a:cubicBezTo>
                  <a:pt x="7114026" y="5978388"/>
                  <a:pt x="7345514" y="5966221"/>
                  <a:pt x="7576876" y="5951323"/>
                </a:cubicBezTo>
                <a:cubicBezTo>
                  <a:pt x="7925570" y="5928855"/>
                  <a:pt x="8274011" y="5900676"/>
                  <a:pt x="8621689" y="5864426"/>
                </a:cubicBezTo>
                <a:cubicBezTo>
                  <a:pt x="8907712" y="5835128"/>
                  <a:pt x="9193011" y="5800493"/>
                  <a:pt x="9477600" y="5760520"/>
                </a:cubicBezTo>
                <a:cubicBezTo>
                  <a:pt x="9862435" y="5706146"/>
                  <a:pt x="10245452" y="5641432"/>
                  <a:pt x="10626651" y="5566363"/>
                </a:cubicBezTo>
                <a:cubicBezTo>
                  <a:pt x="11087341" y="5475243"/>
                  <a:pt x="11544088" y="5367737"/>
                  <a:pt x="11995498" y="5240369"/>
                </a:cubicBezTo>
                <a:lnTo>
                  <a:pt x="12188952" y="5183370"/>
                </a:lnTo>
                <a:lnTo>
                  <a:pt x="12188952" y="5238107"/>
                </a:lnTo>
                <a:lnTo>
                  <a:pt x="11826300" y="5343406"/>
                </a:lnTo>
                <a:cubicBezTo>
                  <a:pt x="11531885" y="5423103"/>
                  <a:pt x="11235310" y="5493989"/>
                  <a:pt x="10936448" y="5557921"/>
                </a:cubicBezTo>
                <a:cubicBezTo>
                  <a:pt x="10620168" y="5625703"/>
                  <a:pt x="10302365" y="5685700"/>
                  <a:pt x="9983034" y="5737926"/>
                </a:cubicBezTo>
                <a:cubicBezTo>
                  <a:pt x="9717606" y="5781375"/>
                  <a:pt x="9451451" y="5820020"/>
                  <a:pt x="9184585" y="5853873"/>
                </a:cubicBezTo>
                <a:cubicBezTo>
                  <a:pt x="8981951" y="5879447"/>
                  <a:pt x="8779319" y="5903530"/>
                  <a:pt x="8576053" y="5923392"/>
                </a:cubicBezTo>
                <a:cubicBezTo>
                  <a:pt x="8338462" y="5946112"/>
                  <a:pt x="8100618" y="5967587"/>
                  <a:pt x="7862392" y="5984843"/>
                </a:cubicBezTo>
                <a:cubicBezTo>
                  <a:pt x="7553105" y="6007187"/>
                  <a:pt x="7243690" y="6025065"/>
                  <a:pt x="6933768" y="6036237"/>
                </a:cubicBezTo>
                <a:cubicBezTo>
                  <a:pt x="6781221" y="6041700"/>
                  <a:pt x="6628676" y="6045548"/>
                  <a:pt x="6476130" y="6050140"/>
                </a:cubicBezTo>
                <a:cubicBezTo>
                  <a:pt x="6437585" y="6048056"/>
                  <a:pt x="6398929" y="6049681"/>
                  <a:pt x="6360703" y="6054983"/>
                </a:cubicBezTo>
                <a:lnTo>
                  <a:pt x="6055614" y="6054983"/>
                </a:lnTo>
                <a:lnTo>
                  <a:pt x="5976289" y="6050389"/>
                </a:lnTo>
                <a:cubicBezTo>
                  <a:pt x="5738826" y="6037976"/>
                  <a:pt x="5501363" y="6024197"/>
                  <a:pt x="5263770" y="6014140"/>
                </a:cubicBezTo>
                <a:cubicBezTo>
                  <a:pt x="4957027" y="6001724"/>
                  <a:pt x="4650663" y="5981244"/>
                  <a:pt x="4345190" y="5952070"/>
                </a:cubicBezTo>
                <a:cubicBezTo>
                  <a:pt x="4020648" y="5921158"/>
                  <a:pt x="3696870" y="5886523"/>
                  <a:pt x="3372201" y="5853501"/>
                </a:cubicBezTo>
                <a:cubicBezTo>
                  <a:pt x="3034653" y="5819239"/>
                  <a:pt x="2697781" y="5779600"/>
                  <a:pt x="2361582" y="5734574"/>
                </a:cubicBezTo>
                <a:cubicBezTo>
                  <a:pt x="1984196" y="5684421"/>
                  <a:pt x="1607962" y="5626695"/>
                  <a:pt x="1232869" y="5561398"/>
                </a:cubicBezTo>
                <a:cubicBezTo>
                  <a:pt x="841970" y="5492685"/>
                  <a:pt x="453644" y="5414197"/>
                  <a:pt x="68483" y="5321691"/>
                </a:cubicBezTo>
                <a:lnTo>
                  <a:pt x="0" y="5304336"/>
                </a:lnTo>
                <a:lnTo>
                  <a:pt x="0" y="5247847"/>
                </a:lnTo>
                <a:lnTo>
                  <a:pt x="72423" y="5266624"/>
                </a:lnTo>
                <a:cubicBezTo>
                  <a:pt x="247899" y="5308802"/>
                  <a:pt x="424058" y="5348062"/>
                  <a:pt x="600566" y="5384994"/>
                </a:cubicBezTo>
                <a:cubicBezTo>
                  <a:pt x="988032" y="5465808"/>
                  <a:pt x="1377788" y="5534706"/>
                  <a:pt x="1769069" y="5595162"/>
                </a:cubicBezTo>
                <a:cubicBezTo>
                  <a:pt x="2051913" y="5638738"/>
                  <a:pt x="2335141" y="5678835"/>
                  <a:pt x="2612900" y="5712104"/>
                </a:cubicBezTo>
                <a:cubicBezTo>
                  <a:pt x="2604892" y="5714711"/>
                  <a:pt x="2593962" y="5704655"/>
                  <a:pt x="2580488" y="5702173"/>
                </a:cubicBezTo>
                <a:cubicBezTo>
                  <a:pt x="2086656" y="5610221"/>
                  <a:pt x="1597284" y="5499328"/>
                  <a:pt x="1112357" y="5369476"/>
                </a:cubicBezTo>
                <a:cubicBezTo>
                  <a:pt x="880233" y="5307405"/>
                  <a:pt x="649550" y="5240927"/>
                  <a:pt x="420307" y="5170043"/>
                </a:cubicBezTo>
                <a:lnTo>
                  <a:pt x="0" y="503112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153F4F-A16A-4B8B-9227-2EB4EFA020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929452"/>
            <a:ext cx="9144000" cy="2526738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8800" b="1" dirty="0">
                <a:solidFill>
                  <a:srgbClr val="FFFFFF"/>
                </a:solidFill>
              </a:rPr>
              <a:t>Recurrent Neural Network</a:t>
            </a:r>
            <a:endParaRPr lang="en-US" sz="8800" dirty="0">
              <a:solidFill>
                <a:srgbClr val="FFFFFF"/>
              </a:solidFill>
            </a:endParaRPr>
          </a:p>
          <a:p>
            <a:pPr>
              <a:lnSpc>
                <a:spcPct val="90000"/>
              </a:lnSpc>
            </a:pPr>
            <a:r>
              <a:rPr lang="en-US" sz="8800" dirty="0">
                <a:solidFill>
                  <a:srgbClr val="FFFFFF"/>
                </a:solidFill>
              </a:rPr>
              <a:t>(RNN)</a:t>
            </a:r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08FD86A2-82CE-48F4-B78A-8B9CA7BA2C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3542284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38100" cap="rnd">
            <a:solidFill>
              <a:srgbClr val="FFFFFF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8123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C43B3C-D5E7-26C7-0864-AEE5227EA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>
                <a:latin typeface="Calibri"/>
                <a:ea typeface="+mj-lt"/>
                <a:cs typeface="+mj-lt"/>
              </a:rPr>
              <a:t>RECURRENT NEURAL NETWORK (RNN)</a:t>
            </a:r>
          </a:p>
        </p:txBody>
      </p:sp>
      <p:pic>
        <p:nvPicPr>
          <p:cNvPr id="7" name="Graphic 7">
            <a:extLst>
              <a:ext uri="{FF2B5EF4-FFF2-40B4-BE49-F238E27FC236}">
                <a16:creationId xmlns:a16="http://schemas.microsoft.com/office/drawing/2014/main" id="{B250E0D8-BA5C-FD38-EB54-4F65CD076F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200" y="2376487"/>
            <a:ext cx="10515600" cy="3505200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10057-9933-4058-828C-5672E2440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8C1E5-FB55-42F5-BD6D-9CC153FCDBE6}" type="slidenum">
              <a:rPr lang="en-US" smtClean="0"/>
              <a:t>12</a:t>
            </a:fld>
            <a:endParaRPr lang="en-US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4E33384D-656B-B0E4-824F-D0D3ADF7A5E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286000" cy="365125"/>
          </a:xfrm>
        </p:spPr>
        <p:txBody>
          <a:bodyPr/>
          <a:lstStyle/>
          <a:p>
            <a:r>
              <a:rPr lang="en-US"/>
              <a:t>27/05/2022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32F37CC3-EB36-39AF-B20A-99336478082E}"/>
              </a:ext>
            </a:extLst>
          </p:cNvPr>
          <p:cNvSpPr txBox="1">
            <a:spLocks/>
          </p:cNvSpPr>
          <p:nvPr/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lIns="91440" tIns="45720" rIns="91440" bIns="4572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>
                <a:ea typeface="+mn-lt"/>
                <a:cs typeface="+mn-lt"/>
              </a:rPr>
              <a:t>Vietnamese NER System</a:t>
            </a:r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19552700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C43B3C-D5E7-26C7-0864-AEE5227EA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>
                <a:latin typeface="Calibri"/>
                <a:ea typeface="+mj-lt"/>
                <a:cs typeface="+mj-lt"/>
              </a:rPr>
              <a:t>RECURRENT NEURAL NETWORK (RNN)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10057-9933-4058-828C-5672E2440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8C1E5-FB55-42F5-BD6D-9CC153FCDBE6}" type="slidenum">
              <a:rPr lang="en-US" smtClean="0"/>
              <a:t>13</a:t>
            </a:fld>
            <a:endParaRPr lang="en-US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1E472928-7807-EBC6-1910-E50EA35AD6B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286000" cy="365125"/>
          </a:xfrm>
        </p:spPr>
        <p:txBody>
          <a:bodyPr/>
          <a:lstStyle/>
          <a:p>
            <a:r>
              <a:rPr lang="en-US"/>
              <a:t>27/05/2022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3F2A79BC-4ED6-A05F-41CD-5FDD56DB166D}"/>
              </a:ext>
            </a:extLst>
          </p:cNvPr>
          <p:cNvSpPr txBox="1">
            <a:spLocks/>
          </p:cNvSpPr>
          <p:nvPr/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lIns="91440" tIns="45720" rIns="91440" bIns="4572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>
                <a:ea typeface="+mn-lt"/>
                <a:cs typeface="+mn-lt"/>
              </a:rPr>
              <a:t>Vietnamese NER System</a:t>
            </a:r>
            <a:endParaRPr lang="en-US" sz="160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815C9FE-4566-2112-BF82-8A61A41E135A}"/>
              </a:ext>
            </a:extLst>
          </p:cNvPr>
          <p:cNvGrpSpPr/>
          <p:nvPr/>
        </p:nvGrpSpPr>
        <p:grpSpPr>
          <a:xfrm>
            <a:off x="2711938" y="1880576"/>
            <a:ext cx="6775937" cy="4436650"/>
            <a:chOff x="2819400" y="1851269"/>
            <a:chExt cx="6775937" cy="4436650"/>
          </a:xfrm>
        </p:grpSpPr>
        <p:pic>
          <p:nvPicPr>
            <p:cNvPr id="15" name="Picture 3" descr="Diagram&#10;&#10;Description automatically generated">
              <a:extLst>
                <a:ext uri="{FF2B5EF4-FFF2-40B4-BE49-F238E27FC236}">
                  <a16:creationId xmlns:a16="http://schemas.microsoft.com/office/drawing/2014/main" id="{8BAF6FF8-F76C-FBFE-B0C5-34275174A7B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9167" t="17181" r="24718" b="11111"/>
            <a:stretch/>
          </p:blipFill>
          <p:spPr>
            <a:xfrm>
              <a:off x="2819400" y="1851269"/>
              <a:ext cx="6173071" cy="4436650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A2493617-247A-6058-8AF9-873F9B64BACE}"/>
                </a:ext>
              </a:extLst>
            </p:cNvPr>
            <p:cNvSpPr/>
            <p:nvPr/>
          </p:nvSpPr>
          <p:spPr>
            <a:xfrm>
              <a:off x="8677030" y="2053491"/>
              <a:ext cx="918307" cy="9183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152892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C43B3C-D5E7-26C7-0864-AEE5227EA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>
                <a:latin typeface="Calibri"/>
                <a:ea typeface="+mj-lt"/>
                <a:cs typeface="+mj-lt"/>
              </a:rPr>
              <a:t>RECURRENT NEURAL NETWORK (RNN)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10057-9933-4058-828C-5672E2440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8C1E5-FB55-42F5-BD6D-9CC153FCDBE6}" type="slidenum">
              <a:rPr lang="en-US" smtClean="0"/>
              <a:t>14</a:t>
            </a:fld>
            <a:endParaRPr lang="en-US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E0E35A02-A0EB-7C74-A78E-9F5A5FFB239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286000" cy="365125"/>
          </a:xfrm>
        </p:spPr>
        <p:txBody>
          <a:bodyPr/>
          <a:lstStyle/>
          <a:p>
            <a:r>
              <a:rPr lang="en-US"/>
              <a:t>27/05/2022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DB050EA2-D5AD-1679-3C9A-3B1F2DD67926}"/>
              </a:ext>
            </a:extLst>
          </p:cNvPr>
          <p:cNvSpPr txBox="1">
            <a:spLocks/>
          </p:cNvSpPr>
          <p:nvPr/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lIns="91440" tIns="45720" rIns="91440" bIns="4572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>
                <a:ea typeface="+mn-lt"/>
                <a:cs typeface="+mn-lt"/>
              </a:rPr>
              <a:t>Vietnamese NER System</a:t>
            </a:r>
            <a:endParaRPr lang="en-US" sz="1600"/>
          </a:p>
        </p:txBody>
      </p:sp>
      <p:pic>
        <p:nvPicPr>
          <p:cNvPr id="9" name="Picture 12" descr="Diagram&#10;&#10;Description automatically generated">
            <a:extLst>
              <a:ext uri="{FF2B5EF4-FFF2-40B4-BE49-F238E27FC236}">
                <a16:creationId xmlns:a16="http://schemas.microsoft.com/office/drawing/2014/main" id="{E3207460-656A-2711-BF90-764BE9DA52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0014" t="16428" r="10014" b="11429"/>
          <a:stretch/>
        </p:blipFill>
        <p:spPr>
          <a:xfrm>
            <a:off x="3250737" y="2749765"/>
            <a:ext cx="5691517" cy="2961944"/>
          </a:xfrm>
        </p:spPr>
      </p:pic>
    </p:spTree>
    <p:extLst>
      <p:ext uri="{BB962C8B-B14F-4D97-AF65-F5344CB8AC3E}">
        <p14:creationId xmlns:p14="http://schemas.microsoft.com/office/powerpoint/2010/main" val="5860255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Content Placeholder 22" descr="Diagram&#10;&#10;Description automatically generated">
            <a:extLst>
              <a:ext uri="{FF2B5EF4-FFF2-40B4-BE49-F238E27FC236}">
                <a16:creationId xmlns:a16="http://schemas.microsoft.com/office/drawing/2014/main" id="{8F95FC95-40B9-1851-56BB-4C0F5119440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69505" y="2305050"/>
            <a:ext cx="4035266" cy="3876675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ontent Placeholder 19">
                <a:extLst>
                  <a:ext uri="{FF2B5EF4-FFF2-40B4-BE49-F238E27FC236}">
                    <a16:creationId xmlns:a16="http://schemas.microsoft.com/office/drawing/2014/main" id="{50F72B00-CEAB-05BF-C6AC-5908CEA5F247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4704771" y="2304288"/>
                <a:ext cx="6649029" cy="3877056"/>
              </a:xfrm>
            </p:spPr>
            <p:txBody>
              <a:bodyPr>
                <a:normAutofit fontScale="62500" lnSpcReduction="20000"/>
              </a:bodyPr>
              <a:lstStyle/>
              <a:p>
                <a:pPr marL="0" indent="0" algn="ctr">
                  <a:lnSpc>
                    <a:spcPct val="200000"/>
                  </a:lnSpc>
                  <a:buNone/>
                </a:pPr>
                <a:r>
                  <a:rPr lang="en-US">
                    <a:latin typeface="Calibri"/>
                    <a:cs typeface="Calibri"/>
                  </a:rPr>
                  <a:t>Word vectors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Calibri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Calibri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Calibri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Calibri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Calibri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Calibri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Calibri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Calibri"/>
                          </a:rPr>
                          <m:t>𝑇</m:t>
                        </m:r>
                      </m:sub>
                    </m:sSub>
                  </m:oMath>
                </a14:m>
                <a:endParaRPr lang="en-US">
                  <a:latin typeface="Calibri"/>
                  <a:cs typeface="Calibri"/>
                </a:endParaRPr>
              </a:p>
              <a:p>
                <a:pPr marL="0" indent="0" algn="ctr">
                  <a:lnSpc>
                    <a:spcPct val="2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cs typeface="Calibri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/>
                        </a:rPr>
                        <m:t>𝜎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/>
                        </a:rPr>
                        <m:t>(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𝑊</m:t>
                          </m:r>
                        </m:e>
                        <m: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hh</m:t>
                              </m:r>
                            </m:e>
                          </m:d>
                        </m:sup>
                      </m:sSup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−1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𝑊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h𝑥</m:t>
                          </m:r>
                        </m:sup>
                      </m:sSup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𝑥</m:t>
                          </m:r>
                        </m:e>
                        <m:sub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𝑡</m:t>
                              </m:r>
                            </m:e>
                          </m:d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/>
                        </a:rPr>
                        <m:t>)</m:t>
                      </m:r>
                    </m:oMath>
                  </m:oMathPara>
                </a14:m>
                <a:endParaRPr lang="en-US">
                  <a:latin typeface="Calibri"/>
                  <a:cs typeface="Calibri"/>
                </a:endParaRPr>
              </a:p>
              <a:p>
                <a:pPr marL="0" indent="0" algn="ctr">
                  <a:lnSpc>
                    <a:spcPct val="2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cs typeface="Calibri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Calibri"/>
                        </a:rPr>
                        <m:t>𝑠𝑜𝑓𝑡𝑚𝑎𝑥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Calibri"/>
                        </a:rPr>
                        <m:t>(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/>
                            </a:rPr>
                            <m:t>𝑊</m:t>
                          </m:r>
                        </m:e>
                        <m: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/>
                                </a:rPr>
                                <m:t>𝑆</m:t>
                              </m:r>
                            </m:e>
                          </m:d>
                        </m:sup>
                      </m:sSup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cs typeface="Calibri"/>
                        </a:rPr>
                        <m:t>)</m:t>
                      </m:r>
                    </m:oMath>
                  </m:oMathPara>
                </a14:m>
                <a:endParaRPr lang="en-US">
                  <a:latin typeface="Calibri"/>
                  <a:cs typeface="Calibri"/>
                </a:endParaRPr>
              </a:p>
              <a:p>
                <a:pPr marL="0" indent="0" algn="ctr">
                  <a:lnSpc>
                    <a:spcPct val="2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/>
                                </a:rPr>
                                <m:t>𝑃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/>
                            </a:rPr>
                            <m:t>)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cs typeface="Calibri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b="0">
                  <a:latin typeface="Calibri"/>
                  <a:cs typeface="Calibri"/>
                </a:endParaRPr>
              </a:p>
              <a:p>
                <a:pPr marL="0" indent="0" algn="ctr">
                  <a:lnSpc>
                    <a:spcPct val="2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Calibri"/>
                        </a:rPr>
                        <m:t>𝑥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/>
                        </a:rPr>
                        <m:t>∈</m:t>
                      </m:r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𝑅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𝑑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/>
                        </a:rPr>
                        <m:t>,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𝑊</m:t>
                          </m:r>
                        </m:e>
                        <m: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hh</m:t>
                              </m:r>
                            </m:e>
                          </m:d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/>
                        </a:rPr>
                        <m:t>∈</m:t>
                      </m:r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𝑅</m:t>
                          </m:r>
                        </m:e>
                        <m:sup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h</m:t>
                              </m:r>
                            </m:sub>
                          </m:sSub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h</m:t>
                              </m:r>
                            </m:sub>
                          </m:sSub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/>
                        </a:rPr>
                        <m:t>,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𝑊</m:t>
                          </m:r>
                        </m:e>
                        <m: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h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𝑥</m:t>
                              </m:r>
                            </m:e>
                          </m:d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/>
                        </a:rPr>
                        <m:t>∈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𝑅</m:t>
                          </m:r>
                        </m:e>
                        <m:sup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h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𝑑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/>
                        </a:rPr>
                        <m:t>,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𝑊</m:t>
                          </m:r>
                        </m:e>
                        <m: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𝑆</m:t>
                              </m:r>
                            </m:e>
                          </m:d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/>
                        </a:rPr>
                        <m:t>∈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𝑅</m:t>
                          </m:r>
                        </m:e>
                        <m:sup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/>
                                    </a:rPr>
                                    <m:t>𝑉</m:t>
                                  </m:r>
                                </m:e>
                              </m:d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h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en-US">
                  <a:latin typeface="Calibri"/>
                  <a:cs typeface="Calibri"/>
                </a:endParaRPr>
              </a:p>
              <a:p>
                <a:pPr marL="0" indent="0" algn="ctr">
                  <a:lnSpc>
                    <a:spcPct val="200000"/>
                  </a:lnSpc>
                  <a:buNone/>
                </a:pPr>
                <a:r>
                  <a:rPr lang="en-US">
                    <a:cs typeface="Calibri"/>
                  </a:rPr>
                  <a:t>	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 smtClean="0">
                            <a:latin typeface="Cambria Math" panose="02040503050406030204" pitchFamily="18" charset="0"/>
                            <a:cs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Calibri"/>
                          </a:rPr>
                          <m:t>𝑉</m:t>
                        </m:r>
                      </m:e>
                    </m:d>
                  </m:oMath>
                </a14:m>
                <a:r>
                  <a:rPr lang="en-US">
                    <a:latin typeface="Calibri"/>
                    <a:cs typeface="Calibri"/>
                  </a:rPr>
                  <a:t> </a:t>
                </a:r>
                <a:r>
                  <a:rPr lang="en-US" err="1">
                    <a:latin typeface="Calibri"/>
                    <a:cs typeface="Calibri"/>
                  </a:rPr>
                  <a:t>là</a:t>
                </a:r>
                <a:r>
                  <a:rPr lang="en-US">
                    <a:latin typeface="Calibri"/>
                    <a:cs typeface="Calibri"/>
                  </a:rPr>
                  <a:t> </a:t>
                </a:r>
                <a:r>
                  <a:rPr lang="en-US" err="1">
                    <a:latin typeface="Calibri"/>
                    <a:cs typeface="Calibri"/>
                  </a:rPr>
                  <a:t>kích</a:t>
                </a:r>
                <a:r>
                  <a:rPr lang="en-US">
                    <a:latin typeface="Calibri"/>
                    <a:cs typeface="Calibri"/>
                  </a:rPr>
                  <a:t> </a:t>
                </a:r>
                <a:r>
                  <a:rPr lang="en-US" err="1">
                    <a:latin typeface="Calibri"/>
                    <a:cs typeface="Calibri"/>
                  </a:rPr>
                  <a:t>thước</a:t>
                </a:r>
                <a:r>
                  <a:rPr lang="en-US">
                    <a:latin typeface="Calibri"/>
                    <a:cs typeface="Calibri"/>
                  </a:rPr>
                  <a:t> </a:t>
                </a:r>
                <a:r>
                  <a:rPr lang="en-US" err="1">
                    <a:latin typeface="Calibri"/>
                    <a:cs typeface="Calibri"/>
                  </a:rPr>
                  <a:t>của</a:t>
                </a:r>
                <a:r>
                  <a:rPr lang="en-US">
                    <a:latin typeface="Calibri"/>
                    <a:cs typeface="Calibri"/>
                  </a:rPr>
                  <a:t> vocab,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  <a:cs typeface="Calibri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Calibri"/>
                          </a:rPr>
                          <m:t>𝑦</m:t>
                        </m:r>
                      </m:e>
                    </m:acc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∈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𝑅</m:t>
                        </m:r>
                      </m:e>
                      <m:sup>
                        <m:d>
                          <m:dPr>
                            <m:begChr m:val="|"/>
                            <m:endChr m:val="|"/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</a:rPr>
                              <m:t>𝑉</m:t>
                            </m:r>
                          </m:e>
                        </m:d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𝑅</m:t>
                        </m:r>
                      </m:e>
                      <m:sup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</a:rPr>
                              <m:t>𝐷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</a:rPr>
                              <m:t>h</m:t>
                            </m:r>
                          </m:sub>
                        </m:sSub>
                      </m:sup>
                    </m:sSup>
                  </m:oMath>
                </a14:m>
                <a:endParaRPr lang="en-US">
                  <a:latin typeface="Calibri"/>
                  <a:cs typeface="Calibri"/>
                </a:endParaRPr>
              </a:p>
            </p:txBody>
          </p:sp>
        </mc:Choice>
        <mc:Fallback xmlns="">
          <p:sp>
            <p:nvSpPr>
              <p:cNvPr id="20" name="Content Placeholder 19">
                <a:extLst>
                  <a:ext uri="{FF2B5EF4-FFF2-40B4-BE49-F238E27FC236}">
                    <a16:creationId xmlns:a16="http://schemas.microsoft.com/office/drawing/2014/main" id="{50F72B00-CEAB-05BF-C6AC-5908CEA5F24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4704771" y="2304288"/>
                <a:ext cx="6649029" cy="3877056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72EA3BC1-C8AF-4D43-9C2D-B706E84CBF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27/05/2022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10057-9933-4058-828C-5672E2440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8C1E5-FB55-42F5-BD6D-9CC153FCDBE6}" type="slidenum">
              <a:rPr lang="en-US" smtClean="0"/>
              <a:t>15</a:t>
            </a:fld>
            <a:endParaRPr lang="en-US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9344632D-9BE7-3E05-8B8B-353C5320280B}"/>
              </a:ext>
            </a:extLst>
          </p:cNvPr>
          <p:cNvSpPr txBox="1">
            <a:spLocks/>
          </p:cNvSpPr>
          <p:nvPr/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lIns="91440" tIns="45720" rIns="91440" bIns="4572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>
                <a:ea typeface="+mn-lt"/>
                <a:cs typeface="+mn-lt"/>
              </a:rPr>
              <a:t>Vietnamese NER System</a:t>
            </a:r>
            <a:endParaRPr lang="en-US" sz="160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57B132CD-F6E4-DF4D-E4D5-B094D3D9FC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096" y="365125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en-US" sz="4900">
                <a:latin typeface="Calibri"/>
                <a:ea typeface="+mj-lt"/>
                <a:cs typeface="+mj-lt"/>
              </a:rPr>
              <a:t>RECURRENT NEURAL NETWORK (RNN)</a:t>
            </a:r>
          </a:p>
        </p:txBody>
      </p:sp>
    </p:spTree>
    <p:extLst>
      <p:ext uri="{BB962C8B-B14F-4D97-AF65-F5344CB8AC3E}">
        <p14:creationId xmlns:p14="http://schemas.microsoft.com/office/powerpoint/2010/main" val="36410674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C43B3C-D5E7-26C7-0864-AEE5227EA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>
                <a:latin typeface="Calibri"/>
                <a:ea typeface="+mj-lt"/>
                <a:cs typeface="+mj-lt"/>
              </a:rPr>
              <a:t>RECURRENT NEURAL NETWORK (RNN)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10057-9933-4058-828C-5672E2440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8C1E5-FB55-42F5-BD6D-9CC153FCDBE6}" type="slidenum">
              <a:rPr lang="en-US" smtClean="0"/>
              <a:t>16</a:t>
            </a:fld>
            <a:endParaRPr lang="en-US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72EA3BC1-C8AF-4D43-9C2D-B706E84CBF0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286000" cy="365125"/>
          </a:xfrm>
        </p:spPr>
        <p:txBody>
          <a:bodyPr/>
          <a:lstStyle/>
          <a:p>
            <a:r>
              <a:rPr lang="en-US"/>
              <a:t>27/05/2022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9344632D-9BE7-3E05-8B8B-353C5320280B}"/>
              </a:ext>
            </a:extLst>
          </p:cNvPr>
          <p:cNvSpPr txBox="1">
            <a:spLocks/>
          </p:cNvSpPr>
          <p:nvPr/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lIns="91440" tIns="45720" rIns="91440" bIns="4572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>
                <a:ea typeface="+mn-lt"/>
                <a:cs typeface="+mn-lt"/>
              </a:rPr>
              <a:t>Vietnamese NER System</a:t>
            </a:r>
            <a:endParaRPr 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6">
                <a:extLst>
                  <a:ext uri="{FF2B5EF4-FFF2-40B4-BE49-F238E27FC236}">
                    <a16:creationId xmlns:a16="http://schemas.microsoft.com/office/drawing/2014/main" id="{0EDF3E43-A535-D229-BD87-87D8E228B1C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2075688"/>
                <a:ext cx="10515600" cy="4105656"/>
              </a:xfrm>
            </p:spPr>
            <p:txBody>
              <a:bodyPr>
                <a:normAutofit/>
              </a:bodyPr>
              <a:lstStyle/>
              <a:p>
                <a:r>
                  <a:rPr lang="en-US">
                    <a:latin typeface="Calibri"/>
                    <a:cs typeface="Calibri"/>
                  </a:rPr>
                  <a:t>Hàm loss </a:t>
                </a:r>
                <a:r>
                  <a:rPr lang="en-US" err="1">
                    <a:latin typeface="Calibri"/>
                    <a:cs typeface="Calibri"/>
                  </a:rPr>
                  <a:t>tại</a:t>
                </a:r>
                <a:r>
                  <a:rPr lang="en-US">
                    <a:latin typeface="Calibri"/>
                    <a:cs typeface="Calibri"/>
                  </a:rPr>
                  <a:t> timestep t: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/>
                            </a:rPr>
                            <m:t>𝐽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/>
                            </a:rPr>
                            <m:t>𝑡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/>
                            </a:rPr>
                            <m:t>𝑊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Calibri"/>
                        </a:rPr>
                        <m:t>=−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  <a:cs typeface="Calibri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/>
                            </a:rPr>
                            <m:t>=1</m:t>
                          </m:r>
                        </m:sub>
                        <m:sup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/>
                                </a:rPr>
                                <m:t>𝑉</m:t>
                              </m:r>
                            </m:e>
                          </m:d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/>
                                </a:rPr>
                                <m:t>𝑗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cs typeface="Calibri"/>
                            </a:rPr>
                            <m:t>log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/>
                            </a:rPr>
                            <m:t>⁡(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>
                  <a:latin typeface="Calibri"/>
                  <a:cs typeface="Calibri"/>
                </a:endParaRPr>
              </a:p>
              <a:p>
                <a:r>
                  <a:rPr lang="en-US" err="1">
                    <a:latin typeface="Calibri"/>
                    <a:cs typeface="Calibri"/>
                  </a:rPr>
                  <a:t>Hàm</a:t>
                </a:r>
                <a:r>
                  <a:rPr lang="en-US">
                    <a:latin typeface="Calibri"/>
                    <a:cs typeface="Calibri"/>
                  </a:rPr>
                  <a:t> loss </a:t>
                </a:r>
                <a:r>
                  <a:rPr lang="en-US" err="1">
                    <a:latin typeface="Calibri"/>
                    <a:cs typeface="Calibri"/>
                  </a:rPr>
                  <a:t>trên</a:t>
                </a:r>
                <a:r>
                  <a:rPr lang="en-US">
                    <a:latin typeface="Calibri"/>
                    <a:cs typeface="Calibri"/>
                  </a:rPr>
                  <a:t> </a:t>
                </a:r>
                <a:r>
                  <a:rPr lang="en-US" err="1">
                    <a:latin typeface="Calibri"/>
                    <a:cs typeface="Calibri"/>
                  </a:rPr>
                  <a:t>toàn</a:t>
                </a:r>
                <a:r>
                  <a:rPr lang="en-US">
                    <a:latin typeface="Calibri"/>
                    <a:cs typeface="Calibri"/>
                  </a:rPr>
                  <a:t> </a:t>
                </a:r>
                <a:r>
                  <a:rPr lang="en-US" err="1">
                    <a:latin typeface="Calibri"/>
                    <a:cs typeface="Calibri"/>
                  </a:rPr>
                  <a:t>bộ</a:t>
                </a:r>
                <a:r>
                  <a:rPr lang="en-US">
                    <a:latin typeface="Calibri"/>
                    <a:cs typeface="Calibri"/>
                  </a:rPr>
                  <a:t> sequence </a:t>
                </a:r>
                <a:r>
                  <a:rPr lang="en-US" err="1">
                    <a:latin typeface="Calibri"/>
                    <a:cs typeface="Calibri"/>
                  </a:rPr>
                  <a:t>có</a:t>
                </a:r>
                <a:r>
                  <a:rPr lang="en-US">
                    <a:latin typeface="Calibri"/>
                    <a:cs typeface="Calibri"/>
                  </a:rPr>
                  <a:t> </a:t>
                </a:r>
                <a:r>
                  <a:rPr lang="en-US" err="1">
                    <a:latin typeface="Calibri"/>
                    <a:cs typeface="Calibri"/>
                  </a:rPr>
                  <a:t>chiều</a:t>
                </a:r>
                <a:r>
                  <a:rPr lang="en-US">
                    <a:latin typeface="Calibri"/>
                    <a:cs typeface="Calibri"/>
                  </a:rPr>
                  <a:t> </a:t>
                </a:r>
                <a:r>
                  <a:rPr lang="en-US" err="1">
                    <a:latin typeface="Calibri"/>
                    <a:cs typeface="Calibri"/>
                  </a:rPr>
                  <a:t>dài</a:t>
                </a:r>
                <a:r>
                  <a:rPr lang="en-US">
                    <a:latin typeface="Calibri"/>
                    <a:cs typeface="Calibri"/>
                  </a:rPr>
                  <a:t> </a:t>
                </a:r>
                <a:r>
                  <a:rPr lang="en-US" err="1">
                    <a:latin typeface="Calibri"/>
                    <a:cs typeface="Calibri"/>
                  </a:rPr>
                  <a:t>là</a:t>
                </a:r>
                <a:r>
                  <a:rPr lang="en-US">
                    <a:latin typeface="Calibri"/>
                    <a:cs typeface="Calibri"/>
                  </a:rPr>
                  <a:t> T: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Calibri"/>
                        </a:rPr>
                        <m:t>𝐽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Calibri"/>
                        </a:rPr>
                        <m:t>=−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/>
                            </a:rPr>
                            <m:t>𝑇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  <a:cs typeface="Calibri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/>
                            </a:rPr>
                            <m:t>𝑇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  <a:cs typeface="Calibri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/>
                                </a:rPr>
                                <m:t>=1</m:t>
                              </m:r>
                            </m:sub>
                            <m:sup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𝑉</m:t>
                                  </m:r>
                                </m:e>
                              </m:d>
                            </m:sup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𝑡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  <a:cs typeface="Calibri"/>
                                </a:rPr>
                                <m:t>log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Calibri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𝑡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cs typeface="Calibri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>
                  <a:latin typeface="Calibri"/>
                  <a:cs typeface="Calibri"/>
                </a:endParaRPr>
              </a:p>
            </p:txBody>
          </p:sp>
        </mc:Choice>
        <mc:Fallback xmlns="">
          <p:sp>
            <p:nvSpPr>
              <p:cNvPr id="12" name="Content Placeholder 6">
                <a:extLst>
                  <a:ext uri="{FF2B5EF4-FFF2-40B4-BE49-F238E27FC236}">
                    <a16:creationId xmlns:a16="http://schemas.microsoft.com/office/drawing/2014/main" id="{0EDF3E43-A535-D229-BD87-87D8E228B1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075688"/>
                <a:ext cx="10515600" cy="4105656"/>
              </a:xfrm>
              <a:blipFill>
                <a:blip r:embed="rId2"/>
                <a:stretch>
                  <a:fillRect l="-1043" t="-10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477486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C43B3C-D5E7-26C7-0864-AEE5227EA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>
                <a:latin typeface="Calibri"/>
                <a:ea typeface="+mj-lt"/>
                <a:cs typeface="+mj-lt"/>
              </a:rPr>
              <a:t>RECURRENT NEURAL NETWORK (RNN)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10057-9933-4058-828C-5672E2440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8C1E5-FB55-42F5-BD6D-9CC153FCDBE6}" type="slidenum">
              <a:rPr lang="en-US" smtClean="0"/>
              <a:t>17</a:t>
            </a:fld>
            <a:endParaRPr lang="en-US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77EF0FA4-4519-96F2-A5B0-3D1BB5A994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286000" cy="365125"/>
          </a:xfrm>
        </p:spPr>
        <p:txBody>
          <a:bodyPr/>
          <a:lstStyle/>
          <a:p>
            <a:r>
              <a:rPr lang="en-US"/>
              <a:t>27/05/2022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E6DC90CE-820C-4D07-3E7C-EEF7ED1C92A2}"/>
              </a:ext>
            </a:extLst>
          </p:cNvPr>
          <p:cNvSpPr txBox="1">
            <a:spLocks/>
          </p:cNvSpPr>
          <p:nvPr/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lIns="91440" tIns="45720" rIns="91440" bIns="4572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>
                <a:ea typeface="+mn-lt"/>
                <a:cs typeface="+mn-lt"/>
              </a:rPr>
              <a:t>Vietnamese NER System</a:t>
            </a:r>
            <a:endParaRPr lang="en-US" sz="1600"/>
          </a:p>
        </p:txBody>
      </p:sp>
      <p:pic>
        <p:nvPicPr>
          <p:cNvPr id="12" name="Content Placeholder 11" descr="Icon&#10;&#10;Description automatically generated">
            <a:extLst>
              <a:ext uri="{FF2B5EF4-FFF2-40B4-BE49-F238E27FC236}">
                <a16:creationId xmlns:a16="http://schemas.microsoft.com/office/drawing/2014/main" id="{B14AE7FF-FEFD-8834-4F4C-9516D1C801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319462" y="2743200"/>
            <a:ext cx="5553075" cy="2771775"/>
          </a:xfrm>
        </p:spPr>
      </p:pic>
    </p:spTree>
    <p:extLst>
      <p:ext uri="{BB962C8B-B14F-4D97-AF65-F5344CB8AC3E}">
        <p14:creationId xmlns:p14="http://schemas.microsoft.com/office/powerpoint/2010/main" val="41327791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C43B3C-D5E7-26C7-0864-AEE5227EA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>
                <a:latin typeface="Calibri"/>
                <a:ea typeface="+mj-lt"/>
                <a:cs typeface="+mj-lt"/>
              </a:rPr>
              <a:t>MACHINE TRANSLATION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10057-9933-4058-828C-5672E2440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8C1E5-FB55-42F5-BD6D-9CC153FCDBE6}" type="slidenum">
              <a:rPr lang="en-US" smtClean="0"/>
              <a:t>18</a:t>
            </a:fld>
            <a:endParaRPr lang="en-US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77EF0FA4-4519-96F2-A5B0-3D1BB5A994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286000" cy="365125"/>
          </a:xfrm>
        </p:spPr>
        <p:txBody>
          <a:bodyPr/>
          <a:lstStyle/>
          <a:p>
            <a:r>
              <a:rPr lang="en-US"/>
              <a:t>27/05/2022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E6DC90CE-820C-4D07-3E7C-EEF7ED1C92A2}"/>
              </a:ext>
            </a:extLst>
          </p:cNvPr>
          <p:cNvSpPr txBox="1">
            <a:spLocks/>
          </p:cNvSpPr>
          <p:nvPr/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lIns="91440" tIns="45720" rIns="91440" bIns="4572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>
                <a:ea typeface="+mn-lt"/>
                <a:cs typeface="+mn-lt"/>
              </a:rPr>
              <a:t>Vietnamese NER System</a:t>
            </a:r>
            <a:endParaRPr lang="en-US" sz="1600"/>
          </a:p>
        </p:txBody>
      </p:sp>
      <p:pic>
        <p:nvPicPr>
          <p:cNvPr id="5" name="Picture 6" descr="Diagram&#10;&#10;Description automatically generated">
            <a:extLst>
              <a:ext uri="{FF2B5EF4-FFF2-40B4-BE49-F238E27FC236}">
                <a16:creationId xmlns:a16="http://schemas.microsoft.com/office/drawing/2014/main" id="{520F2BA6-1AB4-B2EE-1AA8-50B1F2398C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4210" t="14136" r="5113" b="8639"/>
          <a:stretch/>
        </p:blipFill>
        <p:spPr>
          <a:xfrm>
            <a:off x="3499873" y="2566764"/>
            <a:ext cx="5048884" cy="3170602"/>
          </a:xfrm>
        </p:spPr>
      </p:pic>
    </p:spTree>
    <p:extLst>
      <p:ext uri="{BB962C8B-B14F-4D97-AF65-F5344CB8AC3E}">
        <p14:creationId xmlns:p14="http://schemas.microsoft.com/office/powerpoint/2010/main" val="827766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28334-F8BE-7F3A-E088-A1139699D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>
                <a:latin typeface="Calibri"/>
                <a:ea typeface="+mj-lt"/>
                <a:cs typeface="+mj-lt"/>
              </a:rPr>
              <a:t>ATTENTION</a:t>
            </a:r>
          </a:p>
        </p:txBody>
      </p:sp>
      <p:pic>
        <p:nvPicPr>
          <p:cNvPr id="9" name="Content Placeholder 8" descr="Diagram&#10;&#10;Description automatically generated">
            <a:extLst>
              <a:ext uri="{FF2B5EF4-FFF2-40B4-BE49-F238E27FC236}">
                <a16:creationId xmlns:a16="http://schemas.microsoft.com/office/drawing/2014/main" id="{6D015E81-F453-BE2D-274D-2DD8AAEBB9D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710893" y="2305050"/>
            <a:ext cx="3124352" cy="3876675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FCC9BFC1-F94F-13AC-192D-DBB812D5A8D7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4106174" y="2304288"/>
                <a:ext cx="7247626" cy="3877056"/>
              </a:xfrm>
            </p:spPr>
            <p:txBody>
              <a:bodyPr>
                <a:normAutofit fontScale="62500" lnSpcReduction="20000"/>
              </a:bodyPr>
              <a:lstStyle/>
              <a:p>
                <a:pPr>
                  <a:lnSpc>
                    <a:spcPct val="170000"/>
                  </a:lnSpc>
                </a:pPr>
                <a:r>
                  <a:rPr lang="en-US">
                    <a:latin typeface="Calibri"/>
                    <a:cs typeface="Calibri"/>
                  </a:rPr>
                  <a:t>Context vector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Calibri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Calibri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>
                    <a:latin typeface="Calibri"/>
                    <a:cs typeface="Calibri"/>
                  </a:rPr>
                  <a:t> </a:t>
                </a:r>
                <a:r>
                  <a:rPr lang="en-US" err="1">
                    <a:latin typeface="Calibri"/>
                    <a:cs typeface="Calibri"/>
                  </a:rPr>
                  <a:t>cho</a:t>
                </a:r>
                <a:r>
                  <a:rPr lang="en-US">
                    <a:latin typeface="Calibri"/>
                    <a:cs typeface="Calibri"/>
                  </a:rPr>
                  <a:t> target word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Calibri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Calibri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>
                    <a:latin typeface="Calibri"/>
                    <a:cs typeface="Calibri"/>
                  </a:rPr>
                  <a:t> </a:t>
                </a:r>
                <a:r>
                  <a:rPr lang="en-US" err="1">
                    <a:latin typeface="Calibri"/>
                    <a:cs typeface="Calibri"/>
                  </a:rPr>
                  <a:t>được</a:t>
                </a:r>
                <a:r>
                  <a:rPr lang="en-US">
                    <a:latin typeface="Calibri"/>
                    <a:cs typeface="Calibri"/>
                  </a:rPr>
                  <a:t> </a:t>
                </a:r>
                <a:r>
                  <a:rPr lang="en-US" err="1">
                    <a:latin typeface="Calibri"/>
                    <a:cs typeface="Calibri"/>
                  </a:rPr>
                  <a:t>tính</a:t>
                </a:r>
                <a:r>
                  <a:rPr lang="en-US">
                    <a:latin typeface="Calibri"/>
                    <a:cs typeface="Calibri"/>
                  </a:rPr>
                  <a:t> </a:t>
                </a:r>
                <a:r>
                  <a:rPr lang="en-US" err="1">
                    <a:latin typeface="Calibri"/>
                    <a:cs typeface="Calibri"/>
                  </a:rPr>
                  <a:t>theo</a:t>
                </a:r>
                <a:r>
                  <a:rPr lang="en-US">
                    <a:latin typeface="Calibri"/>
                    <a:cs typeface="Calibri"/>
                  </a:rPr>
                  <a:t> </a:t>
                </a:r>
                <a:r>
                  <a:rPr lang="en-US" err="1">
                    <a:latin typeface="Calibri"/>
                    <a:cs typeface="Calibri"/>
                  </a:rPr>
                  <a:t>công</a:t>
                </a:r>
                <a:r>
                  <a:rPr lang="en-US">
                    <a:latin typeface="Calibri"/>
                    <a:cs typeface="Calibri"/>
                  </a:rPr>
                  <a:t> </a:t>
                </a:r>
                <a:r>
                  <a:rPr lang="en-US" err="1">
                    <a:latin typeface="Calibri"/>
                    <a:cs typeface="Calibri"/>
                  </a:rPr>
                  <a:t>thức</a:t>
                </a:r>
                <a:r>
                  <a:rPr lang="en-US">
                    <a:latin typeface="Calibri"/>
                    <a:cs typeface="Calibri"/>
                  </a:rPr>
                  <a:t> </a:t>
                </a:r>
                <a:r>
                  <a:rPr lang="en-US" err="1">
                    <a:latin typeface="Calibri"/>
                    <a:cs typeface="Calibri"/>
                  </a:rPr>
                  <a:t>sau</a:t>
                </a:r>
                <a:r>
                  <a:rPr lang="en-US">
                    <a:latin typeface="Calibri"/>
                    <a:cs typeface="Calibri"/>
                  </a:rPr>
                  <a:t>:</a:t>
                </a:r>
              </a:p>
              <a:p>
                <a:pPr marL="0" indent="0">
                  <a:lnSpc>
                    <a:spcPct val="17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cs typeface="Calibri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  <a:cs typeface="Calibri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/>
                                </a:rPr>
                                <m:t>𝑥</m:t>
                              </m:r>
                            </m:sub>
                          </m:sSub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/>
                                </a:rPr>
                                <m:t>𝑖𝑗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b="0">
                  <a:latin typeface="Calibri"/>
                  <a:cs typeface="Calibri"/>
                </a:endParaRPr>
              </a:p>
              <a:p>
                <a:pPr>
                  <a:lnSpc>
                    <a:spcPct val="170000"/>
                  </a:lnSpc>
                </a:pPr>
                <a:r>
                  <a:rPr lang="en-US" err="1">
                    <a:latin typeface="Calibri"/>
                    <a:cs typeface="Calibri"/>
                  </a:rPr>
                  <a:t>Trong</a:t>
                </a:r>
                <a:r>
                  <a:rPr lang="en-US">
                    <a:latin typeface="Calibri"/>
                    <a:cs typeface="Calibri"/>
                  </a:rPr>
                  <a:t> </a:t>
                </a:r>
                <a:r>
                  <a:rPr lang="en-US" err="1">
                    <a:latin typeface="Calibri"/>
                    <a:cs typeface="Calibri"/>
                  </a:rPr>
                  <a:t>đó</a:t>
                </a:r>
                <a:r>
                  <a:rPr lang="en-US">
                    <a:latin typeface="Calibri"/>
                    <a:cs typeface="Calibri"/>
                  </a:rPr>
                  <a:t>, </a:t>
                </a:r>
                <a:r>
                  <a:rPr lang="en-US" err="1">
                    <a:latin typeface="Calibri"/>
                    <a:cs typeface="Calibri"/>
                  </a:rPr>
                  <a:t>trọng</a:t>
                </a:r>
                <a:r>
                  <a:rPr lang="en-US">
                    <a:latin typeface="Calibri"/>
                    <a:cs typeface="Calibri"/>
                  </a:rPr>
                  <a:t> </a:t>
                </a:r>
                <a:r>
                  <a:rPr lang="en-US" err="1">
                    <a:latin typeface="Calibri"/>
                    <a:cs typeface="Calibri"/>
                  </a:rPr>
                  <a:t>số</a:t>
                </a:r>
                <a:r>
                  <a:rPr lang="en-US">
                    <a:latin typeface="Calibri"/>
                    <a:cs typeface="Calibri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>
                            <a:latin typeface="Cambria Math" panose="02040503050406030204" pitchFamily="18" charset="0"/>
                            <a:cs typeface="Calibri"/>
                          </a:rPr>
                          <m:t>𝑎</m:t>
                        </m:r>
                      </m:e>
                      <m:sub>
                        <m:r>
                          <a:rPr lang="en-US">
                            <a:latin typeface="Cambria Math" panose="02040503050406030204" pitchFamily="18" charset="0"/>
                            <a:cs typeface="Calibri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>
                    <a:latin typeface="Calibri"/>
                    <a:cs typeface="Calibri"/>
                  </a:rPr>
                  <a:t> </a:t>
                </a:r>
                <a:r>
                  <a:rPr lang="en-US" err="1">
                    <a:latin typeface="Calibri"/>
                    <a:cs typeface="Calibri"/>
                  </a:rPr>
                  <a:t>của</a:t>
                </a:r>
                <a:r>
                  <a:rPr lang="en-US">
                    <a:latin typeface="Calibri"/>
                    <a:cs typeface="Calibri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>
                            <a:latin typeface="Cambria Math" panose="02040503050406030204" pitchFamily="18" charset="0"/>
                            <a:cs typeface="Calibri"/>
                          </a:rPr>
                          <m:t>h</m:t>
                        </m:r>
                      </m:e>
                      <m:sub>
                        <m:r>
                          <a:rPr lang="en-US">
                            <a:latin typeface="Cambria Math" panose="02040503050406030204" pitchFamily="18" charset="0"/>
                            <a:cs typeface="Calibri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>
                    <a:latin typeface="Calibri"/>
                    <a:cs typeface="Calibri"/>
                  </a:rPr>
                  <a:t> </a:t>
                </a:r>
                <a:r>
                  <a:rPr lang="en-US" err="1">
                    <a:latin typeface="Calibri"/>
                    <a:cs typeface="Calibri"/>
                  </a:rPr>
                  <a:t>được</a:t>
                </a:r>
                <a:r>
                  <a:rPr lang="en-US">
                    <a:latin typeface="Calibri"/>
                    <a:cs typeface="Calibri"/>
                  </a:rPr>
                  <a:t> </a:t>
                </a:r>
                <a:r>
                  <a:rPr lang="en-US" err="1">
                    <a:latin typeface="Calibri"/>
                    <a:cs typeface="Calibri"/>
                  </a:rPr>
                  <a:t>tính</a:t>
                </a:r>
                <a:r>
                  <a:rPr lang="en-US">
                    <a:latin typeface="Calibri"/>
                    <a:cs typeface="Calibri"/>
                  </a:rPr>
                  <a:t> </a:t>
                </a:r>
                <a:r>
                  <a:rPr lang="en-US" err="1">
                    <a:latin typeface="Calibri"/>
                    <a:cs typeface="Calibri"/>
                  </a:rPr>
                  <a:t>theo</a:t>
                </a:r>
                <a:r>
                  <a:rPr lang="en-US">
                    <a:latin typeface="Calibri"/>
                    <a:cs typeface="Calibri"/>
                  </a:rPr>
                  <a:t> </a:t>
                </a:r>
                <a:r>
                  <a:rPr lang="en-US" err="1">
                    <a:latin typeface="Calibri"/>
                    <a:cs typeface="Calibri"/>
                  </a:rPr>
                  <a:t>công</a:t>
                </a:r>
                <a:r>
                  <a:rPr lang="en-US">
                    <a:latin typeface="Calibri"/>
                    <a:cs typeface="Calibri"/>
                  </a:rPr>
                  <a:t> </a:t>
                </a:r>
                <a:r>
                  <a:rPr lang="en-US" err="1">
                    <a:latin typeface="Calibri"/>
                    <a:cs typeface="Calibri"/>
                  </a:rPr>
                  <a:t>thức</a:t>
                </a:r>
                <a:r>
                  <a:rPr lang="en-US">
                    <a:latin typeface="Calibri"/>
                    <a:cs typeface="Calibri"/>
                  </a:rPr>
                  <a:t>:</a:t>
                </a:r>
              </a:p>
              <a:p>
                <a:pPr marL="0" indent="0">
                  <a:lnSpc>
                    <a:spcPct val="17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/>
                            </a:rPr>
                            <m:t>𝑖𝑗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cs typeface="Calibri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cs typeface="Calibri"/>
                            </a:rPr>
                            <m:t>exp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/>
                            </a:rPr>
                            <m:t>⁡(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/>
                            </a:rPr>
                            <m:t>)</m:t>
                          </m:r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  <a:cs typeface="Calibri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/>
                                </a:rPr>
                                <m:t>=1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𝑥</m:t>
                                  </m:r>
                                </m:sub>
                              </m:sSub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  <a:cs typeface="Calibri"/>
                                </a:rPr>
                                <m:t>exp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cs typeface="Calibri"/>
                        </a:rPr>
                        <m:t>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/>
                            </a:rPr>
                            <m:t>𝑣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/>
                            </a:rPr>
                            <m:t>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/>
                            </a:rPr>
                            <m:t>𝑖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Calibri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cs typeface="Calibri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/>
                            </a:rPr>
                            <m:t>𝑎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>
                  <a:latin typeface="Calibri"/>
                  <a:cs typeface="Calibri"/>
                </a:endParaRP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FCC9BFC1-F94F-13AC-192D-DBB812D5A8D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4106174" y="2304288"/>
                <a:ext cx="7247626" cy="3877056"/>
              </a:xfrm>
              <a:blipFill>
                <a:blip r:embed="rId4"/>
                <a:stretch>
                  <a:fillRect l="-5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22E04A-2161-B715-507C-42752280C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8C1E5-FB55-42F5-BD6D-9CC153FCDBE6}" type="slidenum">
              <a:rPr lang="en-US" smtClean="0"/>
              <a:t>19</a:t>
            </a:fld>
            <a:endParaRPr lang="en-US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AF0376D1-02BE-CBB2-61DA-7BF79DC9390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27/05/2022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DF5B931B-2355-B487-3FF8-65EBB9E7339A}"/>
              </a:ext>
            </a:extLst>
          </p:cNvPr>
          <p:cNvSpPr txBox="1">
            <a:spLocks/>
          </p:cNvSpPr>
          <p:nvPr/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lIns="91440" tIns="45720" rIns="91440" bIns="4572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>
                <a:ea typeface="+mn-lt"/>
                <a:cs typeface="+mn-lt"/>
              </a:rPr>
              <a:t>Vietnamese NER System</a:t>
            </a:r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20610751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D2E6170-CCDA-4A8E-93E5-71658BFB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B2F45E-F359-0D95-D6E7-81C389E7AC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644652"/>
            <a:ext cx="4175758" cy="5568696"/>
          </a:xfrm>
        </p:spPr>
        <p:txBody>
          <a:bodyPr>
            <a:normAutofit/>
          </a:bodyPr>
          <a:lstStyle/>
          <a:p>
            <a:r>
              <a:rPr lang="en-US">
                <a:ea typeface="+mj-lt"/>
                <a:cs typeface="+mj-lt"/>
              </a:rPr>
              <a:t>Agenda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80EBCDD-54A3-491E-9753-1240601E79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77731" y="0"/>
            <a:ext cx="6714269" cy="6858000"/>
          </a:xfrm>
          <a:custGeom>
            <a:avLst/>
            <a:gdLst>
              <a:gd name="connsiteX0" fmla="*/ 1097203 w 6714269"/>
              <a:gd name="connsiteY0" fmla="*/ 0 h 6858000"/>
              <a:gd name="connsiteX1" fmla="*/ 1154155 w 6714269"/>
              <a:gd name="connsiteY1" fmla="*/ 0 h 6858000"/>
              <a:gd name="connsiteX2" fmla="*/ 972305 w 6714269"/>
              <a:gd name="connsiteY2" fmla="*/ 343212 h 6858000"/>
              <a:gd name="connsiteX3" fmla="*/ 780524 w 6714269"/>
              <a:gd name="connsiteY3" fmla="*/ 761067 h 6858000"/>
              <a:gd name="connsiteX4" fmla="*/ 737045 w 6714269"/>
              <a:gd name="connsiteY4" fmla="*/ 865164 h 6858000"/>
              <a:gd name="connsiteX5" fmla="*/ 762322 w 6714269"/>
              <a:gd name="connsiteY5" fmla="*/ 830676 h 6858000"/>
              <a:gd name="connsiteX6" fmla="*/ 1118805 w 6714269"/>
              <a:gd name="connsiteY6" fmla="*/ 160440 h 6858000"/>
              <a:gd name="connsiteX7" fmla="*/ 1221640 w 6714269"/>
              <a:gd name="connsiteY7" fmla="*/ 0 h 6858000"/>
              <a:gd name="connsiteX8" fmla="*/ 6714269 w 6714269"/>
              <a:gd name="connsiteY8" fmla="*/ 0 h 6858000"/>
              <a:gd name="connsiteX9" fmla="*/ 6714269 w 6714269"/>
              <a:gd name="connsiteY9" fmla="*/ 6858000 h 6858000"/>
              <a:gd name="connsiteX10" fmla="*/ 704817 w 6714269"/>
              <a:gd name="connsiteY10" fmla="*/ 6858000 h 6858000"/>
              <a:gd name="connsiteX11" fmla="*/ 618717 w 6714269"/>
              <a:gd name="connsiteY11" fmla="*/ 6672538 h 6858000"/>
              <a:gd name="connsiteX12" fmla="*/ 309324 w 6714269"/>
              <a:gd name="connsiteY12" fmla="*/ 5833618 h 6858000"/>
              <a:gd name="connsiteX13" fmla="*/ 209850 w 6714269"/>
              <a:gd name="connsiteY13" fmla="*/ 5484180 h 6858000"/>
              <a:gd name="connsiteX14" fmla="*/ 211619 w 6714269"/>
              <a:gd name="connsiteY14" fmla="*/ 5517653 h 6858000"/>
              <a:gd name="connsiteX15" fmla="*/ 361778 w 6714269"/>
              <a:gd name="connsiteY15" fmla="*/ 6145524 h 6858000"/>
              <a:gd name="connsiteX16" fmla="*/ 591356 w 6714269"/>
              <a:gd name="connsiteY16" fmla="*/ 6843306 h 6858000"/>
              <a:gd name="connsiteX17" fmla="*/ 597415 w 6714269"/>
              <a:gd name="connsiteY17" fmla="*/ 6858000 h 6858000"/>
              <a:gd name="connsiteX18" fmla="*/ 545224 w 6714269"/>
              <a:gd name="connsiteY18" fmla="*/ 6858000 h 6858000"/>
              <a:gd name="connsiteX19" fmla="*/ 533604 w 6714269"/>
              <a:gd name="connsiteY19" fmla="*/ 6830072 h 6858000"/>
              <a:gd name="connsiteX20" fmla="*/ 169657 w 6714269"/>
              <a:gd name="connsiteY20" fmla="*/ 5556577 h 6858000"/>
              <a:gd name="connsiteX21" fmla="*/ 12169 w 6714269"/>
              <a:gd name="connsiteY21" fmla="*/ 4362835 h 6858000"/>
              <a:gd name="connsiteX22" fmla="*/ 46168 w 6714269"/>
              <a:gd name="connsiteY22" fmla="*/ 3338487 h 6858000"/>
              <a:gd name="connsiteX23" fmla="*/ 490574 w 6714269"/>
              <a:gd name="connsiteY23" fmla="*/ 1381078 h 6858000"/>
              <a:gd name="connsiteX24" fmla="*/ 984701 w 6714269"/>
              <a:gd name="connsiteY24" fmla="*/ 20824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6714269" h="6858000">
                <a:moveTo>
                  <a:pt x="1097203" y="0"/>
                </a:moveTo>
                <a:lnTo>
                  <a:pt x="1154155" y="0"/>
                </a:lnTo>
                <a:lnTo>
                  <a:pt x="972305" y="343212"/>
                </a:lnTo>
                <a:cubicBezTo>
                  <a:pt x="904739" y="480367"/>
                  <a:pt x="840941" y="619727"/>
                  <a:pt x="780524" y="761067"/>
                </a:cubicBezTo>
                <a:cubicBezTo>
                  <a:pt x="765737" y="795681"/>
                  <a:pt x="751579" y="830550"/>
                  <a:pt x="737045" y="865164"/>
                </a:cubicBezTo>
                <a:cubicBezTo>
                  <a:pt x="748306" y="856057"/>
                  <a:pt x="757014" y="844174"/>
                  <a:pt x="762322" y="830676"/>
                </a:cubicBezTo>
                <a:cubicBezTo>
                  <a:pt x="870201" y="600612"/>
                  <a:pt x="988539" y="376889"/>
                  <a:pt x="1118805" y="160440"/>
                </a:cubicBezTo>
                <a:lnTo>
                  <a:pt x="1221640" y="0"/>
                </a:lnTo>
                <a:lnTo>
                  <a:pt x="6714269" y="0"/>
                </a:lnTo>
                <a:lnTo>
                  <a:pt x="6714269" y="6858000"/>
                </a:lnTo>
                <a:lnTo>
                  <a:pt x="704817" y="6858000"/>
                </a:lnTo>
                <a:lnTo>
                  <a:pt x="618717" y="6672538"/>
                </a:lnTo>
                <a:cubicBezTo>
                  <a:pt x="501618" y="6400947"/>
                  <a:pt x="398622" y="6121213"/>
                  <a:pt x="309324" y="5833618"/>
                </a:cubicBezTo>
                <a:cubicBezTo>
                  <a:pt x="275071" y="5723183"/>
                  <a:pt x="246125" y="5611225"/>
                  <a:pt x="209850" y="5484180"/>
                </a:cubicBezTo>
                <a:cubicBezTo>
                  <a:pt x="209859" y="5495363"/>
                  <a:pt x="210448" y="5506534"/>
                  <a:pt x="211619" y="5517653"/>
                </a:cubicBezTo>
                <a:cubicBezTo>
                  <a:pt x="261166" y="5727113"/>
                  <a:pt x="303888" y="5938474"/>
                  <a:pt x="361778" y="6145524"/>
                </a:cubicBezTo>
                <a:cubicBezTo>
                  <a:pt x="428356" y="6383258"/>
                  <a:pt x="504422" y="6616111"/>
                  <a:pt x="591356" y="6843306"/>
                </a:cubicBezTo>
                <a:lnTo>
                  <a:pt x="597415" y="6858000"/>
                </a:lnTo>
                <a:lnTo>
                  <a:pt x="545224" y="6858000"/>
                </a:lnTo>
                <a:lnTo>
                  <a:pt x="533604" y="6830072"/>
                </a:lnTo>
                <a:cubicBezTo>
                  <a:pt x="376384" y="6416985"/>
                  <a:pt x="257344" y="5991917"/>
                  <a:pt x="169657" y="5556577"/>
                </a:cubicBezTo>
                <a:cubicBezTo>
                  <a:pt x="90154" y="5162256"/>
                  <a:pt x="43261" y="4763750"/>
                  <a:pt x="12169" y="4362835"/>
                </a:cubicBezTo>
                <a:cubicBezTo>
                  <a:pt x="-14122" y="4019865"/>
                  <a:pt x="4458" y="3679429"/>
                  <a:pt x="46168" y="3338487"/>
                </a:cubicBezTo>
                <a:cubicBezTo>
                  <a:pt x="125796" y="2672248"/>
                  <a:pt x="274744" y="2016203"/>
                  <a:pt x="490574" y="1381078"/>
                </a:cubicBezTo>
                <a:cubicBezTo>
                  <a:pt x="629230" y="976550"/>
                  <a:pt x="791584" y="584320"/>
                  <a:pt x="984701" y="208241"/>
                </a:cubicBezTo>
                <a:close/>
              </a:path>
            </a:pathLst>
          </a:custGeom>
          <a:solidFill>
            <a:schemeClr val="accent1"/>
          </a:solidFill>
          <a:ln w="685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D4044C-1489-B402-CE54-F7508BF1DD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65404" y="644652"/>
            <a:ext cx="4985348" cy="5568695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rgbClr val="FFFFFF"/>
                </a:solidFill>
                <a:ea typeface="+mn-lt"/>
                <a:cs typeface="+mn-lt"/>
              </a:rPr>
              <a:t>Introduction</a:t>
            </a:r>
            <a:endParaRPr lang="en-US">
              <a:ea typeface="+mn-lt"/>
              <a:cs typeface="+mn-lt"/>
            </a:endParaRPr>
          </a:p>
          <a:p>
            <a:r>
              <a:rPr lang="en-US">
                <a:solidFill>
                  <a:srgbClr val="FFFFFF"/>
                </a:solidFill>
                <a:ea typeface="+mn-lt"/>
                <a:cs typeface="+mn-lt"/>
              </a:rPr>
              <a:t>Language Model</a:t>
            </a:r>
            <a:endParaRPr lang="en-US">
              <a:ea typeface="+mn-lt"/>
              <a:cs typeface="+mn-lt"/>
            </a:endParaRPr>
          </a:p>
          <a:p>
            <a:r>
              <a:rPr lang="en-US" b="1">
                <a:solidFill>
                  <a:srgbClr val="FFFFFF"/>
                </a:solidFill>
                <a:ea typeface="+mn-lt"/>
                <a:cs typeface="+mn-lt"/>
              </a:rPr>
              <a:t>Recurrent Neural Network</a:t>
            </a:r>
            <a:endParaRPr lang="en-US">
              <a:ea typeface="+mn-lt"/>
              <a:cs typeface="+mn-lt"/>
            </a:endParaRPr>
          </a:p>
          <a:p>
            <a:r>
              <a:rPr lang="en-US">
                <a:solidFill>
                  <a:srgbClr val="FFFFFF"/>
                </a:solidFill>
                <a:ea typeface="+mn-lt"/>
                <a:cs typeface="+mn-lt"/>
              </a:rPr>
              <a:t>Transformers</a:t>
            </a:r>
            <a:endParaRPr lang="en-US">
              <a:ea typeface="+mn-lt"/>
              <a:cs typeface="+mn-lt"/>
            </a:endParaRPr>
          </a:p>
          <a:p>
            <a:r>
              <a:rPr lang="en-US">
                <a:solidFill>
                  <a:srgbClr val="FFFFFF"/>
                </a:solidFill>
                <a:ea typeface="+mn-lt"/>
                <a:cs typeface="+mn-lt"/>
              </a:rPr>
              <a:t>BERT</a:t>
            </a:r>
            <a:endParaRPr lang="en-US">
              <a:ea typeface="+mn-lt"/>
              <a:cs typeface="+mn-lt"/>
            </a:endParaRPr>
          </a:p>
          <a:p>
            <a:r>
              <a:rPr lang="en-US">
                <a:solidFill>
                  <a:srgbClr val="FFFFFF"/>
                </a:solidFill>
                <a:ea typeface="+mn-lt"/>
                <a:cs typeface="+mn-lt"/>
              </a:rPr>
              <a:t>Vietnamese NER System</a:t>
            </a:r>
            <a:endParaRPr lang="en-US">
              <a:ea typeface="+mn-lt"/>
              <a:cs typeface="+mn-lt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044196-21A7-4DA9-5911-3CCDF11AA4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65403" y="6356350"/>
            <a:ext cx="3200400" cy="365125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  <a:ea typeface="+mn-lt"/>
                <a:cs typeface="+mn-lt"/>
              </a:rPr>
              <a:t>Vietnamese NER System</a:t>
            </a:r>
            <a:endParaRPr lang="en-US">
              <a:ea typeface="+mn-lt"/>
              <a:cs typeface="+mn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6750B4-B83B-4B16-8034-EF744F0BCA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70592" y="6356350"/>
            <a:ext cx="128016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C18C1E5-FB55-42F5-BD6D-9CC153FCDBE6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2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C6938C4-B909-A1CF-E810-0F8F71551F2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286000" cy="365125"/>
          </a:xfrm>
        </p:spPr>
        <p:txBody>
          <a:bodyPr/>
          <a:lstStyle/>
          <a:p>
            <a:r>
              <a:rPr lang="en-US"/>
              <a:t>27/05/2022</a:t>
            </a:r>
          </a:p>
        </p:txBody>
      </p:sp>
    </p:spTree>
    <p:extLst>
      <p:ext uri="{BB962C8B-B14F-4D97-AF65-F5344CB8AC3E}">
        <p14:creationId xmlns:p14="http://schemas.microsoft.com/office/powerpoint/2010/main" val="6180400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62" name="Rectangle 61">
            <a:extLst>
              <a:ext uri="{FF2B5EF4-FFF2-40B4-BE49-F238E27FC236}">
                <a16:creationId xmlns:a16="http://schemas.microsoft.com/office/drawing/2014/main" id="{168AB93A-48BC-4C25-A3AD-C17B5A682A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id="{AF4AE179-A75B-4007-B5FA-8139ACF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58969" y="1168517"/>
            <a:ext cx="4889565" cy="4424065"/>
          </a:xfrm>
          <a:custGeom>
            <a:avLst/>
            <a:gdLst>
              <a:gd name="connsiteX0" fmla="*/ 2612540 w 5531319"/>
              <a:gd name="connsiteY0" fmla="*/ 836 h 4424065"/>
              <a:gd name="connsiteX1" fmla="*/ 2946310 w 5531319"/>
              <a:gd name="connsiteY1" fmla="*/ 35548 h 4424065"/>
              <a:gd name="connsiteX2" fmla="*/ 3961099 w 5531319"/>
              <a:gd name="connsiteY2" fmla="*/ 303581 h 4424065"/>
              <a:gd name="connsiteX3" fmla="*/ 4854587 w 5531319"/>
              <a:gd name="connsiteY3" fmla="*/ 764502 h 4424065"/>
              <a:gd name="connsiteX4" fmla="*/ 5377812 w 5531319"/>
              <a:gd name="connsiteY4" fmla="*/ 1339732 h 4424065"/>
              <a:gd name="connsiteX5" fmla="*/ 5526197 w 5531319"/>
              <a:gd name="connsiteY5" fmla="*/ 1825829 h 4424065"/>
              <a:gd name="connsiteX6" fmla="*/ 5510557 w 5531319"/>
              <a:gd name="connsiteY6" fmla="*/ 2199398 h 4424065"/>
              <a:gd name="connsiteX7" fmla="*/ 5509795 w 5531319"/>
              <a:gd name="connsiteY7" fmla="*/ 2402839 h 4424065"/>
              <a:gd name="connsiteX8" fmla="*/ 5323519 w 5531319"/>
              <a:gd name="connsiteY8" fmla="*/ 3144890 h 4424065"/>
              <a:gd name="connsiteX9" fmla="*/ 4853061 w 5531319"/>
              <a:gd name="connsiteY9" fmla="*/ 3612932 h 4424065"/>
              <a:gd name="connsiteX10" fmla="*/ 4316358 w 5531319"/>
              <a:gd name="connsiteY10" fmla="*/ 3982940 h 4424065"/>
              <a:gd name="connsiteX11" fmla="*/ 3352556 w 5531319"/>
              <a:gd name="connsiteY11" fmla="*/ 4386771 h 4424065"/>
              <a:gd name="connsiteX12" fmla="*/ 2770206 w 5531319"/>
              <a:gd name="connsiteY12" fmla="*/ 4412201 h 4424065"/>
              <a:gd name="connsiteX13" fmla="*/ 2514888 w 5531319"/>
              <a:gd name="connsiteY13" fmla="*/ 4393637 h 4424065"/>
              <a:gd name="connsiteX14" fmla="*/ 1903166 w 5531319"/>
              <a:gd name="connsiteY14" fmla="*/ 4263562 h 4424065"/>
              <a:gd name="connsiteX15" fmla="*/ 948392 w 5531319"/>
              <a:gd name="connsiteY15" fmla="*/ 3794249 h 4424065"/>
              <a:gd name="connsiteX16" fmla="*/ 223633 w 5531319"/>
              <a:gd name="connsiteY16" fmla="*/ 2975526 h 4424065"/>
              <a:gd name="connsiteX17" fmla="*/ 39519 w 5531319"/>
              <a:gd name="connsiteY17" fmla="*/ 2401695 h 4424065"/>
              <a:gd name="connsiteX18" fmla="*/ 16251 w 5531319"/>
              <a:gd name="connsiteY18" fmla="*/ 2300991 h 4424065"/>
              <a:gd name="connsiteX19" fmla="*/ 11800 w 5531319"/>
              <a:gd name="connsiteY19" fmla="*/ 2053556 h 4424065"/>
              <a:gd name="connsiteX20" fmla="*/ 812849 w 5531319"/>
              <a:gd name="connsiteY20" fmla="*/ 651084 h 4424065"/>
              <a:gd name="connsiteX21" fmla="*/ 2066809 w 5531319"/>
              <a:gd name="connsiteY21" fmla="*/ 52586 h 4424065"/>
              <a:gd name="connsiteX22" fmla="*/ 2332045 w 5531319"/>
              <a:gd name="connsiteY22" fmla="*/ 14441 h 4424065"/>
              <a:gd name="connsiteX23" fmla="*/ 2612540 w 5531319"/>
              <a:gd name="connsiteY23" fmla="*/ 836 h 4424065"/>
              <a:gd name="connsiteX24" fmla="*/ 5468597 w 5531319"/>
              <a:gd name="connsiteY24" fmla="*/ 2088522 h 4424065"/>
              <a:gd name="connsiteX25" fmla="*/ 5471140 w 5531319"/>
              <a:gd name="connsiteY25" fmla="*/ 1826083 h 4424065"/>
              <a:gd name="connsiteX26" fmla="*/ 5327079 w 5531319"/>
              <a:gd name="connsiteY26" fmla="*/ 1361348 h 4424065"/>
              <a:gd name="connsiteX27" fmla="*/ 4833353 w 5531319"/>
              <a:gd name="connsiteY27" fmla="*/ 816507 h 4424065"/>
              <a:gd name="connsiteX28" fmla="*/ 4063456 w 5531319"/>
              <a:gd name="connsiteY28" fmla="*/ 400724 h 4424065"/>
              <a:gd name="connsiteX29" fmla="*/ 3972543 w 5531319"/>
              <a:gd name="connsiteY29" fmla="*/ 365631 h 4424065"/>
              <a:gd name="connsiteX30" fmla="*/ 3885571 w 5531319"/>
              <a:gd name="connsiteY30" fmla="*/ 334733 h 4424065"/>
              <a:gd name="connsiteX31" fmla="*/ 4355012 w 5531319"/>
              <a:gd name="connsiteY31" fmla="*/ 579880 h 4424065"/>
              <a:gd name="connsiteX32" fmla="*/ 5144618 w 5531319"/>
              <a:gd name="connsiteY32" fmla="*/ 1290779 h 4424065"/>
              <a:gd name="connsiteX33" fmla="*/ 5468597 w 5531319"/>
              <a:gd name="connsiteY33" fmla="*/ 2088522 h 4424065"/>
              <a:gd name="connsiteX34" fmla="*/ 2219771 w 5531319"/>
              <a:gd name="connsiteY34" fmla="*/ 85645 h 4424065"/>
              <a:gd name="connsiteX35" fmla="*/ 2181626 w 5531319"/>
              <a:gd name="connsiteY35" fmla="*/ 89333 h 4424065"/>
              <a:gd name="connsiteX36" fmla="*/ 1462971 w 5531319"/>
              <a:gd name="connsiteY36" fmla="*/ 303073 h 4424065"/>
              <a:gd name="connsiteX37" fmla="*/ 308697 w 5531319"/>
              <a:gd name="connsiteY37" fmla="*/ 1338461 h 4424065"/>
              <a:gd name="connsiteX38" fmla="*/ 65839 w 5531319"/>
              <a:gd name="connsiteY38" fmla="*/ 2064364 h 4424065"/>
              <a:gd name="connsiteX39" fmla="*/ 82114 w 5531319"/>
              <a:gd name="connsiteY39" fmla="*/ 2022150 h 4424065"/>
              <a:gd name="connsiteX40" fmla="*/ 423260 w 5531319"/>
              <a:gd name="connsiteY40" fmla="*/ 1282260 h 4424065"/>
              <a:gd name="connsiteX41" fmla="*/ 1231811 w 5531319"/>
              <a:gd name="connsiteY41" fmla="*/ 454001 h 4424065"/>
              <a:gd name="connsiteX42" fmla="*/ 2219771 w 5531319"/>
              <a:gd name="connsiteY42" fmla="*/ 85645 h 4424065"/>
              <a:gd name="connsiteX43" fmla="*/ 2855524 w 5531319"/>
              <a:gd name="connsiteY43" fmla="*/ 4364392 h 4424065"/>
              <a:gd name="connsiteX44" fmla="*/ 4292327 w 5531319"/>
              <a:gd name="connsiteY44" fmla="*/ 3931444 h 4424065"/>
              <a:gd name="connsiteX45" fmla="*/ 2855652 w 5531319"/>
              <a:gd name="connsiteY45" fmla="*/ 4364392 h 4424065"/>
              <a:gd name="connsiteX46" fmla="*/ 3869805 w 5531319"/>
              <a:gd name="connsiteY46" fmla="*/ 330156 h 4424065"/>
              <a:gd name="connsiteX47" fmla="*/ 3865736 w 5531319"/>
              <a:gd name="connsiteY47" fmla="*/ 329520 h 4424065"/>
              <a:gd name="connsiteX48" fmla="*/ 3866499 w 5531319"/>
              <a:gd name="connsiteY48" fmla="*/ 330537 h 4424065"/>
              <a:gd name="connsiteX49" fmla="*/ 4302117 w 5531319"/>
              <a:gd name="connsiteY49" fmla="*/ 3923561 h 4424065"/>
              <a:gd name="connsiteX50" fmla="*/ 4301101 w 5531319"/>
              <a:gd name="connsiteY50" fmla="*/ 3924959 h 4424065"/>
              <a:gd name="connsiteX51" fmla="*/ 4302880 w 5531319"/>
              <a:gd name="connsiteY51" fmla="*/ 3924959 h 4424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5531319" h="4424065">
                <a:moveTo>
                  <a:pt x="2612540" y="836"/>
                </a:moveTo>
                <a:cubicBezTo>
                  <a:pt x="2715913" y="-4250"/>
                  <a:pt x="2831239" y="14695"/>
                  <a:pt x="2946310" y="35548"/>
                </a:cubicBezTo>
                <a:cubicBezTo>
                  <a:pt x="3291651" y="98106"/>
                  <a:pt x="3631143" y="182915"/>
                  <a:pt x="3961099" y="303581"/>
                </a:cubicBezTo>
                <a:cubicBezTo>
                  <a:pt x="4278340" y="419543"/>
                  <a:pt x="4581340" y="563350"/>
                  <a:pt x="4854587" y="764502"/>
                </a:cubicBezTo>
                <a:cubicBezTo>
                  <a:pt x="5067437" y="921152"/>
                  <a:pt x="5250407" y="1105521"/>
                  <a:pt x="5377812" y="1339732"/>
                </a:cubicBezTo>
                <a:cubicBezTo>
                  <a:pt x="5459811" y="1489986"/>
                  <a:pt x="5510303" y="1655396"/>
                  <a:pt x="5526197" y="1825829"/>
                </a:cubicBezTo>
                <a:cubicBezTo>
                  <a:pt x="5538276" y="1951327"/>
                  <a:pt x="5527341" y="2074917"/>
                  <a:pt x="5510557" y="2199398"/>
                </a:cubicBezTo>
                <a:cubicBezTo>
                  <a:pt x="5502966" y="2266991"/>
                  <a:pt x="5502712" y="2335195"/>
                  <a:pt x="5509795" y="2402839"/>
                </a:cubicBezTo>
                <a:cubicBezTo>
                  <a:pt x="5534207" y="2664197"/>
                  <a:pt x="5468471" y="2926051"/>
                  <a:pt x="5323519" y="3144890"/>
                </a:cubicBezTo>
                <a:cubicBezTo>
                  <a:pt x="5201339" y="3332234"/>
                  <a:pt x="5041041" y="3491719"/>
                  <a:pt x="4853061" y="3612932"/>
                </a:cubicBezTo>
                <a:cubicBezTo>
                  <a:pt x="4671109" y="3732072"/>
                  <a:pt x="4498565" y="3864563"/>
                  <a:pt x="4316358" y="3982940"/>
                </a:cubicBezTo>
                <a:cubicBezTo>
                  <a:pt x="4019716" y="4175573"/>
                  <a:pt x="3701076" y="4317347"/>
                  <a:pt x="3352556" y="4386771"/>
                </a:cubicBezTo>
                <a:cubicBezTo>
                  <a:pt x="3160953" y="4425590"/>
                  <a:pt x="2964455" y="4434173"/>
                  <a:pt x="2770206" y="4412201"/>
                </a:cubicBezTo>
                <a:cubicBezTo>
                  <a:pt x="2685524" y="4402537"/>
                  <a:pt x="2599952" y="4402410"/>
                  <a:pt x="2514888" y="4393637"/>
                </a:cubicBezTo>
                <a:cubicBezTo>
                  <a:pt x="2307136" y="4370851"/>
                  <a:pt x="2102208" y="4327277"/>
                  <a:pt x="1903166" y="4263562"/>
                </a:cubicBezTo>
                <a:cubicBezTo>
                  <a:pt x="1560622" y="4156119"/>
                  <a:pt x="1238931" y="4006972"/>
                  <a:pt x="948392" y="3794249"/>
                </a:cubicBezTo>
                <a:cubicBezTo>
                  <a:pt x="647553" y="3573897"/>
                  <a:pt x="396812" y="3308660"/>
                  <a:pt x="223633" y="2975526"/>
                </a:cubicBezTo>
                <a:cubicBezTo>
                  <a:pt x="129453" y="2796370"/>
                  <a:pt x="67149" y="2602198"/>
                  <a:pt x="39519" y="2401695"/>
                </a:cubicBezTo>
                <a:cubicBezTo>
                  <a:pt x="34509" y="2367555"/>
                  <a:pt x="26728" y="2333872"/>
                  <a:pt x="16251" y="2300991"/>
                </a:cubicBezTo>
                <a:cubicBezTo>
                  <a:pt x="-9180" y="2218598"/>
                  <a:pt x="-25" y="2135695"/>
                  <a:pt x="11800" y="2053556"/>
                </a:cubicBezTo>
                <a:cubicBezTo>
                  <a:pt x="93685" y="1480615"/>
                  <a:pt x="377867" y="1021983"/>
                  <a:pt x="812849" y="651084"/>
                </a:cubicBezTo>
                <a:cubicBezTo>
                  <a:pt x="1176754" y="340201"/>
                  <a:pt x="1598259" y="146042"/>
                  <a:pt x="2066809" y="52586"/>
                </a:cubicBezTo>
                <a:cubicBezTo>
                  <a:pt x="2154543" y="35039"/>
                  <a:pt x="2243040" y="23087"/>
                  <a:pt x="2332045" y="14441"/>
                </a:cubicBezTo>
                <a:cubicBezTo>
                  <a:pt x="2421051" y="5794"/>
                  <a:pt x="2508912" y="2107"/>
                  <a:pt x="2612540" y="836"/>
                </a:cubicBezTo>
                <a:close/>
                <a:moveTo>
                  <a:pt x="5468597" y="2088522"/>
                </a:moveTo>
                <a:cubicBezTo>
                  <a:pt x="5479329" y="2001424"/>
                  <a:pt x="5480181" y="1913385"/>
                  <a:pt x="5471140" y="1826083"/>
                </a:cubicBezTo>
                <a:cubicBezTo>
                  <a:pt x="5455336" y="1662962"/>
                  <a:pt x="5406306" y="1504799"/>
                  <a:pt x="5327079" y="1361348"/>
                </a:cubicBezTo>
                <a:cubicBezTo>
                  <a:pt x="5206159" y="1140233"/>
                  <a:pt x="5033361" y="965782"/>
                  <a:pt x="4833353" y="816507"/>
                </a:cubicBezTo>
                <a:cubicBezTo>
                  <a:pt x="4597234" y="640276"/>
                  <a:pt x="4336321" y="509438"/>
                  <a:pt x="4063456" y="400724"/>
                </a:cubicBezTo>
                <a:cubicBezTo>
                  <a:pt x="4033359" y="388607"/>
                  <a:pt x="4003059" y="376909"/>
                  <a:pt x="3972543" y="365631"/>
                </a:cubicBezTo>
                <a:cubicBezTo>
                  <a:pt x="3943679" y="354950"/>
                  <a:pt x="3914562" y="345033"/>
                  <a:pt x="3885571" y="334733"/>
                </a:cubicBezTo>
                <a:cubicBezTo>
                  <a:pt x="4046888" y="406840"/>
                  <a:pt x="4203652" y="488713"/>
                  <a:pt x="4355012" y="579880"/>
                </a:cubicBezTo>
                <a:cubicBezTo>
                  <a:pt x="4662081" y="768063"/>
                  <a:pt x="4933802" y="995790"/>
                  <a:pt x="5144618" y="1290779"/>
                </a:cubicBezTo>
                <a:cubicBezTo>
                  <a:pt x="5314364" y="1528042"/>
                  <a:pt x="5426257" y="1789591"/>
                  <a:pt x="5468597" y="2088522"/>
                </a:cubicBezTo>
                <a:close/>
                <a:moveTo>
                  <a:pt x="2219771" y="85645"/>
                </a:moveTo>
                <a:cubicBezTo>
                  <a:pt x="2206942" y="84005"/>
                  <a:pt x="2193909" y="85264"/>
                  <a:pt x="2181626" y="89333"/>
                </a:cubicBezTo>
                <a:cubicBezTo>
                  <a:pt x="1932919" y="125113"/>
                  <a:pt x="1690799" y="197118"/>
                  <a:pt x="1462971" y="303073"/>
                </a:cubicBezTo>
                <a:cubicBezTo>
                  <a:pt x="971788" y="529528"/>
                  <a:pt x="578129" y="865460"/>
                  <a:pt x="308697" y="1338461"/>
                </a:cubicBezTo>
                <a:cubicBezTo>
                  <a:pt x="180224" y="1561852"/>
                  <a:pt x="97652" y="1808638"/>
                  <a:pt x="65839" y="2064364"/>
                </a:cubicBezTo>
                <a:cubicBezTo>
                  <a:pt x="71942" y="2050505"/>
                  <a:pt x="77283" y="2036391"/>
                  <a:pt x="82114" y="2022150"/>
                </a:cubicBezTo>
                <a:cubicBezTo>
                  <a:pt x="170103" y="1763653"/>
                  <a:pt x="279579" y="1515073"/>
                  <a:pt x="423260" y="1282260"/>
                </a:cubicBezTo>
                <a:cubicBezTo>
                  <a:pt x="630769" y="945565"/>
                  <a:pt x="895370" y="664944"/>
                  <a:pt x="1231811" y="454001"/>
                </a:cubicBezTo>
                <a:cubicBezTo>
                  <a:pt x="1535192" y="263783"/>
                  <a:pt x="1866801" y="149729"/>
                  <a:pt x="2219771" y="85645"/>
                </a:cubicBezTo>
                <a:close/>
                <a:moveTo>
                  <a:pt x="2855524" y="4364392"/>
                </a:moveTo>
                <a:cubicBezTo>
                  <a:pt x="3386633" y="4394018"/>
                  <a:pt x="3853530" y="4210158"/>
                  <a:pt x="4292327" y="3931444"/>
                </a:cubicBezTo>
                <a:cubicBezTo>
                  <a:pt x="3830134" y="4131325"/>
                  <a:pt x="3346707" y="4259111"/>
                  <a:pt x="2855652" y="4364392"/>
                </a:cubicBezTo>
                <a:close/>
                <a:moveTo>
                  <a:pt x="3869805" y="330156"/>
                </a:moveTo>
                <a:lnTo>
                  <a:pt x="3865736" y="329520"/>
                </a:lnTo>
                <a:cubicBezTo>
                  <a:pt x="3865736" y="329520"/>
                  <a:pt x="3865736" y="330410"/>
                  <a:pt x="3866499" y="330537"/>
                </a:cubicBezTo>
                <a:close/>
                <a:moveTo>
                  <a:pt x="4302117" y="3923561"/>
                </a:moveTo>
                <a:lnTo>
                  <a:pt x="4301101" y="3924959"/>
                </a:lnTo>
                <a:lnTo>
                  <a:pt x="4302880" y="3924959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153F4F-A16A-4B8B-9227-2EB4EFA020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24135" y="2156348"/>
            <a:ext cx="3971495" cy="186674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800" b="1">
                <a:solidFill>
                  <a:srgbClr val="FFFFFF"/>
                </a:solidFill>
              </a:rPr>
              <a:t>transformers</a:t>
            </a:r>
          </a:p>
        </p:txBody>
      </p:sp>
      <p:sp>
        <p:nvSpPr>
          <p:cNvPr id="66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05874" y="4409267"/>
            <a:ext cx="3242551" cy="27432"/>
          </a:xfrm>
          <a:custGeom>
            <a:avLst/>
            <a:gdLst>
              <a:gd name="connsiteX0" fmla="*/ 0 w 3242551"/>
              <a:gd name="connsiteY0" fmla="*/ 0 h 27432"/>
              <a:gd name="connsiteX1" fmla="*/ 616085 w 3242551"/>
              <a:gd name="connsiteY1" fmla="*/ 0 h 27432"/>
              <a:gd name="connsiteX2" fmla="*/ 1264595 w 3242551"/>
              <a:gd name="connsiteY2" fmla="*/ 0 h 27432"/>
              <a:gd name="connsiteX3" fmla="*/ 1945531 w 3242551"/>
              <a:gd name="connsiteY3" fmla="*/ 0 h 27432"/>
              <a:gd name="connsiteX4" fmla="*/ 2626466 w 3242551"/>
              <a:gd name="connsiteY4" fmla="*/ 0 h 27432"/>
              <a:gd name="connsiteX5" fmla="*/ 3242551 w 3242551"/>
              <a:gd name="connsiteY5" fmla="*/ 0 h 27432"/>
              <a:gd name="connsiteX6" fmla="*/ 3242551 w 3242551"/>
              <a:gd name="connsiteY6" fmla="*/ 27432 h 27432"/>
              <a:gd name="connsiteX7" fmla="*/ 2529190 w 3242551"/>
              <a:gd name="connsiteY7" fmla="*/ 27432 h 27432"/>
              <a:gd name="connsiteX8" fmla="*/ 1815829 w 3242551"/>
              <a:gd name="connsiteY8" fmla="*/ 27432 h 27432"/>
              <a:gd name="connsiteX9" fmla="*/ 1167318 w 3242551"/>
              <a:gd name="connsiteY9" fmla="*/ 27432 h 27432"/>
              <a:gd name="connsiteX10" fmla="*/ 0 w 3242551"/>
              <a:gd name="connsiteY10" fmla="*/ 27432 h 27432"/>
              <a:gd name="connsiteX11" fmla="*/ 0 w 3242551"/>
              <a:gd name="connsiteY11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42551" h="27432" fill="none" extrusionOk="0">
                <a:moveTo>
                  <a:pt x="0" y="0"/>
                </a:moveTo>
                <a:cubicBezTo>
                  <a:pt x="194108" y="-30346"/>
                  <a:pt x="476260" y="9901"/>
                  <a:pt x="616085" y="0"/>
                </a:cubicBezTo>
                <a:cubicBezTo>
                  <a:pt x="755911" y="-9901"/>
                  <a:pt x="955441" y="-31994"/>
                  <a:pt x="1264595" y="0"/>
                </a:cubicBezTo>
                <a:cubicBezTo>
                  <a:pt x="1573749" y="31994"/>
                  <a:pt x="1618785" y="-7447"/>
                  <a:pt x="1945531" y="0"/>
                </a:cubicBezTo>
                <a:cubicBezTo>
                  <a:pt x="2272277" y="7447"/>
                  <a:pt x="2390625" y="1646"/>
                  <a:pt x="2626466" y="0"/>
                </a:cubicBezTo>
                <a:cubicBezTo>
                  <a:pt x="2862308" y="-1646"/>
                  <a:pt x="3064770" y="5184"/>
                  <a:pt x="3242551" y="0"/>
                </a:cubicBezTo>
                <a:cubicBezTo>
                  <a:pt x="3241385" y="7395"/>
                  <a:pt x="3242596" y="21864"/>
                  <a:pt x="3242551" y="27432"/>
                </a:cubicBezTo>
                <a:cubicBezTo>
                  <a:pt x="3023282" y="59750"/>
                  <a:pt x="2875833" y="36030"/>
                  <a:pt x="2529190" y="27432"/>
                </a:cubicBezTo>
                <a:cubicBezTo>
                  <a:pt x="2182547" y="18834"/>
                  <a:pt x="2011286" y="10066"/>
                  <a:pt x="1815829" y="27432"/>
                </a:cubicBezTo>
                <a:cubicBezTo>
                  <a:pt x="1620372" y="44798"/>
                  <a:pt x="1410011" y="-1058"/>
                  <a:pt x="1167318" y="27432"/>
                </a:cubicBezTo>
                <a:cubicBezTo>
                  <a:pt x="924625" y="55922"/>
                  <a:pt x="241931" y="85033"/>
                  <a:pt x="0" y="27432"/>
                </a:cubicBezTo>
                <a:cubicBezTo>
                  <a:pt x="-503" y="20663"/>
                  <a:pt x="1168" y="5855"/>
                  <a:pt x="0" y="0"/>
                </a:cubicBezTo>
                <a:close/>
              </a:path>
              <a:path w="3242551" h="27432" stroke="0" extrusionOk="0">
                <a:moveTo>
                  <a:pt x="0" y="0"/>
                </a:moveTo>
                <a:cubicBezTo>
                  <a:pt x="292987" y="-12051"/>
                  <a:pt x="313221" y="-4437"/>
                  <a:pt x="616085" y="0"/>
                </a:cubicBezTo>
                <a:cubicBezTo>
                  <a:pt x="918950" y="4437"/>
                  <a:pt x="1001475" y="-7765"/>
                  <a:pt x="1167318" y="0"/>
                </a:cubicBezTo>
                <a:cubicBezTo>
                  <a:pt x="1333161" y="7765"/>
                  <a:pt x="1642740" y="34995"/>
                  <a:pt x="1880680" y="0"/>
                </a:cubicBezTo>
                <a:cubicBezTo>
                  <a:pt x="2118620" y="-34995"/>
                  <a:pt x="2326628" y="756"/>
                  <a:pt x="2496764" y="0"/>
                </a:cubicBezTo>
                <a:cubicBezTo>
                  <a:pt x="2666900" y="-756"/>
                  <a:pt x="2887316" y="25599"/>
                  <a:pt x="3242551" y="0"/>
                </a:cubicBezTo>
                <a:cubicBezTo>
                  <a:pt x="3242744" y="12649"/>
                  <a:pt x="3241563" y="17989"/>
                  <a:pt x="3242551" y="27432"/>
                </a:cubicBezTo>
                <a:cubicBezTo>
                  <a:pt x="3008998" y="-2757"/>
                  <a:pt x="2799879" y="44559"/>
                  <a:pt x="2594041" y="27432"/>
                </a:cubicBezTo>
                <a:cubicBezTo>
                  <a:pt x="2388203" y="10306"/>
                  <a:pt x="2212925" y="-2221"/>
                  <a:pt x="1880680" y="27432"/>
                </a:cubicBezTo>
                <a:cubicBezTo>
                  <a:pt x="1548435" y="57085"/>
                  <a:pt x="1523943" y="37041"/>
                  <a:pt x="1329446" y="27432"/>
                </a:cubicBezTo>
                <a:cubicBezTo>
                  <a:pt x="1134949" y="17823"/>
                  <a:pt x="919920" y="28299"/>
                  <a:pt x="680936" y="27432"/>
                </a:cubicBezTo>
                <a:cubicBezTo>
                  <a:pt x="441952" y="26566"/>
                  <a:pt x="273000" y="57219"/>
                  <a:pt x="0" y="27432"/>
                </a:cubicBezTo>
                <a:cubicBezTo>
                  <a:pt x="1300" y="19678"/>
                  <a:pt x="-86" y="12044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3810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5" descr="Diagram&#10;&#10;Description automatically generated">
            <a:extLst>
              <a:ext uri="{FF2B5EF4-FFF2-40B4-BE49-F238E27FC236}">
                <a16:creationId xmlns:a16="http://schemas.microsoft.com/office/drawing/2014/main" id="{60A66E49-0CE1-2937-DD94-E5F358D527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469" y="640080"/>
            <a:ext cx="4220323" cy="5480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320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530668-5CE9-1390-2284-2873DE963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>
                <a:latin typeface="Calibri"/>
                <a:ea typeface="+mj-lt"/>
                <a:cs typeface="+mj-lt"/>
              </a:rPr>
              <a:t>ARCHITECTURE</a:t>
            </a:r>
          </a:p>
        </p:txBody>
      </p:sp>
      <p:pic>
        <p:nvPicPr>
          <p:cNvPr id="8" name="Picture 8" descr="Diagram&#10;&#10;Description automatically generated">
            <a:extLst>
              <a:ext uri="{FF2B5EF4-FFF2-40B4-BE49-F238E27FC236}">
                <a16:creationId xmlns:a16="http://schemas.microsoft.com/office/drawing/2014/main" id="{C81FC8D9-B02B-239A-8ED1-54863EBE199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507940"/>
            <a:ext cx="5181600" cy="3469753"/>
          </a:xfrm>
        </p:spPr>
      </p:pic>
      <p:pic>
        <p:nvPicPr>
          <p:cNvPr id="9" name="Picture 9" descr="Diagram, schematic&#10;&#10;Description automatically generated">
            <a:extLst>
              <a:ext uri="{FF2B5EF4-FFF2-40B4-BE49-F238E27FC236}">
                <a16:creationId xmlns:a16="http://schemas.microsoft.com/office/drawing/2014/main" id="{010EC755-A78F-6859-3E12-09EADBC51CE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405968"/>
            <a:ext cx="5181600" cy="3673696"/>
          </a:xfr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6D2998-0A47-B39D-95F6-A949B5AF4C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8C1E5-FB55-42F5-BD6D-9CC153FCDBE6}" type="slidenum">
              <a:rPr lang="en-US" smtClean="0"/>
              <a:t>21</a:t>
            </a:fld>
            <a:endParaRPr lang="en-US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674D0FAA-36B2-6BDE-3250-1959E5D941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286000" cy="365125"/>
          </a:xfrm>
        </p:spPr>
        <p:txBody>
          <a:bodyPr/>
          <a:lstStyle/>
          <a:p>
            <a:r>
              <a:rPr lang="en-US"/>
              <a:t>27/05/2022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691FFDBE-2B06-6FC1-970D-14DF541C3FC7}"/>
              </a:ext>
            </a:extLst>
          </p:cNvPr>
          <p:cNvSpPr txBox="1">
            <a:spLocks/>
          </p:cNvSpPr>
          <p:nvPr/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lIns="91440" tIns="45720" rIns="91440" bIns="4572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>
                <a:ea typeface="+mn-lt"/>
                <a:cs typeface="+mn-lt"/>
              </a:rPr>
              <a:t>Vietnamese NER System</a:t>
            </a:r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20709555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53F4F-A16A-4B8B-9227-2EB4EFA02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>
                <a:ea typeface="+mj-lt"/>
                <a:cs typeface="+mj-lt"/>
              </a:rPr>
              <a:t>ENCODER</a:t>
            </a:r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10091352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6D2998-0A47-B39D-95F6-A949B5AF4C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8C1E5-FB55-42F5-BD6D-9CC153FCDBE6}" type="slidenum">
              <a:rPr lang="en-US" smtClean="0"/>
              <a:t>23</a:t>
            </a:fld>
            <a:endParaRPr lang="en-US"/>
          </a:p>
        </p:txBody>
      </p:sp>
      <p:pic>
        <p:nvPicPr>
          <p:cNvPr id="12" name="Picture 12">
            <a:extLst>
              <a:ext uri="{FF2B5EF4-FFF2-40B4-BE49-F238E27FC236}">
                <a16:creationId xmlns:a16="http://schemas.microsoft.com/office/drawing/2014/main" id="{32FD9792-A344-D345-F487-595BF7403DF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3068968"/>
            <a:ext cx="5181600" cy="2347695"/>
          </a:xfrm>
        </p:spPr>
      </p:pic>
      <p:pic>
        <p:nvPicPr>
          <p:cNvPr id="13" name="Picture 13" descr="Diagram&#10;&#10;Description automatically generated">
            <a:extLst>
              <a:ext uri="{FF2B5EF4-FFF2-40B4-BE49-F238E27FC236}">
                <a16:creationId xmlns:a16="http://schemas.microsoft.com/office/drawing/2014/main" id="{8620BC92-A789-C0D0-3C64-EC12A4DB5EF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758832" y="2304288"/>
            <a:ext cx="2008336" cy="3877056"/>
          </a:xfrm>
        </p:spPr>
      </p:pic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9DBC83C2-97AF-A408-C430-9B9F613220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286000" cy="365125"/>
          </a:xfrm>
        </p:spPr>
        <p:txBody>
          <a:bodyPr/>
          <a:lstStyle/>
          <a:p>
            <a:r>
              <a:rPr lang="en-US"/>
              <a:t>27/05/2022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093E2CC6-7ABA-C4BF-9767-CA4A06115165}"/>
              </a:ext>
            </a:extLst>
          </p:cNvPr>
          <p:cNvSpPr txBox="1">
            <a:spLocks/>
          </p:cNvSpPr>
          <p:nvPr/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lIns="91440" tIns="45720" rIns="91440" bIns="4572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>
                <a:ea typeface="+mn-lt"/>
                <a:cs typeface="+mn-lt"/>
              </a:rPr>
              <a:t>Vietnamese NER System</a:t>
            </a:r>
            <a:endParaRPr lang="en-US" sz="160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BBB74D6-13E8-E793-F7E7-4F711764F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096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5400">
                <a:latin typeface="Calibri"/>
                <a:ea typeface="+mj-lt"/>
                <a:cs typeface="+mj-lt"/>
              </a:rPr>
              <a:t>ENCODER</a:t>
            </a:r>
          </a:p>
        </p:txBody>
      </p:sp>
    </p:spTree>
    <p:extLst>
      <p:ext uri="{BB962C8B-B14F-4D97-AF65-F5344CB8AC3E}">
        <p14:creationId xmlns:p14="http://schemas.microsoft.com/office/powerpoint/2010/main" val="28225080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C43B3C-D5E7-26C7-0864-AEE5227EA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>
                <a:latin typeface="Calibri"/>
                <a:ea typeface="+mj-lt"/>
                <a:cs typeface="+mj-lt"/>
              </a:rPr>
              <a:t>ENCODER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10057-9933-4058-828C-5672E2440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8C1E5-FB55-42F5-BD6D-9CC153FCDBE6}" type="slidenum">
              <a:rPr lang="en-US" smtClean="0"/>
              <a:t>24</a:t>
            </a:fld>
            <a:endParaRPr lang="en-US"/>
          </a:p>
        </p:txBody>
      </p:sp>
      <p:pic>
        <p:nvPicPr>
          <p:cNvPr id="8" name="Picture 9" descr="Diagram&#10;&#10;Description automatically generated">
            <a:extLst>
              <a:ext uri="{FF2B5EF4-FFF2-40B4-BE49-F238E27FC236}">
                <a16:creationId xmlns:a16="http://schemas.microsoft.com/office/drawing/2014/main" id="{36EED0BD-34C8-0BFD-1721-0B5D8ED5AF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87177" y="2075688"/>
            <a:ext cx="6417645" cy="4105656"/>
          </a:xfrm>
        </p:spPr>
      </p:pic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329DB58E-521A-F857-DB74-BE3B067ABE2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286000" cy="365125"/>
          </a:xfrm>
        </p:spPr>
        <p:txBody>
          <a:bodyPr/>
          <a:lstStyle/>
          <a:p>
            <a:r>
              <a:rPr lang="en-US"/>
              <a:t>27/05/2022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B27F0995-C6E1-F2C7-67F2-FFC5018E39A7}"/>
              </a:ext>
            </a:extLst>
          </p:cNvPr>
          <p:cNvSpPr txBox="1">
            <a:spLocks/>
          </p:cNvSpPr>
          <p:nvPr/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lIns="91440" tIns="45720" rIns="91440" bIns="4572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>
                <a:ea typeface="+mn-lt"/>
                <a:cs typeface="+mn-lt"/>
              </a:rPr>
              <a:t>Vietnamese NER System</a:t>
            </a:r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15138817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C43B3C-D5E7-26C7-0864-AEE5227EA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>
                <a:latin typeface="Calibri"/>
                <a:ea typeface="+mj-lt"/>
                <a:cs typeface="+mj-lt"/>
              </a:rPr>
              <a:t>POSITIONAL ENCODING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10057-9933-4058-828C-5672E2440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8C1E5-FB55-42F5-BD6D-9CC153FCDBE6}" type="slidenum">
              <a:rPr lang="en-US" smtClean="0"/>
              <a:t>25</a:t>
            </a:fld>
            <a:endParaRPr lang="en-US"/>
          </a:p>
        </p:txBody>
      </p:sp>
      <p:pic>
        <p:nvPicPr>
          <p:cNvPr id="9" name="Picture 9" descr="Box and whisker chart&#10;&#10;Description automatically generated">
            <a:extLst>
              <a:ext uri="{FF2B5EF4-FFF2-40B4-BE49-F238E27FC236}">
                <a16:creationId xmlns:a16="http://schemas.microsoft.com/office/drawing/2014/main" id="{9650FCF2-610D-6E93-2A99-819ADC14B1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73470" y="2075688"/>
            <a:ext cx="7445061" cy="4105656"/>
          </a:xfrm>
        </p:spPr>
      </p:pic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71432FB8-FF61-CA8F-CB3E-5979EE47876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286000" cy="365125"/>
          </a:xfrm>
        </p:spPr>
        <p:txBody>
          <a:bodyPr/>
          <a:lstStyle/>
          <a:p>
            <a:r>
              <a:rPr lang="en-US"/>
              <a:t>27/05/2022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A6DD1489-2BE4-73B4-7959-C55EAFBA8556}"/>
              </a:ext>
            </a:extLst>
          </p:cNvPr>
          <p:cNvSpPr txBox="1">
            <a:spLocks/>
          </p:cNvSpPr>
          <p:nvPr/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lIns="91440" tIns="45720" rIns="91440" bIns="4572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>
                <a:ea typeface="+mn-lt"/>
                <a:cs typeface="+mn-lt"/>
              </a:rPr>
              <a:t>Vietnamese NER System</a:t>
            </a:r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41305786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C43B3C-D5E7-26C7-0864-AEE5227EA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>
                <a:latin typeface="Calibri"/>
                <a:ea typeface="+mj-lt"/>
                <a:cs typeface="+mj-lt"/>
              </a:rPr>
              <a:t>POSITIONAL ENCODING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10057-9933-4058-828C-5672E2440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8C1E5-FB55-42F5-BD6D-9CC153FCDBE6}" type="slidenum">
              <a:rPr lang="en-US" smtClean="0"/>
              <a:t>26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3809D431-D124-5734-7FB0-72F3F33C465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 vert="horz" lIns="91440" tIns="45720" rIns="91440" bIns="45720" rtlCol="0" anchor="t">
                <a:normAutofit fontScale="85000" lnSpcReduction="20000"/>
              </a:bodyPr>
              <a:lstStyle/>
              <a:p>
                <a:pPr algn="just">
                  <a:lnSpc>
                    <a:spcPct val="120000"/>
                  </a:lnSpc>
                </a:pPr>
                <a:r>
                  <a:rPr lang="vi-VN">
                    <a:latin typeface="Calibri"/>
                    <a:cs typeface="Calibri"/>
                  </a:rPr>
                  <a:t>Vị trí của các từ được mã hóa bằng một vector có kích thước bằng word embedding và được cộng trực tiếp vào word embedding.</a:t>
                </a:r>
                <a:endParaRPr lang="en-US">
                  <a:latin typeface="Calibri"/>
                  <a:cs typeface="Calibri"/>
                </a:endParaRPr>
              </a:p>
              <a:p>
                <a:pPr algn="just" fontAlgn="base">
                  <a:lnSpc>
                    <a:spcPct val="120000"/>
                  </a:lnSpc>
                </a:pPr>
                <a:r>
                  <a:rPr lang="en-US" err="1">
                    <a:latin typeface="Calibri"/>
                    <a:cs typeface="Calibri"/>
                  </a:rPr>
                  <a:t>Công</a:t>
                </a:r>
                <a:r>
                  <a:rPr lang="en-US">
                    <a:latin typeface="Calibri"/>
                    <a:cs typeface="Calibri"/>
                  </a:rPr>
                  <a:t> </a:t>
                </a:r>
                <a:r>
                  <a:rPr lang="en-US" err="1">
                    <a:latin typeface="Calibri"/>
                    <a:cs typeface="Calibri"/>
                  </a:rPr>
                  <a:t>thức</a:t>
                </a:r>
                <a:r>
                  <a:rPr lang="en-US">
                    <a:latin typeface="Calibri"/>
                    <a:cs typeface="Calibri"/>
                  </a:rPr>
                  <a:t> </a:t>
                </a:r>
                <a:r>
                  <a:rPr lang="en-US" err="1">
                    <a:latin typeface="Calibri"/>
                    <a:cs typeface="Calibri"/>
                  </a:rPr>
                  <a:t>của</a:t>
                </a:r>
                <a:r>
                  <a:rPr lang="en-US">
                    <a:latin typeface="Calibri"/>
                    <a:cs typeface="Calibri"/>
                  </a:rPr>
                  <a:t> vector positional encoding </a:t>
                </a:r>
                <a:r>
                  <a:rPr lang="en-US" err="1">
                    <a:latin typeface="Calibri"/>
                    <a:cs typeface="Calibri"/>
                  </a:rPr>
                  <a:t>được</a:t>
                </a:r>
                <a:r>
                  <a:rPr lang="en-US">
                    <a:latin typeface="Calibri"/>
                    <a:cs typeface="Calibri"/>
                  </a:rPr>
                  <a:t> </a:t>
                </a:r>
                <a:r>
                  <a:rPr lang="en-US" err="1">
                    <a:latin typeface="Calibri"/>
                    <a:cs typeface="Calibri"/>
                  </a:rPr>
                  <a:t>tính</a:t>
                </a:r>
                <a:r>
                  <a:rPr lang="en-US">
                    <a:latin typeface="Calibri"/>
                    <a:cs typeface="Calibri"/>
                  </a:rPr>
                  <a:t> </a:t>
                </a:r>
                <a:r>
                  <a:rPr lang="en-US" err="1">
                    <a:latin typeface="Calibri"/>
                    <a:cs typeface="Calibri"/>
                  </a:rPr>
                  <a:t>theo</a:t>
                </a:r>
                <a:r>
                  <a:rPr lang="en-US">
                    <a:latin typeface="Calibri"/>
                    <a:cs typeface="Calibri"/>
                  </a:rPr>
                  <a:t> </a:t>
                </a:r>
                <a:r>
                  <a:rPr lang="en-US" err="1">
                    <a:latin typeface="Calibri"/>
                    <a:cs typeface="Calibri"/>
                  </a:rPr>
                  <a:t>công</a:t>
                </a:r>
                <a:r>
                  <a:rPr lang="en-US">
                    <a:latin typeface="Calibri"/>
                    <a:cs typeface="Calibri"/>
                  </a:rPr>
                  <a:t> </a:t>
                </a:r>
                <a:r>
                  <a:rPr lang="en-US" err="1">
                    <a:latin typeface="Calibri"/>
                    <a:cs typeface="Calibri"/>
                  </a:rPr>
                  <a:t>thức</a:t>
                </a:r>
                <a:r>
                  <a:rPr lang="en-US">
                    <a:latin typeface="Calibri"/>
                    <a:cs typeface="Calibri"/>
                  </a:rPr>
                  <a:t> </a:t>
                </a:r>
                <a:r>
                  <a:rPr lang="en-US" err="1">
                    <a:latin typeface="Calibri"/>
                    <a:cs typeface="Calibri"/>
                  </a:rPr>
                  <a:t>như</a:t>
                </a:r>
                <a:r>
                  <a:rPr lang="en-US">
                    <a:latin typeface="Calibri"/>
                    <a:cs typeface="Calibri"/>
                  </a:rPr>
                  <a:t> </a:t>
                </a:r>
                <a:r>
                  <a:rPr lang="en-US" err="1">
                    <a:latin typeface="Calibri"/>
                    <a:cs typeface="Calibri"/>
                  </a:rPr>
                  <a:t>sau</a:t>
                </a:r>
                <a:r>
                  <a:rPr lang="en-US">
                    <a:latin typeface="Calibri"/>
                    <a:cs typeface="Calibri"/>
                  </a:rPr>
                  <a:t>:</a:t>
                </a:r>
              </a:p>
              <a:p>
                <a:pPr marL="0" indent="0" algn="just" fontAlgn="base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i="1" smtClean="0"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𝑃𝐸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𝑝𝑜𝑠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, 2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)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cs typeface="Calibri"/>
                                </a:rPr>
                                <m:t>=</m:t>
                              </m:r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Calibri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Calibri"/>
                                            </a:rPr>
                                            <m:t>𝑝𝑜𝑠</m:t>
                                          </m:r>
                                        </m:num>
                                        <m:den>
                                          <m:sSup>
                                            <m:sSup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  <a:cs typeface="Calibri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cs typeface="Calibri"/>
                                                </a:rPr>
                                                <m:t>10000</m:t>
                                              </m:r>
                                            </m:e>
                                            <m:sup>
                                              <m:f>
                                                <m:f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  <a:cs typeface="Calibri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  <a:cs typeface="Calibri"/>
                                                    </a:rPr>
                                                    <m:t>2</m:t>
                                                  </m:r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  <a:cs typeface="Calibri"/>
                                                    </a:rPr>
                                                    <m:t>𝑖</m:t>
                                                  </m:r>
                                                </m:num>
                                                <m:den>
                                                  <m:sSub>
                                                    <m:sSubPr>
                                                      <m:ctrlP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  <a:cs typeface="Calibri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  <a:cs typeface="Calibri"/>
                                                        </a:rPr>
                                                        <m:t>𝑑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  <a:cs typeface="Calibri"/>
                                                        </a:rPr>
                                                        <m:t>𝑚𝑜𝑑𝑒𝑙</m:t>
                                                      </m:r>
                                                    </m:sub>
                                                  </m:sSub>
                                                </m:den>
                                              </m:f>
                                            </m:sup>
                                          </m:sSup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𝑃𝐸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𝑝𝑜𝑠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, 2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+1)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cs typeface="Calibri"/>
                                </a:rPr>
                                <m:t>=</m:t>
                              </m:r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c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𝑜𝑠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Calibri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Calibri"/>
                                            </a:rPr>
                                            <m:t>𝑝𝑜𝑠</m:t>
                                          </m:r>
                                        </m:num>
                                        <m:den>
                                          <m:sSup>
                                            <m:sSup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  <a:cs typeface="Calibri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cs typeface="Calibri"/>
                                                </a:rPr>
                                                <m:t>10000</m:t>
                                              </m:r>
                                            </m:e>
                                            <m:sup>
                                              <m:f>
                                                <m:f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  <a:cs typeface="Calibri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  <a:cs typeface="Calibri"/>
                                                    </a:rPr>
                                                    <m:t>2</m:t>
                                                  </m:r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  <a:cs typeface="Calibri"/>
                                                    </a:rPr>
                                                    <m:t>𝑖</m:t>
                                                  </m:r>
                                                </m:num>
                                                <m:den>
                                                  <m:sSub>
                                                    <m:sSubPr>
                                                      <m:ctrlP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  <a:cs typeface="Calibri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  <a:cs typeface="Calibri"/>
                                                        </a:rPr>
                                                        <m:t>𝑑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  <a:cs typeface="Calibri"/>
                                                        </a:rPr>
                                                        <m:t>𝑚𝑜𝑑𝑒𝑙</m:t>
                                                      </m:r>
                                                    </m:sub>
                                                  </m:sSub>
                                                </m:den>
                                              </m:f>
                                            </m:sup>
                                          </m:sSup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</m:e>
                          </m:eqArr>
                        </m:e>
                      </m:d>
                    </m:oMath>
                  </m:oMathPara>
                </a14:m>
                <a:endParaRPr lang="en-US">
                  <a:latin typeface="Calibri"/>
                  <a:cs typeface="Calibri"/>
                </a:endParaRPr>
              </a:p>
              <a:p>
                <a:pPr marL="0" indent="0" algn="ctr" fontAlgn="base">
                  <a:lnSpc>
                    <a:spcPct val="120000"/>
                  </a:lnSpc>
                  <a:buNone/>
                </a:pPr>
                <a:r>
                  <a:rPr lang="en-US">
                    <a:latin typeface="Calibri"/>
                    <a:cs typeface="Calibri"/>
                  </a:rPr>
                  <a:t>(</a:t>
                </a:r>
                <a:r>
                  <a:rPr lang="en-US" err="1">
                    <a:latin typeface="Calibri"/>
                    <a:cs typeface="Calibri"/>
                  </a:rPr>
                  <a:t>trong</a:t>
                </a:r>
                <a:r>
                  <a:rPr lang="en-US">
                    <a:latin typeface="Calibri"/>
                    <a:cs typeface="Calibri"/>
                  </a:rPr>
                  <a:t> </a:t>
                </a:r>
                <a:r>
                  <a:rPr lang="en-US" err="1">
                    <a:latin typeface="Calibri"/>
                    <a:cs typeface="Calibri"/>
                  </a:rPr>
                  <a:t>đó</a:t>
                </a:r>
                <a:r>
                  <a:rPr lang="en-US">
                    <a:latin typeface="Calibri"/>
                    <a:cs typeface="Calibri"/>
                  </a:rPr>
                  <a:t>: pos </a:t>
                </a:r>
                <a:r>
                  <a:rPr lang="en-US" err="1">
                    <a:latin typeface="Calibri"/>
                    <a:cs typeface="Calibri"/>
                  </a:rPr>
                  <a:t>là</a:t>
                </a:r>
                <a:r>
                  <a:rPr lang="en-US">
                    <a:latin typeface="Calibri"/>
                    <a:cs typeface="Calibri"/>
                  </a:rPr>
                  <a:t> </a:t>
                </a:r>
                <a:r>
                  <a:rPr lang="en-US" err="1">
                    <a:latin typeface="Calibri"/>
                    <a:cs typeface="Calibri"/>
                  </a:rPr>
                  <a:t>vị</a:t>
                </a:r>
                <a:r>
                  <a:rPr lang="en-US">
                    <a:latin typeface="Calibri"/>
                    <a:cs typeface="Calibri"/>
                  </a:rPr>
                  <a:t> </a:t>
                </a:r>
                <a:r>
                  <a:rPr lang="en-US" err="1">
                    <a:latin typeface="Calibri"/>
                    <a:cs typeface="Calibri"/>
                  </a:rPr>
                  <a:t>trí</a:t>
                </a:r>
                <a:r>
                  <a:rPr lang="en-US">
                    <a:latin typeface="Calibri"/>
                    <a:cs typeface="Calibri"/>
                  </a:rPr>
                  <a:t> </a:t>
                </a:r>
                <a:r>
                  <a:rPr lang="en-US" err="1">
                    <a:latin typeface="Calibri"/>
                    <a:cs typeface="Calibri"/>
                  </a:rPr>
                  <a:t>của</a:t>
                </a:r>
                <a:r>
                  <a:rPr lang="en-US">
                    <a:latin typeface="Calibri"/>
                    <a:cs typeface="Calibri"/>
                  </a:rPr>
                  <a:t> </a:t>
                </a:r>
                <a:r>
                  <a:rPr lang="en-US" err="1">
                    <a:latin typeface="Calibri"/>
                    <a:cs typeface="Calibri"/>
                  </a:rPr>
                  <a:t>từ</a:t>
                </a:r>
                <a:r>
                  <a:rPr lang="en-US">
                    <a:latin typeface="Calibri"/>
                    <a:cs typeface="Calibri"/>
                  </a:rPr>
                  <a:t> </a:t>
                </a:r>
                <a:r>
                  <a:rPr lang="en-US" err="1">
                    <a:latin typeface="Calibri"/>
                    <a:cs typeface="Calibri"/>
                  </a:rPr>
                  <a:t>trong</a:t>
                </a:r>
                <a:r>
                  <a:rPr lang="en-US">
                    <a:latin typeface="Calibri"/>
                    <a:cs typeface="Calibri"/>
                  </a:rPr>
                  <a:t> </a:t>
                </a:r>
                <a:r>
                  <a:rPr lang="en-US" err="1">
                    <a:latin typeface="Calibri"/>
                    <a:cs typeface="Calibri"/>
                  </a:rPr>
                  <a:t>câu</a:t>
                </a:r>
                <a:r>
                  <a:rPr lang="en-US">
                    <a:latin typeface="Calibri"/>
                    <a:cs typeface="Calibri"/>
                  </a:rPr>
                  <a:t>; </a:t>
                </a:r>
                <a:r>
                  <a:rPr lang="en-US" err="1">
                    <a:latin typeface="Calibri"/>
                    <a:cs typeface="Calibri"/>
                  </a:rPr>
                  <a:t>i</a:t>
                </a:r>
                <a:r>
                  <a:rPr lang="en-US">
                    <a:latin typeface="Calibri"/>
                    <a:cs typeface="Calibri"/>
                  </a:rPr>
                  <a:t> </a:t>
                </a:r>
                <a:r>
                  <a:rPr lang="en-US" err="1">
                    <a:latin typeface="Calibri"/>
                    <a:cs typeface="Calibri"/>
                  </a:rPr>
                  <a:t>là</a:t>
                </a:r>
                <a:r>
                  <a:rPr lang="en-US">
                    <a:latin typeface="Calibri"/>
                    <a:cs typeface="Calibri"/>
                  </a:rPr>
                  <a:t> </a:t>
                </a:r>
                <a:r>
                  <a:rPr lang="en-US" err="1">
                    <a:latin typeface="Calibri"/>
                    <a:cs typeface="Calibri"/>
                  </a:rPr>
                  <a:t>vị</a:t>
                </a:r>
                <a:r>
                  <a:rPr lang="en-US">
                    <a:latin typeface="Calibri"/>
                    <a:cs typeface="Calibri"/>
                  </a:rPr>
                  <a:t> </a:t>
                </a:r>
                <a:r>
                  <a:rPr lang="en-US" err="1">
                    <a:latin typeface="Calibri"/>
                    <a:cs typeface="Calibri"/>
                  </a:rPr>
                  <a:t>trí</a:t>
                </a:r>
                <a:r>
                  <a:rPr lang="en-US">
                    <a:latin typeface="Calibri"/>
                    <a:cs typeface="Calibri"/>
                  </a:rPr>
                  <a:t> </a:t>
                </a:r>
                <a:r>
                  <a:rPr lang="en-US" err="1">
                    <a:latin typeface="Calibri"/>
                    <a:cs typeface="Calibri"/>
                  </a:rPr>
                  <a:t>trong</a:t>
                </a:r>
                <a:r>
                  <a:rPr lang="en-US">
                    <a:latin typeface="Calibri"/>
                    <a:cs typeface="Calibri"/>
                  </a:rPr>
                  <a:t> vector PE)</a:t>
                </a:r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3809D431-D124-5734-7FB0-72F3F33C465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12" t="-1189" r="-870" b="-20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C2179606-56D1-CD6D-8181-1770084ED15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286000" cy="365125"/>
          </a:xfrm>
        </p:spPr>
        <p:txBody>
          <a:bodyPr/>
          <a:lstStyle/>
          <a:p>
            <a:r>
              <a:rPr lang="en-US"/>
              <a:t>27/05/2022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846D52A8-6127-1A8D-0335-DCCB84A51C48}"/>
              </a:ext>
            </a:extLst>
          </p:cNvPr>
          <p:cNvSpPr txBox="1">
            <a:spLocks/>
          </p:cNvSpPr>
          <p:nvPr/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lIns="91440" tIns="45720" rIns="91440" bIns="4572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>
                <a:ea typeface="+mn-lt"/>
                <a:cs typeface="+mn-lt"/>
              </a:rPr>
              <a:t>Vietnamese NER System</a:t>
            </a:r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31670334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C43B3C-D5E7-26C7-0864-AEE5227EA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>
                <a:latin typeface="Calibri"/>
                <a:ea typeface="+mj-lt"/>
                <a:cs typeface="+mj-lt"/>
              </a:rPr>
              <a:t>POSITIONAL ENCODING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10057-9933-4058-828C-5672E2440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8C1E5-FB55-42F5-BD6D-9CC153FCDBE6}" type="slidenum">
              <a:rPr lang="en-US" smtClean="0"/>
              <a:t>27</a:t>
            </a:fld>
            <a:endParaRPr lang="en-US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71432FB8-FF61-CA8F-CB3E-5979EE47876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286000" cy="365125"/>
          </a:xfrm>
        </p:spPr>
        <p:txBody>
          <a:bodyPr/>
          <a:lstStyle/>
          <a:p>
            <a:r>
              <a:rPr lang="en-US"/>
              <a:t>27/05/2022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A6DD1489-2BE4-73B4-7959-C55EAFBA8556}"/>
              </a:ext>
            </a:extLst>
          </p:cNvPr>
          <p:cNvSpPr txBox="1">
            <a:spLocks/>
          </p:cNvSpPr>
          <p:nvPr/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lIns="91440" tIns="45720" rIns="91440" bIns="4572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>
                <a:ea typeface="+mn-lt"/>
                <a:cs typeface="+mn-lt"/>
              </a:rPr>
              <a:t>Vietnamese NER System</a:t>
            </a:r>
            <a:endParaRPr lang="en-US" sz="1600"/>
          </a:p>
        </p:txBody>
      </p:sp>
      <p:pic>
        <p:nvPicPr>
          <p:cNvPr id="10" name="Content Placeholder 9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91F1FB04-CCB5-62B7-7F03-51F845C29A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90837" y="2419350"/>
            <a:ext cx="6410325" cy="3419475"/>
          </a:xfrm>
        </p:spPr>
      </p:pic>
    </p:spTree>
    <p:extLst>
      <p:ext uri="{BB962C8B-B14F-4D97-AF65-F5344CB8AC3E}">
        <p14:creationId xmlns:p14="http://schemas.microsoft.com/office/powerpoint/2010/main" val="22148738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Background pattern&#10;&#10;Description automatically generated">
            <a:extLst>
              <a:ext uri="{FF2B5EF4-FFF2-40B4-BE49-F238E27FC236}">
                <a16:creationId xmlns:a16="http://schemas.microsoft.com/office/drawing/2014/main" id="{59B7C575-C08A-7B62-0341-161722015A5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3443883"/>
            <a:ext cx="5181600" cy="1599009"/>
          </a:xfrm>
        </p:spPr>
      </p:pic>
      <p:pic>
        <p:nvPicPr>
          <p:cNvPr id="11" name="Content Placeholder 10" descr="Background pattern&#10;&#10;Description automatically generated">
            <a:extLst>
              <a:ext uri="{FF2B5EF4-FFF2-40B4-BE49-F238E27FC236}">
                <a16:creationId xmlns:a16="http://schemas.microsoft.com/office/drawing/2014/main" id="{1581CA30-E111-69C8-6933-BC4281C68C4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346790" y="2305050"/>
            <a:ext cx="4832419" cy="3876675"/>
          </a:xfr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0F03BC-85A0-1F70-036C-23C5D575DF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8C1E5-FB55-42F5-BD6D-9CC153FCDBE6}" type="slidenum">
              <a:rPr lang="en-US" smtClean="0"/>
              <a:t>28</a:t>
            </a:fld>
            <a:endParaRPr lang="en-US"/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1DC4E887-59AD-6902-DEA1-7497ABA0D7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286000" cy="365125"/>
          </a:xfrm>
        </p:spPr>
        <p:txBody>
          <a:bodyPr/>
          <a:lstStyle/>
          <a:p>
            <a:r>
              <a:rPr lang="en-US"/>
              <a:t>27/05/2022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F9CA1938-D203-B2A1-4061-36F9FBCA1A6A}"/>
              </a:ext>
            </a:extLst>
          </p:cNvPr>
          <p:cNvSpPr txBox="1">
            <a:spLocks/>
          </p:cNvSpPr>
          <p:nvPr/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lIns="91440" tIns="45720" rIns="91440" bIns="4572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>
                <a:ea typeface="+mn-lt"/>
                <a:cs typeface="+mn-lt"/>
              </a:rPr>
              <a:t>Vietnamese NER System</a:t>
            </a:r>
            <a:endParaRPr lang="en-US" sz="160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D7DFD0D-1707-8FE4-BCFD-F2548A0FC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096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5400">
                <a:latin typeface="Calibri"/>
                <a:ea typeface="+mj-lt"/>
                <a:cs typeface="+mj-lt"/>
              </a:rPr>
              <a:t>POSITIONAL ENCODING</a:t>
            </a:r>
          </a:p>
        </p:txBody>
      </p:sp>
    </p:spTree>
    <p:extLst>
      <p:ext uri="{BB962C8B-B14F-4D97-AF65-F5344CB8AC3E}">
        <p14:creationId xmlns:p14="http://schemas.microsoft.com/office/powerpoint/2010/main" val="26751692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C43B3C-D5E7-26C7-0864-AEE5227EA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>
                <a:latin typeface="Calibri"/>
                <a:ea typeface="+mj-lt"/>
                <a:cs typeface="+mj-lt"/>
              </a:rPr>
              <a:t>POSITIONAL ENCODING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10057-9933-4058-828C-5672E2440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8C1E5-FB55-42F5-BD6D-9CC153FCDBE6}" type="slidenum">
              <a:rPr lang="en-US" smtClean="0"/>
              <a:t>29</a:t>
            </a:fld>
            <a:endParaRPr lang="en-US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71432FB8-FF61-CA8F-CB3E-5979EE47876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286000" cy="365125"/>
          </a:xfrm>
        </p:spPr>
        <p:txBody>
          <a:bodyPr/>
          <a:lstStyle/>
          <a:p>
            <a:r>
              <a:rPr lang="en-US"/>
              <a:t>27/05/2022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A6DD1489-2BE4-73B4-7959-C55EAFBA8556}"/>
              </a:ext>
            </a:extLst>
          </p:cNvPr>
          <p:cNvSpPr txBox="1">
            <a:spLocks/>
          </p:cNvSpPr>
          <p:nvPr/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lIns="91440" tIns="45720" rIns="91440" bIns="4572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>
                <a:ea typeface="+mn-lt"/>
                <a:cs typeface="+mn-lt"/>
              </a:rPr>
              <a:t>Vietnamese NER System</a:t>
            </a:r>
            <a:endParaRPr lang="en-US" sz="160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8A3BAB-2182-2DD1-8227-C12F585BC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8096" y="2144961"/>
            <a:ext cx="10515600" cy="41056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100" err="1">
                <a:latin typeface="Calibri"/>
                <a:cs typeface="Calibri"/>
              </a:rPr>
              <a:t>Việc</a:t>
            </a:r>
            <a:r>
              <a:rPr lang="en-US" sz="2100">
                <a:latin typeface="Calibri"/>
                <a:cs typeface="Calibri"/>
              </a:rPr>
              <a:t> </a:t>
            </a:r>
            <a:r>
              <a:rPr lang="en-US" sz="2100" err="1">
                <a:latin typeface="Calibri"/>
                <a:cs typeface="Calibri"/>
              </a:rPr>
              <a:t>sử</a:t>
            </a:r>
            <a:r>
              <a:rPr lang="en-US" sz="2100">
                <a:latin typeface="Calibri"/>
                <a:cs typeface="Calibri"/>
              </a:rPr>
              <a:t> </a:t>
            </a:r>
            <a:r>
              <a:rPr lang="en-US" sz="2100" err="1">
                <a:latin typeface="Calibri"/>
                <a:cs typeface="Calibri"/>
              </a:rPr>
              <a:t>dụng</a:t>
            </a:r>
            <a:r>
              <a:rPr lang="en-US" sz="2100">
                <a:latin typeface="Calibri"/>
                <a:cs typeface="Calibri"/>
              </a:rPr>
              <a:t> 1 </a:t>
            </a:r>
            <a:r>
              <a:rPr lang="en-US" sz="2100" err="1">
                <a:latin typeface="Calibri"/>
                <a:cs typeface="Calibri"/>
              </a:rPr>
              <a:t>cặp</a:t>
            </a:r>
            <a:r>
              <a:rPr lang="en-US" sz="2100">
                <a:latin typeface="Calibri"/>
                <a:cs typeface="Calibri"/>
              </a:rPr>
              <a:t> sin-cos </a:t>
            </a:r>
            <a:r>
              <a:rPr lang="en-US" sz="2100" err="1">
                <a:latin typeface="Calibri"/>
                <a:cs typeface="Calibri"/>
              </a:rPr>
              <a:t>là</a:t>
            </a:r>
            <a:r>
              <a:rPr lang="en-US" sz="2100">
                <a:latin typeface="Calibri"/>
                <a:cs typeface="Calibri"/>
              </a:rPr>
              <a:t> </a:t>
            </a:r>
            <a:r>
              <a:rPr lang="en-US" sz="2100" err="1">
                <a:latin typeface="Calibri"/>
                <a:cs typeface="Calibri"/>
              </a:rPr>
              <a:t>để</a:t>
            </a:r>
            <a:r>
              <a:rPr lang="en-US" sz="2100">
                <a:latin typeface="Calibri"/>
                <a:cs typeface="Calibri"/>
              </a:rPr>
              <a:t> </a:t>
            </a:r>
            <a:r>
              <a:rPr lang="en-US" sz="2100" err="1">
                <a:latin typeface="Calibri"/>
                <a:cs typeface="Calibri"/>
              </a:rPr>
              <a:t>cho</a:t>
            </a:r>
            <a:r>
              <a:rPr lang="en-US" sz="2100">
                <a:latin typeface="Calibri"/>
                <a:cs typeface="Calibri"/>
              </a:rPr>
              <a:t> </a:t>
            </a:r>
            <a:r>
              <a:rPr lang="en-US" sz="2100" err="1">
                <a:latin typeface="Calibri"/>
                <a:cs typeface="Calibri"/>
              </a:rPr>
              <a:t>phép</a:t>
            </a:r>
            <a:r>
              <a:rPr lang="en-US" sz="2100">
                <a:latin typeface="Calibri"/>
                <a:cs typeface="Calibri"/>
              </a:rPr>
              <a:t> model </a:t>
            </a:r>
            <a:r>
              <a:rPr lang="en-US" sz="2100" err="1">
                <a:latin typeface="Calibri"/>
                <a:cs typeface="Calibri"/>
              </a:rPr>
              <a:t>lấy</a:t>
            </a:r>
            <a:r>
              <a:rPr lang="en-US" sz="2100">
                <a:latin typeface="Calibri"/>
                <a:cs typeface="Calibri"/>
              </a:rPr>
              <a:t> </a:t>
            </a:r>
            <a:r>
              <a:rPr lang="en-US" sz="2100" err="1">
                <a:latin typeface="Calibri"/>
                <a:cs typeface="Calibri"/>
              </a:rPr>
              <a:t>thông</a:t>
            </a:r>
            <a:r>
              <a:rPr lang="en-US" sz="2100">
                <a:latin typeface="Calibri"/>
                <a:cs typeface="Calibri"/>
              </a:rPr>
              <a:t> tin </a:t>
            </a:r>
            <a:r>
              <a:rPr lang="en-US" sz="2100" err="1">
                <a:latin typeface="Calibri"/>
                <a:cs typeface="Calibri"/>
              </a:rPr>
              <a:t>về</a:t>
            </a:r>
            <a:r>
              <a:rPr lang="en-US" sz="2100">
                <a:latin typeface="Calibri"/>
                <a:cs typeface="Calibri"/>
              </a:rPr>
              <a:t> </a:t>
            </a:r>
            <a:r>
              <a:rPr lang="en-US" sz="2100" err="1">
                <a:latin typeface="Calibri"/>
                <a:cs typeface="Calibri"/>
              </a:rPr>
              <a:t>vị</a:t>
            </a:r>
            <a:r>
              <a:rPr lang="en-US" sz="2100">
                <a:latin typeface="Calibri"/>
                <a:cs typeface="Calibri"/>
              </a:rPr>
              <a:t> </a:t>
            </a:r>
            <a:r>
              <a:rPr lang="en-US" sz="2100" err="1">
                <a:latin typeface="Calibri"/>
                <a:cs typeface="Calibri"/>
              </a:rPr>
              <a:t>trí</a:t>
            </a:r>
            <a:r>
              <a:rPr lang="en-US" sz="2100">
                <a:latin typeface="Calibri"/>
                <a:cs typeface="Calibri"/>
              </a:rPr>
              <a:t> </a:t>
            </a:r>
            <a:r>
              <a:rPr lang="en-US" sz="2100" err="1">
                <a:latin typeface="Calibri"/>
                <a:cs typeface="Calibri"/>
              </a:rPr>
              <a:t>tương</a:t>
            </a:r>
            <a:r>
              <a:rPr lang="en-US" sz="2100">
                <a:latin typeface="Calibri"/>
                <a:cs typeface="Calibri"/>
              </a:rPr>
              <a:t> </a:t>
            </a:r>
            <a:r>
              <a:rPr lang="en-US" sz="2100" err="1">
                <a:latin typeface="Calibri"/>
                <a:cs typeface="Calibri"/>
              </a:rPr>
              <a:t>đối</a:t>
            </a:r>
            <a:r>
              <a:rPr lang="en-US" sz="2100">
                <a:latin typeface="Calibri"/>
                <a:cs typeface="Calibri"/>
              </a:rPr>
              <a:t> (relative positions).</a:t>
            </a:r>
          </a:p>
          <a:p>
            <a:r>
              <a:rPr lang="en-US" sz="2100" err="1">
                <a:latin typeface="Calibri"/>
                <a:cs typeface="Calibri"/>
              </a:rPr>
              <a:t>Với</a:t>
            </a:r>
            <a:r>
              <a:rPr lang="en-US" sz="2100">
                <a:latin typeface="Calibri"/>
                <a:cs typeface="Calibri"/>
              </a:rPr>
              <a:t> </a:t>
            </a:r>
            <a:r>
              <a:rPr lang="en-US" sz="2100" err="1">
                <a:latin typeface="Calibri"/>
                <a:cs typeface="Calibri"/>
              </a:rPr>
              <a:t>mỗi</a:t>
            </a:r>
            <a:r>
              <a:rPr lang="en-US" sz="2100">
                <a:latin typeface="Calibri"/>
                <a:cs typeface="Calibri"/>
              </a:rPr>
              <a:t> </a:t>
            </a:r>
            <a:r>
              <a:rPr lang="en-US" sz="2100" err="1">
                <a:latin typeface="Calibri"/>
                <a:cs typeface="Calibri"/>
              </a:rPr>
              <a:t>cặp</a:t>
            </a:r>
            <a:r>
              <a:rPr lang="en-US" sz="2100">
                <a:latin typeface="Calibri"/>
                <a:cs typeface="Calibri"/>
              </a:rPr>
              <a:t> sin-cos </a:t>
            </a:r>
            <a:r>
              <a:rPr lang="en-US" sz="2100" err="1">
                <a:latin typeface="Calibri"/>
                <a:cs typeface="Calibri"/>
              </a:rPr>
              <a:t>tương</a:t>
            </a:r>
            <a:r>
              <a:rPr lang="en-US" sz="2100">
                <a:latin typeface="Calibri"/>
                <a:cs typeface="Calibri"/>
              </a:rPr>
              <a:t> </a:t>
            </a:r>
            <a:r>
              <a:rPr lang="en-US" sz="2100" err="1">
                <a:latin typeface="Calibri"/>
                <a:cs typeface="Calibri"/>
              </a:rPr>
              <a:t>ứng</a:t>
            </a:r>
            <a:r>
              <a:rPr lang="en-US" sz="2100">
                <a:latin typeface="Calibri"/>
                <a:cs typeface="Calibri"/>
              </a:rPr>
              <a:t>, </a:t>
            </a:r>
            <a:r>
              <a:rPr lang="en-US" sz="2100" err="1">
                <a:latin typeface="Calibri"/>
                <a:cs typeface="Calibri"/>
              </a:rPr>
              <a:t>tồn</a:t>
            </a:r>
            <a:r>
              <a:rPr lang="en-US" sz="2100">
                <a:latin typeface="Calibri"/>
                <a:cs typeface="Calibri"/>
              </a:rPr>
              <a:t> </a:t>
            </a:r>
            <a:r>
              <a:rPr lang="en-US" sz="2100" err="1">
                <a:latin typeface="Calibri"/>
                <a:cs typeface="Calibri"/>
              </a:rPr>
              <a:t>tại</a:t>
            </a:r>
            <a:r>
              <a:rPr lang="en-US" sz="2100">
                <a:latin typeface="Calibri"/>
                <a:cs typeface="Calibri"/>
              </a:rPr>
              <a:t> ma </a:t>
            </a:r>
            <a:r>
              <a:rPr lang="en-US" sz="2100" err="1">
                <a:latin typeface="Calibri"/>
                <a:cs typeface="Calibri"/>
              </a:rPr>
              <a:t>trận</a:t>
            </a:r>
            <a:r>
              <a:rPr lang="en-US" sz="2100">
                <a:latin typeface="Calibri"/>
                <a:cs typeface="Calibri"/>
              </a:rPr>
              <a:t> M </a:t>
            </a:r>
            <a:r>
              <a:rPr lang="en-US" sz="2100" err="1">
                <a:latin typeface="Calibri"/>
                <a:cs typeface="Calibri"/>
              </a:rPr>
              <a:t>sao</a:t>
            </a:r>
            <a:r>
              <a:rPr lang="en-US" sz="2100">
                <a:latin typeface="Calibri"/>
                <a:cs typeface="Calibri"/>
              </a:rPr>
              <a:t> </a:t>
            </a:r>
            <a:r>
              <a:rPr lang="en-US" sz="2100" err="1">
                <a:latin typeface="Calibri"/>
                <a:cs typeface="Calibri"/>
              </a:rPr>
              <a:t>cho</a:t>
            </a:r>
            <a:r>
              <a:rPr lang="en-US" sz="2100">
                <a:latin typeface="Calibri"/>
                <a:cs typeface="Calibri"/>
              </a:rPr>
              <a:t>:</a:t>
            </a:r>
          </a:p>
          <a:p>
            <a:pPr marL="0" indent="0">
              <a:buNone/>
            </a:pPr>
            <a:endParaRPr lang="en-US" sz="2100">
              <a:latin typeface="Calibri"/>
              <a:cs typeface="Calibri"/>
            </a:endParaRPr>
          </a:p>
          <a:p>
            <a:pPr marL="0" indent="0">
              <a:buNone/>
            </a:pPr>
            <a:endParaRPr lang="en-US" sz="2100">
              <a:latin typeface="Calibri"/>
              <a:cs typeface="Calibri"/>
            </a:endParaRPr>
          </a:p>
          <a:p>
            <a:pPr marL="0" indent="0">
              <a:buNone/>
            </a:pPr>
            <a:endParaRPr lang="en-US" sz="2100">
              <a:latin typeface="Calibri"/>
              <a:cs typeface="Calibri"/>
            </a:endParaRPr>
          </a:p>
          <a:p>
            <a:r>
              <a:rPr lang="en-US" sz="2100">
                <a:latin typeface="Calibri"/>
                <a:cs typeface="Calibri"/>
              </a:rPr>
              <a:t>Như </a:t>
            </a:r>
            <a:r>
              <a:rPr lang="en-US" sz="2100" err="1">
                <a:latin typeface="Calibri"/>
                <a:cs typeface="Calibri"/>
              </a:rPr>
              <a:t>vậy</a:t>
            </a:r>
            <a:r>
              <a:rPr lang="en-US" sz="2100">
                <a:latin typeface="Calibri"/>
                <a:cs typeface="Calibri"/>
              </a:rPr>
              <a:t> ta </a:t>
            </a:r>
            <a:r>
              <a:rPr lang="en-US" sz="2100" err="1">
                <a:latin typeface="Calibri"/>
                <a:cs typeface="Calibri"/>
              </a:rPr>
              <a:t>có</a:t>
            </a:r>
            <a:r>
              <a:rPr lang="en-US" sz="2100">
                <a:latin typeface="Calibri"/>
                <a:cs typeface="Calibri"/>
              </a:rPr>
              <a:t> </a:t>
            </a:r>
            <a:r>
              <a:rPr lang="en-US" sz="2100" err="1">
                <a:latin typeface="Calibri"/>
                <a:cs typeface="Calibri"/>
              </a:rPr>
              <a:t>được</a:t>
            </a:r>
            <a:r>
              <a:rPr lang="en-US" sz="2100">
                <a:latin typeface="Calibri"/>
                <a:cs typeface="Calibri"/>
              </a:rPr>
              <a:t> </a:t>
            </a:r>
            <a:r>
              <a:rPr lang="en-US" sz="2100" err="1">
                <a:latin typeface="Calibri"/>
                <a:cs typeface="Calibri"/>
              </a:rPr>
              <a:t>mối</a:t>
            </a:r>
            <a:r>
              <a:rPr lang="en-US" sz="2100">
                <a:latin typeface="Calibri"/>
                <a:cs typeface="Calibri"/>
              </a:rPr>
              <a:t> </a:t>
            </a:r>
            <a:r>
              <a:rPr lang="en-US" sz="2100" err="1">
                <a:latin typeface="Calibri"/>
                <a:cs typeface="Calibri"/>
              </a:rPr>
              <a:t>liên</a:t>
            </a:r>
            <a:r>
              <a:rPr lang="en-US" sz="2100">
                <a:latin typeface="Calibri"/>
                <a:cs typeface="Calibri"/>
              </a:rPr>
              <a:t> </a:t>
            </a:r>
            <a:r>
              <a:rPr lang="en-US" sz="2100" err="1">
                <a:latin typeface="Calibri"/>
                <a:cs typeface="Calibri"/>
              </a:rPr>
              <a:t>hệ</a:t>
            </a:r>
            <a:r>
              <a:rPr lang="en-US" sz="2100">
                <a:latin typeface="Calibri"/>
                <a:cs typeface="Calibri"/>
              </a:rPr>
              <a:t> </a:t>
            </a:r>
            <a:r>
              <a:rPr lang="en-US" sz="2100" err="1">
                <a:latin typeface="Calibri"/>
                <a:cs typeface="Calibri"/>
              </a:rPr>
              <a:t>giữa</a:t>
            </a:r>
            <a:r>
              <a:rPr lang="en-US" sz="2100">
                <a:latin typeface="Calibri"/>
                <a:cs typeface="Calibri"/>
              </a:rPr>
              <a:t> vector PE </a:t>
            </a:r>
            <a:r>
              <a:rPr lang="en-US" sz="2100" err="1">
                <a:latin typeface="Calibri"/>
                <a:cs typeface="Calibri"/>
              </a:rPr>
              <a:t>cho</a:t>
            </a:r>
            <a:r>
              <a:rPr lang="en-US" sz="2100">
                <a:latin typeface="Calibri"/>
                <a:cs typeface="Calibri"/>
              </a:rPr>
              <a:t> </a:t>
            </a:r>
            <a:r>
              <a:rPr lang="en-US" sz="2100" err="1">
                <a:latin typeface="Calibri"/>
                <a:cs typeface="Calibri"/>
              </a:rPr>
              <a:t>từ</a:t>
            </a:r>
            <a:r>
              <a:rPr lang="en-US" sz="2100">
                <a:latin typeface="Calibri"/>
                <a:cs typeface="Calibri"/>
              </a:rPr>
              <a:t> ở </a:t>
            </a:r>
            <a:r>
              <a:rPr lang="en-US" sz="2100" err="1">
                <a:latin typeface="Calibri"/>
                <a:cs typeface="Calibri"/>
              </a:rPr>
              <a:t>vị</a:t>
            </a:r>
            <a:r>
              <a:rPr lang="en-US" sz="2100">
                <a:latin typeface="Calibri"/>
                <a:cs typeface="Calibri"/>
              </a:rPr>
              <a:t> </a:t>
            </a:r>
            <a:r>
              <a:rPr lang="en-US" sz="2100" err="1">
                <a:latin typeface="Calibri"/>
                <a:cs typeface="Calibri"/>
              </a:rPr>
              <a:t>trí</a:t>
            </a:r>
            <a:r>
              <a:rPr lang="en-US" sz="2100">
                <a:latin typeface="Calibri"/>
                <a:cs typeface="Calibri"/>
              </a:rPr>
              <a:t> POS </a:t>
            </a:r>
            <a:r>
              <a:rPr lang="en-US" sz="2100" err="1">
                <a:latin typeface="Calibri"/>
                <a:cs typeface="Calibri"/>
              </a:rPr>
              <a:t>và</a:t>
            </a:r>
            <a:r>
              <a:rPr lang="en-US" sz="2100">
                <a:latin typeface="Calibri"/>
                <a:cs typeface="Calibri"/>
              </a:rPr>
              <a:t> vector PE </a:t>
            </a:r>
            <a:r>
              <a:rPr lang="en-US" sz="2100" err="1">
                <a:latin typeface="Calibri"/>
                <a:cs typeface="Calibri"/>
              </a:rPr>
              <a:t>cho</a:t>
            </a:r>
            <a:r>
              <a:rPr lang="en-US" sz="2100">
                <a:latin typeface="Calibri"/>
                <a:cs typeface="Calibri"/>
              </a:rPr>
              <a:t> </a:t>
            </a:r>
            <a:r>
              <a:rPr lang="en-US" sz="2100" err="1">
                <a:latin typeface="Calibri"/>
                <a:cs typeface="Calibri"/>
              </a:rPr>
              <a:t>từ</a:t>
            </a:r>
            <a:r>
              <a:rPr lang="en-US" sz="2100">
                <a:latin typeface="Calibri"/>
                <a:cs typeface="Calibri"/>
              </a:rPr>
              <a:t> ở </a:t>
            </a:r>
            <a:r>
              <a:rPr lang="en-US" sz="2100" err="1">
                <a:latin typeface="Calibri"/>
                <a:cs typeface="Calibri"/>
              </a:rPr>
              <a:t>vị</a:t>
            </a:r>
            <a:r>
              <a:rPr lang="en-US" sz="2100">
                <a:latin typeface="Calibri"/>
                <a:cs typeface="Calibri"/>
              </a:rPr>
              <a:t> </a:t>
            </a:r>
            <a:r>
              <a:rPr lang="en-US" sz="2100" err="1">
                <a:latin typeface="Calibri"/>
                <a:cs typeface="Calibri"/>
              </a:rPr>
              <a:t>trí</a:t>
            </a:r>
            <a:r>
              <a:rPr lang="en-US" sz="2100">
                <a:latin typeface="Calibri"/>
                <a:cs typeface="Calibri"/>
              </a:rPr>
              <a:t> POS + offset </a:t>
            </a:r>
            <a:r>
              <a:rPr lang="en-US" sz="2100" err="1">
                <a:latin typeface="Calibri"/>
                <a:cs typeface="Calibri"/>
              </a:rPr>
              <a:t>thông</a:t>
            </a:r>
            <a:r>
              <a:rPr lang="en-US" sz="2100">
                <a:latin typeface="Calibri"/>
                <a:cs typeface="Calibri"/>
              </a:rPr>
              <a:t> qua </a:t>
            </a:r>
            <a:r>
              <a:rPr lang="en-US" sz="2100" err="1">
                <a:latin typeface="Calibri"/>
                <a:cs typeface="Calibri"/>
              </a:rPr>
              <a:t>một</a:t>
            </a:r>
            <a:r>
              <a:rPr lang="en-US" sz="2100">
                <a:latin typeface="Calibri"/>
                <a:cs typeface="Calibri"/>
              </a:rPr>
              <a:t> linear function.</a:t>
            </a:r>
          </a:p>
        </p:txBody>
      </p:sp>
      <p:pic>
        <p:nvPicPr>
          <p:cNvPr id="5" name="Picture 8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5CAAFB44-5B41-8375-AD9F-CEB61D6DAA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149" t="65116" r="30133" b="16458"/>
          <a:stretch/>
        </p:blipFill>
        <p:spPr>
          <a:xfrm>
            <a:off x="3982194" y="3643689"/>
            <a:ext cx="4236409" cy="1020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0595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943CAA20-3569-4189-9E48-239A229A86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58C0DDC-D116-43DA-B0B5-A6A82668A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91381"/>
            <a:ext cx="4543552" cy="152654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9600">
                <a:solidFill>
                  <a:schemeClr val="accent1"/>
                </a:solidFill>
              </a:rPr>
              <a:t>Introduction</a:t>
            </a:r>
          </a:p>
        </p:txBody>
      </p:sp>
      <p:sp>
        <p:nvSpPr>
          <p:cNvPr id="29" name="Rectangle 6">
            <a:extLst>
              <a:ext uri="{FF2B5EF4-FFF2-40B4-BE49-F238E27FC236}">
                <a16:creationId xmlns:a16="http://schemas.microsoft.com/office/drawing/2014/main" id="{DA542B6D-E775-4832-91DC-2D20F85781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3810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E1B180-F4BB-46B9-937E-3469FC681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Autofit/>
          </a:bodyPr>
          <a:lstStyle/>
          <a:p>
            <a:pPr>
              <a:spcAft>
                <a:spcPts val="600"/>
              </a:spcAft>
            </a:pPr>
            <a:fld id="{2C18C1E5-FB55-42F5-BD6D-9CC153FCDBE6}" type="slidenum">
              <a:rPr lang="en-US" dirty="0" smtClean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  <p:pic>
        <p:nvPicPr>
          <p:cNvPr id="34" name="Picture 3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C40E09F4-2713-2A44-F4D1-4371AD390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785" y="384121"/>
            <a:ext cx="9728199" cy="2289526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69AF1E20-7213-9BD1-9186-FC33C6A24BC2}"/>
              </a:ext>
            </a:extLst>
          </p:cNvPr>
          <p:cNvSpPr txBox="1"/>
          <p:nvPr/>
        </p:nvSpPr>
        <p:spPr>
          <a:xfrm>
            <a:off x="5877169" y="2701330"/>
            <a:ext cx="5117122" cy="327628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000">
                <a:latin typeface="Calibri"/>
                <a:cs typeface="Arial"/>
              </a:rPr>
              <a:t>Named Entity Recognition (NER) - </a:t>
            </a:r>
            <a:r>
              <a:rPr lang="en-US" sz="2000" err="1">
                <a:latin typeface="Calibri"/>
                <a:cs typeface="Arial"/>
              </a:rPr>
              <a:t>Nhận</a:t>
            </a:r>
            <a:r>
              <a:rPr lang="en-US" sz="2000">
                <a:latin typeface="Calibri"/>
                <a:cs typeface="Arial"/>
              </a:rPr>
              <a:t> </a:t>
            </a:r>
            <a:r>
              <a:rPr lang="en-US" sz="2000" err="1">
                <a:latin typeface="Calibri"/>
                <a:cs typeface="Arial"/>
              </a:rPr>
              <a:t>dạng</a:t>
            </a:r>
            <a:r>
              <a:rPr lang="en-US" sz="2000">
                <a:latin typeface="Calibri"/>
                <a:cs typeface="Arial"/>
              </a:rPr>
              <a:t> </a:t>
            </a:r>
            <a:r>
              <a:rPr lang="en-US" sz="2000" err="1">
                <a:latin typeface="Calibri"/>
                <a:cs typeface="Arial"/>
              </a:rPr>
              <a:t>thực</a:t>
            </a:r>
            <a:r>
              <a:rPr lang="en-US" sz="2000">
                <a:latin typeface="Calibri"/>
                <a:cs typeface="Arial"/>
              </a:rPr>
              <a:t> </a:t>
            </a:r>
            <a:r>
              <a:rPr lang="en-US" sz="2000" err="1">
                <a:latin typeface="Calibri"/>
                <a:cs typeface="Arial"/>
              </a:rPr>
              <a:t>thể</a:t>
            </a:r>
            <a:r>
              <a:rPr lang="en-US" sz="2000">
                <a:latin typeface="Calibri"/>
                <a:cs typeface="Arial"/>
              </a:rPr>
              <a:t>: </a:t>
            </a:r>
            <a:r>
              <a:rPr lang="en-US" sz="2000" err="1">
                <a:latin typeface="Calibri"/>
                <a:cs typeface="Arial"/>
              </a:rPr>
              <a:t>Là</a:t>
            </a:r>
            <a:r>
              <a:rPr lang="en-US" sz="2000">
                <a:latin typeface="Calibri"/>
                <a:cs typeface="Arial"/>
              </a:rPr>
              <a:t> </a:t>
            </a:r>
            <a:r>
              <a:rPr lang="en-US" sz="2000" err="1">
                <a:latin typeface="Calibri"/>
                <a:cs typeface="Arial"/>
              </a:rPr>
              <a:t>một</a:t>
            </a:r>
            <a:r>
              <a:rPr lang="en-US" sz="2000">
                <a:latin typeface="Calibri"/>
                <a:cs typeface="Arial"/>
              </a:rPr>
              <a:t> </a:t>
            </a:r>
            <a:r>
              <a:rPr lang="en-US" sz="2000" err="1">
                <a:latin typeface="Calibri"/>
                <a:cs typeface="Arial"/>
              </a:rPr>
              <a:t>tác</a:t>
            </a:r>
            <a:r>
              <a:rPr lang="en-US" sz="2000">
                <a:latin typeface="Calibri"/>
                <a:cs typeface="Arial"/>
              </a:rPr>
              <a:t> </a:t>
            </a:r>
            <a:r>
              <a:rPr lang="en-US" sz="2000" err="1">
                <a:latin typeface="Calibri"/>
                <a:cs typeface="Arial"/>
              </a:rPr>
              <a:t>vụ</a:t>
            </a:r>
            <a:r>
              <a:rPr lang="en-US" sz="2000">
                <a:latin typeface="Calibri"/>
                <a:cs typeface="Arial"/>
              </a:rPr>
              <a:t> </a:t>
            </a:r>
            <a:r>
              <a:rPr lang="en-US" sz="2000" err="1">
                <a:latin typeface="Calibri"/>
                <a:cs typeface="Arial"/>
              </a:rPr>
              <a:t>cơ</a:t>
            </a:r>
            <a:r>
              <a:rPr lang="en-US" sz="2000">
                <a:latin typeface="Calibri"/>
                <a:cs typeface="Arial"/>
              </a:rPr>
              <a:t> </a:t>
            </a:r>
            <a:r>
              <a:rPr lang="en-US" sz="2000" err="1">
                <a:latin typeface="Calibri"/>
                <a:cs typeface="Arial"/>
              </a:rPr>
              <a:t>bản</a:t>
            </a:r>
            <a:r>
              <a:rPr lang="en-US" sz="2000">
                <a:latin typeface="Calibri"/>
                <a:cs typeface="Arial"/>
              </a:rPr>
              <a:t> </a:t>
            </a:r>
            <a:r>
              <a:rPr lang="en-US" sz="2000" err="1">
                <a:latin typeface="Calibri"/>
                <a:cs typeface="Arial"/>
              </a:rPr>
              <a:t>trong</a:t>
            </a:r>
            <a:r>
              <a:rPr lang="en-US" sz="2000">
                <a:latin typeface="Calibri"/>
                <a:cs typeface="Arial"/>
              </a:rPr>
              <a:t> </a:t>
            </a:r>
            <a:r>
              <a:rPr lang="en-US" sz="2000" err="1">
                <a:latin typeface="Calibri"/>
                <a:cs typeface="Arial"/>
              </a:rPr>
              <a:t>lĩnh</a:t>
            </a:r>
            <a:r>
              <a:rPr lang="en-US" sz="2000">
                <a:latin typeface="Calibri"/>
                <a:cs typeface="Arial"/>
              </a:rPr>
              <a:t> </a:t>
            </a:r>
            <a:r>
              <a:rPr lang="en-US" sz="2000" err="1">
                <a:latin typeface="Calibri"/>
                <a:cs typeface="Arial"/>
              </a:rPr>
              <a:t>vực</a:t>
            </a:r>
            <a:r>
              <a:rPr lang="en-US" sz="2000">
                <a:latin typeface="Calibri"/>
                <a:cs typeface="Arial"/>
              </a:rPr>
              <a:t> </a:t>
            </a:r>
            <a:r>
              <a:rPr lang="en-US" sz="2000" err="1">
                <a:latin typeface="Calibri"/>
                <a:cs typeface="Arial"/>
              </a:rPr>
              <a:t>Xử</a:t>
            </a:r>
            <a:r>
              <a:rPr lang="en-US" sz="2000">
                <a:latin typeface="Calibri"/>
                <a:cs typeface="Arial"/>
              </a:rPr>
              <a:t> </a:t>
            </a:r>
            <a:r>
              <a:rPr lang="en-US" sz="2000" err="1">
                <a:latin typeface="Calibri"/>
                <a:cs typeface="Arial"/>
              </a:rPr>
              <a:t>lý</a:t>
            </a:r>
            <a:r>
              <a:rPr lang="en-US" sz="2000">
                <a:latin typeface="Calibri"/>
                <a:cs typeface="Arial"/>
              </a:rPr>
              <a:t> </a:t>
            </a:r>
            <a:r>
              <a:rPr lang="en-US" sz="2000" err="1">
                <a:latin typeface="Calibri"/>
                <a:cs typeface="Arial"/>
              </a:rPr>
              <a:t>Ngôn</a:t>
            </a:r>
            <a:r>
              <a:rPr lang="en-US" sz="2000">
                <a:latin typeface="Calibri"/>
                <a:cs typeface="Arial"/>
              </a:rPr>
              <a:t> </a:t>
            </a:r>
            <a:r>
              <a:rPr lang="en-US" sz="2000" err="1">
                <a:latin typeface="Calibri"/>
                <a:cs typeface="Arial"/>
              </a:rPr>
              <a:t>ngữ</a:t>
            </a:r>
            <a:r>
              <a:rPr lang="en-US" sz="2000">
                <a:latin typeface="Calibri"/>
                <a:cs typeface="Arial"/>
              </a:rPr>
              <a:t> </a:t>
            </a:r>
            <a:r>
              <a:rPr lang="en-US" sz="2000" err="1">
                <a:latin typeface="Calibri"/>
                <a:cs typeface="Arial"/>
              </a:rPr>
              <a:t>Tự</a:t>
            </a:r>
            <a:r>
              <a:rPr lang="en-US" sz="2000">
                <a:latin typeface="Calibri"/>
                <a:cs typeface="Arial"/>
              </a:rPr>
              <a:t> </a:t>
            </a:r>
            <a:r>
              <a:rPr lang="en-US" sz="2000" err="1">
                <a:latin typeface="Calibri"/>
                <a:cs typeface="Arial"/>
              </a:rPr>
              <a:t>nhiên</a:t>
            </a:r>
            <a:r>
              <a:rPr lang="en-US" sz="2000">
                <a:latin typeface="Calibri"/>
                <a:cs typeface="Arial"/>
              </a:rPr>
              <a:t>. Vai </a:t>
            </a:r>
            <a:r>
              <a:rPr lang="en-US" sz="2000" err="1">
                <a:latin typeface="Calibri"/>
                <a:cs typeface="Arial"/>
              </a:rPr>
              <a:t>trò</a:t>
            </a:r>
            <a:r>
              <a:rPr lang="en-US" sz="2000">
                <a:latin typeface="Calibri"/>
                <a:cs typeface="Arial"/>
              </a:rPr>
              <a:t> </a:t>
            </a:r>
            <a:r>
              <a:rPr lang="en-US" sz="2000" err="1">
                <a:latin typeface="Calibri"/>
                <a:cs typeface="Arial"/>
              </a:rPr>
              <a:t>của</a:t>
            </a:r>
            <a:r>
              <a:rPr lang="en-US" sz="2000">
                <a:latin typeface="Calibri"/>
                <a:cs typeface="Arial"/>
              </a:rPr>
              <a:t> </a:t>
            </a:r>
            <a:r>
              <a:rPr lang="en-US" sz="2000" err="1">
                <a:latin typeface="Calibri"/>
                <a:cs typeface="Arial"/>
              </a:rPr>
              <a:t>tác</a:t>
            </a:r>
            <a:r>
              <a:rPr lang="en-US" sz="2000">
                <a:latin typeface="Calibri"/>
                <a:cs typeface="Arial"/>
              </a:rPr>
              <a:t> </a:t>
            </a:r>
            <a:r>
              <a:rPr lang="en-US" sz="2000" err="1">
                <a:latin typeface="Calibri"/>
                <a:cs typeface="Arial"/>
              </a:rPr>
              <a:t>vụ</a:t>
            </a:r>
            <a:r>
              <a:rPr lang="en-US" sz="2000">
                <a:latin typeface="Calibri"/>
                <a:cs typeface="Arial"/>
              </a:rPr>
              <a:t> </a:t>
            </a:r>
            <a:r>
              <a:rPr lang="en-US" sz="2000" err="1">
                <a:latin typeface="Calibri"/>
                <a:cs typeface="Arial"/>
              </a:rPr>
              <a:t>này</a:t>
            </a:r>
            <a:r>
              <a:rPr lang="en-US" sz="2000">
                <a:latin typeface="Calibri"/>
                <a:cs typeface="Arial"/>
              </a:rPr>
              <a:t> </a:t>
            </a:r>
            <a:r>
              <a:rPr lang="en-US" sz="2000" err="1">
                <a:latin typeface="Calibri"/>
                <a:cs typeface="Arial"/>
              </a:rPr>
              <a:t>là</a:t>
            </a:r>
            <a:r>
              <a:rPr lang="en-US" sz="2000">
                <a:latin typeface="Calibri"/>
                <a:cs typeface="Arial"/>
              </a:rPr>
              <a:t> </a:t>
            </a:r>
            <a:r>
              <a:rPr lang="en-US" sz="2000" err="1">
                <a:latin typeface="Calibri"/>
                <a:cs typeface="Arial"/>
              </a:rPr>
              <a:t>nhận</a:t>
            </a:r>
            <a:r>
              <a:rPr lang="en-US" sz="2000">
                <a:latin typeface="Calibri"/>
                <a:cs typeface="Arial"/>
              </a:rPr>
              <a:t> </a:t>
            </a:r>
            <a:r>
              <a:rPr lang="en-US" sz="2000" err="1">
                <a:latin typeface="Calibri"/>
                <a:cs typeface="Arial"/>
              </a:rPr>
              <a:t>dạng</a:t>
            </a:r>
            <a:r>
              <a:rPr lang="en-US" sz="2000">
                <a:latin typeface="Calibri"/>
                <a:cs typeface="Arial"/>
              </a:rPr>
              <a:t> </a:t>
            </a:r>
            <a:r>
              <a:rPr lang="en-US" sz="2000" err="1">
                <a:latin typeface="Calibri"/>
                <a:cs typeface="Arial"/>
              </a:rPr>
              <a:t>các</a:t>
            </a:r>
            <a:r>
              <a:rPr lang="en-US" sz="2000">
                <a:latin typeface="Calibri"/>
                <a:cs typeface="Arial"/>
              </a:rPr>
              <a:t> </a:t>
            </a:r>
            <a:r>
              <a:rPr lang="en-US" sz="2000" err="1">
                <a:latin typeface="Calibri"/>
                <a:cs typeface="Arial"/>
              </a:rPr>
              <a:t>từ</a:t>
            </a:r>
            <a:r>
              <a:rPr lang="en-US" sz="2000">
                <a:latin typeface="Calibri"/>
                <a:cs typeface="Arial"/>
              </a:rPr>
              <a:t>/</a:t>
            </a:r>
            <a:r>
              <a:rPr lang="en-US" sz="2000" err="1">
                <a:latin typeface="Calibri"/>
                <a:cs typeface="Arial"/>
              </a:rPr>
              <a:t>cụm</a:t>
            </a:r>
            <a:r>
              <a:rPr lang="en-US" sz="2000">
                <a:latin typeface="Calibri"/>
                <a:cs typeface="Arial"/>
              </a:rPr>
              <a:t> </a:t>
            </a:r>
            <a:r>
              <a:rPr lang="en-US" sz="2000" err="1">
                <a:latin typeface="Calibri"/>
                <a:cs typeface="Arial"/>
              </a:rPr>
              <a:t>từ</a:t>
            </a:r>
            <a:r>
              <a:rPr lang="en-US" sz="2000">
                <a:latin typeface="Calibri"/>
                <a:cs typeface="Arial"/>
              </a:rPr>
              <a:t> </a:t>
            </a:r>
            <a:r>
              <a:rPr lang="en-US" sz="2000" err="1">
                <a:latin typeface="Calibri"/>
                <a:cs typeface="Arial"/>
              </a:rPr>
              <a:t>trong</a:t>
            </a:r>
            <a:r>
              <a:rPr lang="en-US" sz="2000">
                <a:latin typeface="Calibri"/>
                <a:cs typeface="Arial"/>
              </a:rPr>
              <a:t> </a:t>
            </a:r>
            <a:r>
              <a:rPr lang="en-US" sz="2000" err="1">
                <a:latin typeface="Calibri"/>
                <a:cs typeface="Arial"/>
              </a:rPr>
              <a:t>văn</a:t>
            </a:r>
            <a:r>
              <a:rPr lang="en-US" sz="2000">
                <a:latin typeface="Calibri"/>
                <a:cs typeface="Arial"/>
              </a:rPr>
              <a:t> </a:t>
            </a:r>
            <a:r>
              <a:rPr lang="en-US" sz="2000" err="1">
                <a:latin typeface="Calibri"/>
                <a:cs typeface="Arial"/>
              </a:rPr>
              <a:t>bản</a:t>
            </a:r>
            <a:r>
              <a:rPr lang="en-US" sz="2000">
                <a:latin typeface="Calibri"/>
                <a:cs typeface="Arial"/>
              </a:rPr>
              <a:t> </a:t>
            </a:r>
            <a:r>
              <a:rPr lang="en-US" sz="2000" err="1">
                <a:latin typeface="Calibri"/>
                <a:cs typeface="Arial"/>
              </a:rPr>
              <a:t>có</a:t>
            </a:r>
            <a:r>
              <a:rPr lang="en-US" sz="2000">
                <a:latin typeface="Calibri"/>
                <a:cs typeface="Arial"/>
              </a:rPr>
              <a:t> </a:t>
            </a:r>
            <a:r>
              <a:rPr lang="en-US" sz="2000" err="1">
                <a:latin typeface="Calibri"/>
                <a:cs typeface="Arial"/>
              </a:rPr>
              <a:t>thuộc</a:t>
            </a:r>
            <a:r>
              <a:rPr lang="en-US" sz="2000">
                <a:latin typeface="Calibri"/>
                <a:cs typeface="Arial"/>
              </a:rPr>
              <a:t> </a:t>
            </a:r>
            <a:r>
              <a:rPr lang="en-US" sz="2000" err="1">
                <a:latin typeface="Calibri"/>
                <a:cs typeface="Arial"/>
              </a:rPr>
              <a:t>về</a:t>
            </a:r>
            <a:r>
              <a:rPr lang="en-US" sz="2000">
                <a:latin typeface="Calibri"/>
                <a:cs typeface="Arial"/>
              </a:rPr>
              <a:t> </a:t>
            </a:r>
            <a:r>
              <a:rPr lang="en-US" sz="2000" err="1">
                <a:latin typeface="Calibri"/>
                <a:cs typeface="Arial"/>
              </a:rPr>
              <a:t>các</a:t>
            </a:r>
            <a:r>
              <a:rPr lang="en-US" sz="2000">
                <a:latin typeface="Calibri"/>
                <a:cs typeface="Arial"/>
              </a:rPr>
              <a:t> </a:t>
            </a:r>
            <a:r>
              <a:rPr lang="en-US" sz="2000" err="1">
                <a:latin typeface="Calibri"/>
                <a:cs typeface="Arial"/>
              </a:rPr>
              <a:t>nhóm</a:t>
            </a:r>
            <a:r>
              <a:rPr lang="en-US" sz="2000">
                <a:latin typeface="Calibri"/>
                <a:cs typeface="Arial"/>
              </a:rPr>
              <a:t> </a:t>
            </a:r>
            <a:r>
              <a:rPr lang="en-US" sz="2000" err="1">
                <a:latin typeface="Calibri"/>
                <a:cs typeface="Arial"/>
              </a:rPr>
              <a:t>đã</a:t>
            </a:r>
            <a:r>
              <a:rPr lang="en-US" sz="2000">
                <a:latin typeface="Calibri"/>
                <a:cs typeface="Arial"/>
              </a:rPr>
              <a:t> </a:t>
            </a:r>
            <a:r>
              <a:rPr lang="en-US" sz="2000" err="1">
                <a:latin typeface="Calibri"/>
                <a:cs typeface="Arial"/>
              </a:rPr>
              <a:t>được</a:t>
            </a:r>
            <a:r>
              <a:rPr lang="en-US" sz="2000">
                <a:latin typeface="Calibri"/>
                <a:cs typeface="Arial"/>
              </a:rPr>
              <a:t> </a:t>
            </a:r>
            <a:r>
              <a:rPr lang="en-US" sz="2000" err="1">
                <a:latin typeface="Calibri"/>
                <a:cs typeface="Arial"/>
              </a:rPr>
              <a:t>định</a:t>
            </a:r>
            <a:r>
              <a:rPr lang="en-US" sz="2000">
                <a:latin typeface="Calibri"/>
                <a:cs typeface="Arial"/>
              </a:rPr>
              <a:t> </a:t>
            </a:r>
            <a:r>
              <a:rPr lang="en-US" sz="2000" err="1">
                <a:latin typeface="Calibri"/>
                <a:cs typeface="Arial"/>
              </a:rPr>
              <a:t>tên</a:t>
            </a:r>
            <a:r>
              <a:rPr lang="en-US" sz="2000">
                <a:latin typeface="Calibri"/>
                <a:cs typeface="Arial"/>
              </a:rPr>
              <a:t> </a:t>
            </a:r>
            <a:r>
              <a:rPr lang="en-US" sz="2000" err="1">
                <a:latin typeface="Calibri"/>
                <a:cs typeface="Arial"/>
              </a:rPr>
              <a:t>trước</a:t>
            </a:r>
            <a:r>
              <a:rPr lang="en-US" sz="2000">
                <a:latin typeface="Calibri"/>
                <a:cs typeface="Arial"/>
              </a:rPr>
              <a:t> </a:t>
            </a:r>
            <a:r>
              <a:rPr lang="en-US" sz="2000" err="1">
                <a:latin typeface="Calibri"/>
                <a:cs typeface="Arial"/>
              </a:rPr>
              <a:t>như</a:t>
            </a:r>
            <a:r>
              <a:rPr lang="en-US" sz="2000">
                <a:latin typeface="Calibri"/>
                <a:cs typeface="Arial"/>
              </a:rPr>
              <a:t> </a:t>
            </a:r>
            <a:r>
              <a:rPr lang="en-US" sz="2000" err="1">
                <a:latin typeface="Calibri"/>
                <a:cs typeface="Arial"/>
              </a:rPr>
              <a:t>tên</a:t>
            </a:r>
            <a:r>
              <a:rPr lang="en-US" sz="2000">
                <a:latin typeface="Calibri"/>
                <a:cs typeface="Arial"/>
              </a:rPr>
              <a:t> </a:t>
            </a:r>
            <a:r>
              <a:rPr lang="en-US" sz="2000" err="1">
                <a:latin typeface="Calibri"/>
                <a:cs typeface="Arial"/>
              </a:rPr>
              <a:t>người</a:t>
            </a:r>
            <a:r>
              <a:rPr lang="en-US" sz="2000">
                <a:latin typeface="Calibri"/>
                <a:cs typeface="Arial"/>
              </a:rPr>
              <a:t>, </a:t>
            </a:r>
            <a:r>
              <a:rPr lang="en-US" sz="2000" err="1">
                <a:latin typeface="Calibri"/>
                <a:cs typeface="Arial"/>
              </a:rPr>
              <a:t>tổ</a:t>
            </a:r>
            <a:r>
              <a:rPr lang="en-US" sz="2000">
                <a:latin typeface="Calibri"/>
                <a:cs typeface="Arial"/>
              </a:rPr>
              <a:t> </a:t>
            </a:r>
            <a:r>
              <a:rPr lang="en-US" sz="2000" err="1">
                <a:latin typeface="Calibri"/>
                <a:cs typeface="Arial"/>
              </a:rPr>
              <a:t>chức</a:t>
            </a:r>
            <a:r>
              <a:rPr lang="en-US" sz="2000">
                <a:latin typeface="Calibri"/>
                <a:cs typeface="Arial"/>
              </a:rPr>
              <a:t>, </a:t>
            </a:r>
            <a:r>
              <a:rPr lang="en-US" sz="2000" err="1">
                <a:latin typeface="Calibri"/>
                <a:cs typeface="Arial"/>
              </a:rPr>
              <a:t>địa</a:t>
            </a:r>
            <a:r>
              <a:rPr lang="en-US" sz="2000">
                <a:latin typeface="Calibri"/>
                <a:cs typeface="Arial"/>
              </a:rPr>
              <a:t> </a:t>
            </a:r>
            <a:r>
              <a:rPr lang="en-US" sz="2000" err="1">
                <a:latin typeface="Calibri"/>
                <a:cs typeface="Arial"/>
              </a:rPr>
              <a:t>điểm</a:t>
            </a:r>
            <a:r>
              <a:rPr lang="en-US" sz="2000">
                <a:latin typeface="Calibri"/>
                <a:cs typeface="Arial"/>
              </a:rPr>
              <a:t>, </a:t>
            </a:r>
            <a:r>
              <a:rPr lang="en-US" sz="2000" err="1">
                <a:latin typeface="Calibri"/>
                <a:cs typeface="Arial"/>
              </a:rPr>
              <a:t>thời</a:t>
            </a:r>
            <a:r>
              <a:rPr lang="en-US" sz="2000">
                <a:latin typeface="Calibri"/>
                <a:cs typeface="Arial"/>
              </a:rPr>
              <a:t> </a:t>
            </a:r>
            <a:r>
              <a:rPr lang="en-US" sz="2000" err="1">
                <a:latin typeface="Calibri"/>
                <a:cs typeface="Arial"/>
              </a:rPr>
              <a:t>gian</a:t>
            </a:r>
            <a:r>
              <a:rPr lang="en-US" sz="2000">
                <a:latin typeface="Calibri"/>
                <a:cs typeface="Arial"/>
              </a:rPr>
              <a:t>,... hay </a:t>
            </a:r>
            <a:r>
              <a:rPr lang="en-US" sz="2000" err="1">
                <a:latin typeface="Calibri"/>
                <a:cs typeface="Arial"/>
              </a:rPr>
              <a:t>không</a:t>
            </a:r>
            <a:r>
              <a:rPr lang="en-US" sz="2000">
                <a:latin typeface="Calibri"/>
                <a:cs typeface="Arial"/>
              </a:rPr>
              <a:t>.</a:t>
            </a:r>
            <a:endParaRPr lang="en-US" sz="2000">
              <a:latin typeface="Calibri"/>
              <a:cs typeface="Calibri"/>
            </a:endParaRPr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9BB23FCD-F568-09E2-6905-B33AE294A319}"/>
              </a:ext>
            </a:extLst>
          </p:cNvPr>
          <p:cNvSpPr txBox="1">
            <a:spLocks/>
          </p:cNvSpPr>
          <p:nvPr/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lIns="91440" tIns="45720" rIns="91440" bIns="4572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>
                <a:ea typeface="+mn-lt"/>
                <a:cs typeface="+mn-lt"/>
              </a:rPr>
              <a:t>Vietnamese NER System</a:t>
            </a:r>
            <a:endParaRPr lang="en-US" sz="160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7036796-595B-74E1-A8A2-7B3737B06559}"/>
              </a:ext>
            </a:extLst>
          </p:cNvPr>
          <p:cNvSpPr txBox="1">
            <a:spLocks/>
          </p:cNvSpPr>
          <p:nvPr/>
        </p:nvSpPr>
        <p:spPr>
          <a:xfrm>
            <a:off x="834776" y="635463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Aft>
                <a:spcPts val="600"/>
              </a:spcAft>
            </a:pPr>
            <a:r>
              <a:rPr lang="en-US"/>
              <a:t>27/05/2022</a:t>
            </a:r>
          </a:p>
        </p:txBody>
      </p:sp>
    </p:spTree>
    <p:extLst>
      <p:ext uri="{BB962C8B-B14F-4D97-AF65-F5344CB8AC3E}">
        <p14:creationId xmlns:p14="http://schemas.microsoft.com/office/powerpoint/2010/main" val="17953733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530668-5CE9-1390-2284-2873DE963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>
                <a:latin typeface="Calibri"/>
                <a:ea typeface="+mj-lt"/>
                <a:cs typeface="+mj-lt"/>
              </a:rPr>
              <a:t>SELF-ATTENTION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6D2998-0A47-B39D-95F6-A949B5AF4C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8C1E5-FB55-42F5-BD6D-9CC153FCDBE6}" type="slidenum">
              <a:rPr lang="en-US" smtClean="0"/>
              <a:t>30</a:t>
            </a:fld>
            <a:endParaRPr lang="en-US"/>
          </a:p>
        </p:txBody>
      </p:sp>
      <p:pic>
        <p:nvPicPr>
          <p:cNvPr id="11" name="Picture 13" descr="Chart, radar chart&#10;&#10;Description automatically generated">
            <a:extLst>
              <a:ext uri="{FF2B5EF4-FFF2-40B4-BE49-F238E27FC236}">
                <a16:creationId xmlns:a16="http://schemas.microsoft.com/office/drawing/2014/main" id="{F0A507EB-A747-19EB-DE2B-0D1D0512EB0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174658" y="2304288"/>
            <a:ext cx="3176685" cy="3877056"/>
          </a:xfrm>
        </p:spPr>
      </p:pic>
      <p:pic>
        <p:nvPicPr>
          <p:cNvPr id="16" name="Picture 16" descr="Chart, radar chart&#10;&#10;Description automatically generated">
            <a:extLst>
              <a:ext uri="{FF2B5EF4-FFF2-40B4-BE49-F238E27FC236}">
                <a16:creationId xmlns:a16="http://schemas.microsoft.com/office/drawing/2014/main" id="{69986BDB-0C0E-A33C-33E6-0065409FDF5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778243" y="2304288"/>
            <a:ext cx="3301515" cy="3877056"/>
          </a:xfrm>
        </p:spPr>
      </p:pic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59A8342B-9A99-8F07-998A-B2486FE915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286000" cy="365125"/>
          </a:xfrm>
        </p:spPr>
        <p:txBody>
          <a:bodyPr/>
          <a:lstStyle/>
          <a:p>
            <a:r>
              <a:rPr lang="en-US"/>
              <a:t>27/05/2022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10769A77-8A0B-B569-754B-F58BA27142E0}"/>
              </a:ext>
            </a:extLst>
          </p:cNvPr>
          <p:cNvSpPr txBox="1">
            <a:spLocks/>
          </p:cNvSpPr>
          <p:nvPr/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lIns="91440" tIns="45720" rIns="91440" bIns="4572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>
                <a:ea typeface="+mn-lt"/>
                <a:cs typeface="+mn-lt"/>
              </a:rPr>
              <a:t>Vietnamese NER System</a:t>
            </a:r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37500878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C43B3C-D5E7-26C7-0864-AEE5227EA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>
                <a:latin typeface="Calibri"/>
                <a:ea typeface="+mj-lt"/>
                <a:cs typeface="+mj-lt"/>
              </a:rPr>
              <a:t>SELF-ATTENTION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10057-9933-4058-828C-5672E2440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8C1E5-FB55-42F5-BD6D-9CC153FCDBE6}" type="slidenum">
              <a:rPr lang="en-US" smtClean="0"/>
              <a:t>31</a:t>
            </a:fld>
            <a:endParaRPr lang="en-US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9185A18F-8C54-03D6-4792-35D09435FA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286000" cy="365125"/>
          </a:xfrm>
        </p:spPr>
        <p:txBody>
          <a:bodyPr/>
          <a:lstStyle/>
          <a:p>
            <a:r>
              <a:rPr lang="en-US"/>
              <a:t>27/05/2022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41629C8E-03B6-B2DC-465D-5A8BEB311EF1}"/>
              </a:ext>
            </a:extLst>
          </p:cNvPr>
          <p:cNvSpPr txBox="1">
            <a:spLocks/>
          </p:cNvSpPr>
          <p:nvPr/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lIns="91440" tIns="45720" rIns="91440" bIns="4572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>
                <a:ea typeface="+mn-lt"/>
                <a:cs typeface="+mn-lt"/>
              </a:rPr>
              <a:t>Vietnamese NER System</a:t>
            </a:r>
            <a:endParaRPr lang="en-US" sz="1600"/>
          </a:p>
        </p:txBody>
      </p:sp>
      <p:pic>
        <p:nvPicPr>
          <p:cNvPr id="10" name="Content Placeholder 9" descr="Diagram&#10;&#10;Description automatically generated">
            <a:extLst>
              <a:ext uri="{FF2B5EF4-FFF2-40B4-BE49-F238E27FC236}">
                <a16:creationId xmlns:a16="http://schemas.microsoft.com/office/drawing/2014/main" id="{5588A595-DBC8-C97F-0DDF-B1A1C5B657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26241" y="2076450"/>
            <a:ext cx="7339518" cy="4105275"/>
          </a:xfr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9D6F197-2B78-E57E-1756-530796533795}"/>
              </a:ext>
            </a:extLst>
          </p:cNvPr>
          <p:cNvSpPr/>
          <p:nvPr/>
        </p:nvSpPr>
        <p:spPr>
          <a:xfrm>
            <a:off x="4156364" y="3565236"/>
            <a:ext cx="397163" cy="2678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2660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C43B3C-D5E7-26C7-0864-AEE5227EA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>
                <a:latin typeface="Calibri"/>
                <a:ea typeface="+mj-lt"/>
                <a:cs typeface="+mj-lt"/>
              </a:rPr>
              <a:t>SELF-ATTENTION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10057-9933-4058-828C-5672E2440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8C1E5-FB55-42F5-BD6D-9CC153FCDBE6}" type="slidenum">
              <a:rPr lang="en-US" smtClean="0"/>
              <a:t>32</a:t>
            </a:fld>
            <a:endParaRPr lang="en-US"/>
          </a:p>
        </p:txBody>
      </p:sp>
      <p:pic>
        <p:nvPicPr>
          <p:cNvPr id="8" name="Picture 9" descr="Diagram&#10;&#10;Description automatically generated">
            <a:extLst>
              <a:ext uri="{FF2B5EF4-FFF2-40B4-BE49-F238E27FC236}">
                <a16:creationId xmlns:a16="http://schemas.microsoft.com/office/drawing/2014/main" id="{5A0C4B95-81F3-12C6-7831-386F3CEE91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41970" y="2075688"/>
            <a:ext cx="6508060" cy="4105656"/>
          </a:xfrm>
        </p:spPr>
      </p:pic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9185A18F-8C54-03D6-4792-35D09435FA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286000" cy="365125"/>
          </a:xfrm>
        </p:spPr>
        <p:txBody>
          <a:bodyPr/>
          <a:lstStyle/>
          <a:p>
            <a:r>
              <a:rPr lang="en-US"/>
              <a:t>27/05/2022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41629C8E-03B6-B2DC-465D-5A8BEB311EF1}"/>
              </a:ext>
            </a:extLst>
          </p:cNvPr>
          <p:cNvSpPr txBox="1">
            <a:spLocks/>
          </p:cNvSpPr>
          <p:nvPr/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lIns="91440" tIns="45720" rIns="91440" bIns="4572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>
                <a:ea typeface="+mn-lt"/>
                <a:cs typeface="+mn-lt"/>
              </a:rPr>
              <a:t>Vietnamese NER System</a:t>
            </a:r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42325784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C43B3C-D5E7-26C7-0864-AEE5227EA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>
                <a:latin typeface="Calibri"/>
                <a:ea typeface="+mj-lt"/>
                <a:cs typeface="+mj-lt"/>
              </a:rPr>
              <a:t>SELF-ATTENTION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10057-9933-4058-828C-5672E2440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8C1E5-FB55-42F5-BD6D-9CC153FCDBE6}" type="slidenum">
              <a:rPr lang="en-US" smtClean="0"/>
              <a:t>33</a:t>
            </a:fld>
            <a:endParaRPr lang="en-US"/>
          </a:p>
        </p:txBody>
      </p:sp>
      <p:pic>
        <p:nvPicPr>
          <p:cNvPr id="9" name="Picture 9" descr="Diagram&#10;&#10;Description automatically generated">
            <a:extLst>
              <a:ext uri="{FF2B5EF4-FFF2-40B4-BE49-F238E27FC236}">
                <a16:creationId xmlns:a16="http://schemas.microsoft.com/office/drawing/2014/main" id="{DA5A0EA0-9EB5-039D-9C6F-BE1A500A3D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33687" y="2423541"/>
            <a:ext cx="6524625" cy="3409950"/>
          </a:xfrm>
        </p:spPr>
      </p:pic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1A4CEDC1-9E9E-330C-B2E2-ABE9A124B6D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286000" cy="365125"/>
          </a:xfrm>
        </p:spPr>
        <p:txBody>
          <a:bodyPr/>
          <a:lstStyle/>
          <a:p>
            <a:r>
              <a:rPr lang="en-US"/>
              <a:t>27/05/2022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230360C1-56C5-8DBA-046F-0B2E3D936210}"/>
              </a:ext>
            </a:extLst>
          </p:cNvPr>
          <p:cNvSpPr txBox="1">
            <a:spLocks/>
          </p:cNvSpPr>
          <p:nvPr/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lIns="91440" tIns="45720" rIns="91440" bIns="4572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>
                <a:ea typeface="+mn-lt"/>
                <a:cs typeface="+mn-lt"/>
              </a:rPr>
              <a:t>Vietnamese NER System</a:t>
            </a:r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21508128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C43B3C-D5E7-26C7-0864-AEE5227EA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>
                <a:latin typeface="Calibri"/>
                <a:ea typeface="+mj-lt"/>
                <a:cs typeface="+mj-lt"/>
              </a:rPr>
              <a:t>SELF-ATTENTION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10057-9933-4058-828C-5672E2440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8C1E5-FB55-42F5-BD6D-9CC153FCDBE6}" type="slidenum">
              <a:rPr lang="en-US" smtClean="0"/>
              <a:t>34</a:t>
            </a:fld>
            <a:endParaRPr lang="en-US"/>
          </a:p>
        </p:txBody>
      </p:sp>
      <p:pic>
        <p:nvPicPr>
          <p:cNvPr id="9" name="Picture 9" descr="Diagram&#10;&#10;Description automatically generated">
            <a:extLst>
              <a:ext uri="{FF2B5EF4-FFF2-40B4-BE49-F238E27FC236}">
                <a16:creationId xmlns:a16="http://schemas.microsoft.com/office/drawing/2014/main" id="{4B919856-3765-AF38-B185-8A6599C46C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836290" y="2075688"/>
            <a:ext cx="6519421" cy="4105656"/>
          </a:xfrm>
        </p:spPr>
      </p:pic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B24EB601-B8E9-C273-22C7-DA5D6BFE6D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286000" cy="365125"/>
          </a:xfrm>
        </p:spPr>
        <p:txBody>
          <a:bodyPr/>
          <a:lstStyle/>
          <a:p>
            <a:r>
              <a:rPr lang="en-US"/>
              <a:t>27/05/2022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81334287-F50E-9B48-6BDD-196A0C5440CA}"/>
              </a:ext>
            </a:extLst>
          </p:cNvPr>
          <p:cNvSpPr txBox="1">
            <a:spLocks/>
          </p:cNvSpPr>
          <p:nvPr/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lIns="91440" tIns="45720" rIns="91440" bIns="4572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>
                <a:ea typeface="+mn-lt"/>
                <a:cs typeface="+mn-lt"/>
              </a:rPr>
              <a:t>Vietnamese NER System</a:t>
            </a:r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39978819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6D2998-0A47-B39D-95F6-A949B5AF4C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8C1E5-FB55-42F5-BD6D-9CC153FCDBE6}" type="slidenum">
              <a:rPr lang="en-US" smtClean="0"/>
              <a:t>35</a:t>
            </a:fld>
            <a:endParaRPr lang="en-US"/>
          </a:p>
        </p:txBody>
      </p:sp>
      <p:pic>
        <p:nvPicPr>
          <p:cNvPr id="15" name="Picture 16" descr="Diagram&#10;&#10;Description automatically generated">
            <a:extLst>
              <a:ext uri="{FF2B5EF4-FFF2-40B4-BE49-F238E27FC236}">
                <a16:creationId xmlns:a16="http://schemas.microsoft.com/office/drawing/2014/main" id="{17806F1C-0E41-6471-2AE1-4ED75F8948A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3230286"/>
            <a:ext cx="5181600" cy="2025060"/>
          </a:xfrm>
        </p:spPr>
      </p:pic>
      <p:pic>
        <p:nvPicPr>
          <p:cNvPr id="14" name="Picture 14" descr="A picture containing text, clock, vector graphics&#10;&#10;Description automatically generated">
            <a:extLst>
              <a:ext uri="{FF2B5EF4-FFF2-40B4-BE49-F238E27FC236}">
                <a16:creationId xmlns:a16="http://schemas.microsoft.com/office/drawing/2014/main" id="{187F8104-ECF9-A66A-AB8D-32E75146761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717321" y="2304288"/>
            <a:ext cx="3423358" cy="3877056"/>
          </a:xfrm>
        </p:spPr>
      </p:pic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76909C52-521F-7E44-D0AE-AE390C55B8D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286000" cy="365125"/>
          </a:xfrm>
        </p:spPr>
        <p:txBody>
          <a:bodyPr/>
          <a:lstStyle/>
          <a:p>
            <a:r>
              <a:rPr lang="en-US"/>
              <a:t>27/05/2022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DF1039F0-8C4B-B146-670C-048734D82A5F}"/>
              </a:ext>
            </a:extLst>
          </p:cNvPr>
          <p:cNvSpPr txBox="1">
            <a:spLocks/>
          </p:cNvSpPr>
          <p:nvPr/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lIns="91440" tIns="45720" rIns="91440" bIns="4572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>
                <a:ea typeface="+mn-lt"/>
                <a:cs typeface="+mn-lt"/>
              </a:rPr>
              <a:t>Vietnamese NER System</a:t>
            </a:r>
            <a:endParaRPr lang="en-US" sz="160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F3CD26C-139B-4CEC-CD23-0F2BFD678B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096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5400">
                <a:latin typeface="Calibri"/>
                <a:ea typeface="+mj-lt"/>
                <a:cs typeface="+mj-lt"/>
              </a:rPr>
              <a:t>SELF-ATTENTION</a:t>
            </a:r>
          </a:p>
        </p:txBody>
      </p:sp>
    </p:spTree>
    <p:extLst>
      <p:ext uri="{BB962C8B-B14F-4D97-AF65-F5344CB8AC3E}">
        <p14:creationId xmlns:p14="http://schemas.microsoft.com/office/powerpoint/2010/main" val="9948400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530668-5CE9-1390-2284-2873DE963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>
                <a:latin typeface="Calibri"/>
                <a:ea typeface="+mj-lt"/>
                <a:cs typeface="+mj-lt"/>
              </a:rPr>
              <a:t>MULTI-HEAD ATTENTION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6D2998-0A47-B39D-95F6-A949B5AF4C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8C1E5-FB55-42F5-BD6D-9CC153FCDBE6}" type="slidenum">
              <a:rPr lang="en-US" smtClean="0"/>
              <a:t>36</a:t>
            </a:fld>
            <a:endParaRPr lang="en-US"/>
          </a:p>
        </p:txBody>
      </p:sp>
      <p:pic>
        <p:nvPicPr>
          <p:cNvPr id="10" name="Picture 10" descr="Chart, diagram, box and whisker chart&#10;&#10;Description automatically generated">
            <a:extLst>
              <a:ext uri="{FF2B5EF4-FFF2-40B4-BE49-F238E27FC236}">
                <a16:creationId xmlns:a16="http://schemas.microsoft.com/office/drawing/2014/main" id="{E6FEC225-DE33-E967-CB83-3FE20D1D07A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3013586"/>
            <a:ext cx="5181600" cy="2458461"/>
          </a:xfrm>
        </p:spPr>
      </p:pic>
      <p:pic>
        <p:nvPicPr>
          <p:cNvPr id="11" name="Picture 11" descr="A picture containing timeline&#10;&#10;Description automatically generated">
            <a:extLst>
              <a:ext uri="{FF2B5EF4-FFF2-40B4-BE49-F238E27FC236}">
                <a16:creationId xmlns:a16="http://schemas.microsoft.com/office/drawing/2014/main" id="{0DAEE8A8-34A7-F685-7A20-DBBFAB0F39E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809567"/>
            <a:ext cx="5181600" cy="2866497"/>
          </a:xfrm>
        </p:spPr>
      </p:pic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A3F87087-A3B3-BBE3-3490-08EBE9436E8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286000" cy="365125"/>
          </a:xfrm>
        </p:spPr>
        <p:txBody>
          <a:bodyPr/>
          <a:lstStyle/>
          <a:p>
            <a:r>
              <a:rPr lang="en-US"/>
              <a:t>27/05/2022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844E3D9F-A4B1-80B3-9AF6-335AA7E3D574}"/>
              </a:ext>
            </a:extLst>
          </p:cNvPr>
          <p:cNvSpPr txBox="1">
            <a:spLocks/>
          </p:cNvSpPr>
          <p:nvPr/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lIns="91440" tIns="45720" rIns="91440" bIns="4572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>
                <a:ea typeface="+mn-lt"/>
                <a:cs typeface="+mn-lt"/>
              </a:rPr>
              <a:t>Vietnamese NER System</a:t>
            </a:r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178691687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530668-5CE9-1390-2284-2873DE963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>
                <a:latin typeface="Calibri"/>
                <a:ea typeface="+mj-lt"/>
                <a:cs typeface="+mj-lt"/>
              </a:rPr>
              <a:t>THE RESIDUALS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6D2998-0A47-B39D-95F6-A949B5AF4C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8C1E5-FB55-42F5-BD6D-9CC153FCDBE6}" type="slidenum">
              <a:rPr lang="en-US" dirty="0" smtClean="0"/>
              <a:t>37</a:t>
            </a:fld>
            <a:endParaRPr lang="en-US"/>
          </a:p>
        </p:txBody>
      </p:sp>
      <p:pic>
        <p:nvPicPr>
          <p:cNvPr id="12" name="Picture 12" descr="Diagram&#10;&#10;Description automatically generated">
            <a:extLst>
              <a:ext uri="{FF2B5EF4-FFF2-40B4-BE49-F238E27FC236}">
                <a16:creationId xmlns:a16="http://schemas.microsoft.com/office/drawing/2014/main" id="{151ACA79-B052-7090-107A-A85F3E5585C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363902"/>
            <a:ext cx="5181600" cy="3757827"/>
          </a:xfrm>
        </p:spPr>
      </p:pic>
      <p:pic>
        <p:nvPicPr>
          <p:cNvPr id="13" name="Picture 13" descr="Diagram&#10;&#10;Description automatically generated">
            <a:extLst>
              <a:ext uri="{FF2B5EF4-FFF2-40B4-BE49-F238E27FC236}">
                <a16:creationId xmlns:a16="http://schemas.microsoft.com/office/drawing/2014/main" id="{C21ABE0D-4E59-0D3E-EF85-596203F8DF1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690580" y="2304288"/>
            <a:ext cx="4144841" cy="3877056"/>
          </a:xfrm>
        </p:spPr>
      </p:pic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CB9243C8-C480-5804-073A-952554395A8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286000" cy="365125"/>
          </a:xfrm>
        </p:spPr>
        <p:txBody>
          <a:bodyPr/>
          <a:lstStyle/>
          <a:p>
            <a:r>
              <a:rPr lang="en-US"/>
              <a:t>27/05/2022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6AF9B83C-6706-97D3-467C-DAEA5002AB82}"/>
              </a:ext>
            </a:extLst>
          </p:cNvPr>
          <p:cNvSpPr txBox="1">
            <a:spLocks/>
          </p:cNvSpPr>
          <p:nvPr/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lIns="91440" tIns="45720" rIns="91440" bIns="4572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>
                <a:ea typeface="+mn-lt"/>
                <a:cs typeface="+mn-lt"/>
              </a:rPr>
              <a:t>Vietnamese NER System</a:t>
            </a:r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31314879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C43B3C-D5E7-26C7-0864-AEE5227EA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>
                <a:latin typeface="Calibri"/>
                <a:ea typeface="+mj-lt"/>
                <a:cs typeface="+mj-lt"/>
              </a:rPr>
              <a:t>RESIDUAL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10057-9933-4058-828C-5672E2440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8C1E5-FB55-42F5-BD6D-9CC153FCDBE6}" type="slidenum">
              <a:rPr lang="en-US" smtClean="0"/>
              <a:t>38</a:t>
            </a:fld>
            <a:endParaRPr lang="en-US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77EF0FA4-4519-96F2-A5B0-3D1BB5A994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286000" cy="365125"/>
          </a:xfrm>
        </p:spPr>
        <p:txBody>
          <a:bodyPr/>
          <a:lstStyle/>
          <a:p>
            <a:r>
              <a:rPr lang="en-US"/>
              <a:t>27/05/2022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E6DC90CE-820C-4D07-3E7C-EEF7ED1C92A2}"/>
              </a:ext>
            </a:extLst>
          </p:cNvPr>
          <p:cNvSpPr txBox="1">
            <a:spLocks/>
          </p:cNvSpPr>
          <p:nvPr/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lIns="91440" tIns="45720" rIns="91440" bIns="4572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>
                <a:ea typeface="+mn-lt"/>
                <a:cs typeface="+mn-lt"/>
              </a:rPr>
              <a:t>Vietnamese NER System</a:t>
            </a:r>
            <a:endParaRPr lang="en-US" sz="160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731D57-5D19-B578-F89A-931BF360D2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lnSpc>
                <a:spcPct val="120000"/>
              </a:lnSpc>
            </a:pPr>
            <a:r>
              <a:rPr lang="en-US" sz="2200" err="1">
                <a:latin typeface="Calibri"/>
                <a:cs typeface="Calibri"/>
              </a:rPr>
              <a:t>Ngoài</a:t>
            </a:r>
            <a:r>
              <a:rPr lang="en-US" sz="2200">
                <a:latin typeface="Calibri"/>
                <a:cs typeface="Calibri"/>
              </a:rPr>
              <a:t> </a:t>
            </a:r>
            <a:r>
              <a:rPr lang="en-US" sz="2200" err="1">
                <a:latin typeface="Calibri"/>
                <a:cs typeface="Calibri"/>
              </a:rPr>
              <a:t>việc</a:t>
            </a:r>
            <a:r>
              <a:rPr lang="en-US" sz="2200">
                <a:latin typeface="Calibri"/>
                <a:cs typeface="Calibri"/>
              </a:rPr>
              <a:t> </a:t>
            </a:r>
            <a:r>
              <a:rPr lang="en-US" sz="2200" err="1">
                <a:latin typeface="Calibri"/>
                <a:cs typeface="Calibri"/>
              </a:rPr>
              <a:t>giúp</a:t>
            </a:r>
            <a:r>
              <a:rPr lang="en-US" sz="2200">
                <a:latin typeface="Calibri"/>
                <a:cs typeface="Calibri"/>
              </a:rPr>
              <a:t> gradient flow </a:t>
            </a:r>
            <a:r>
              <a:rPr lang="en-US" sz="2200" err="1">
                <a:latin typeface="Calibri"/>
                <a:cs typeface="Calibri"/>
              </a:rPr>
              <a:t>tốt</a:t>
            </a:r>
            <a:r>
              <a:rPr lang="en-US" sz="2200">
                <a:latin typeface="Calibri"/>
                <a:cs typeface="Calibri"/>
              </a:rPr>
              <a:t> </a:t>
            </a:r>
            <a:r>
              <a:rPr lang="en-US" sz="2200" err="1">
                <a:latin typeface="Calibri"/>
                <a:cs typeface="Calibri"/>
              </a:rPr>
              <a:t>hơn</a:t>
            </a:r>
            <a:r>
              <a:rPr lang="en-US" sz="2200">
                <a:latin typeface="Calibri"/>
                <a:cs typeface="Calibri"/>
              </a:rPr>
              <a:t>, residual </a:t>
            </a:r>
            <a:r>
              <a:rPr lang="en-US" sz="2200" err="1">
                <a:latin typeface="Calibri"/>
                <a:cs typeface="Calibri"/>
              </a:rPr>
              <a:t>còn</a:t>
            </a:r>
            <a:r>
              <a:rPr lang="en-US" sz="2200">
                <a:latin typeface="Calibri"/>
                <a:cs typeface="Calibri"/>
              </a:rPr>
              <a:t> </a:t>
            </a:r>
            <a:r>
              <a:rPr lang="en-US" sz="2200" err="1">
                <a:latin typeface="Calibri"/>
                <a:cs typeface="Calibri"/>
              </a:rPr>
              <a:t>giúp</a:t>
            </a:r>
            <a:r>
              <a:rPr lang="en-US" sz="2200">
                <a:latin typeface="Calibri"/>
                <a:cs typeface="Calibri"/>
              </a:rPr>
              <a:t> </a:t>
            </a:r>
            <a:r>
              <a:rPr lang="en-US" sz="2200" err="1">
                <a:latin typeface="Calibri"/>
                <a:cs typeface="Calibri"/>
              </a:rPr>
              <a:t>mang</a:t>
            </a:r>
            <a:r>
              <a:rPr lang="en-US" sz="2200">
                <a:latin typeface="Calibri"/>
                <a:cs typeface="Calibri"/>
              </a:rPr>
              <a:t> </a:t>
            </a:r>
            <a:r>
              <a:rPr lang="en-US" sz="2200" err="1">
                <a:latin typeface="Calibri"/>
                <a:cs typeface="Calibri"/>
              </a:rPr>
              <a:t>theo</a:t>
            </a:r>
            <a:r>
              <a:rPr lang="en-US" sz="2200">
                <a:latin typeface="Calibri"/>
                <a:cs typeface="Calibri"/>
              </a:rPr>
              <a:t> </a:t>
            </a:r>
            <a:r>
              <a:rPr lang="en-US" sz="2200" err="1">
                <a:latin typeface="Calibri"/>
                <a:cs typeface="Calibri"/>
              </a:rPr>
              <a:t>thông</a:t>
            </a:r>
            <a:r>
              <a:rPr lang="en-US" sz="2200">
                <a:latin typeface="Calibri"/>
                <a:cs typeface="Calibri"/>
              </a:rPr>
              <a:t> tin </a:t>
            </a:r>
            <a:r>
              <a:rPr lang="en-US" sz="2200" err="1">
                <a:latin typeface="Calibri"/>
                <a:cs typeface="Calibri"/>
              </a:rPr>
              <a:t>vị</a:t>
            </a:r>
            <a:r>
              <a:rPr lang="en-US" sz="2200">
                <a:latin typeface="Calibri"/>
                <a:cs typeface="Calibri"/>
              </a:rPr>
              <a:t> </a:t>
            </a:r>
            <a:r>
              <a:rPr lang="en-US" sz="2200" err="1">
                <a:latin typeface="Calibri"/>
                <a:cs typeface="Calibri"/>
              </a:rPr>
              <a:t>trí</a:t>
            </a:r>
            <a:r>
              <a:rPr lang="en-US" sz="2200">
                <a:latin typeface="Calibri"/>
                <a:cs typeface="Calibri"/>
              </a:rPr>
              <a:t> (positional information) </a:t>
            </a:r>
            <a:r>
              <a:rPr lang="en-US" sz="2200" err="1">
                <a:latin typeface="Calibri"/>
                <a:cs typeface="Calibri"/>
              </a:rPr>
              <a:t>từ</a:t>
            </a:r>
            <a:r>
              <a:rPr lang="en-US" sz="2200">
                <a:latin typeface="Calibri"/>
                <a:cs typeface="Calibri"/>
              </a:rPr>
              <a:t> layer </a:t>
            </a:r>
            <a:r>
              <a:rPr lang="en-US" sz="2200" err="1">
                <a:latin typeface="Calibri"/>
                <a:cs typeface="Calibri"/>
              </a:rPr>
              <a:t>thấp</a:t>
            </a:r>
            <a:r>
              <a:rPr lang="en-US" sz="2200">
                <a:latin typeface="Calibri"/>
                <a:cs typeface="Calibri"/>
              </a:rPr>
              <a:t> </a:t>
            </a:r>
            <a:r>
              <a:rPr lang="en-US" sz="2200" err="1">
                <a:latin typeface="Calibri"/>
                <a:cs typeface="Calibri"/>
              </a:rPr>
              <a:t>đến</a:t>
            </a:r>
            <a:r>
              <a:rPr lang="en-US" sz="2200">
                <a:latin typeface="Calibri"/>
                <a:cs typeface="Calibri"/>
              </a:rPr>
              <a:t> layer </a:t>
            </a:r>
            <a:r>
              <a:rPr lang="en-US" sz="2200" err="1">
                <a:latin typeface="Calibri"/>
                <a:cs typeface="Calibri"/>
              </a:rPr>
              <a:t>cao</a:t>
            </a:r>
            <a:r>
              <a:rPr lang="en-US" sz="2200">
                <a:latin typeface="Calibri"/>
                <a:cs typeface="Calibri"/>
              </a:rPr>
              <a:t>.</a:t>
            </a:r>
          </a:p>
          <a:p>
            <a:pPr marL="0" indent="0" algn="just">
              <a:lnSpc>
                <a:spcPct val="120000"/>
              </a:lnSpc>
              <a:buNone/>
            </a:pPr>
            <a:endParaRPr lang="en-US" sz="2200">
              <a:latin typeface="Calibri"/>
              <a:cs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66A2BA-003B-1E44-47BD-72BD566387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5259" y="3160441"/>
            <a:ext cx="5601482" cy="301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9221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C43B3C-D5E7-26C7-0864-AEE5227EA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>
                <a:latin typeface="Calibri"/>
                <a:ea typeface="+mj-lt"/>
                <a:cs typeface="+mj-lt"/>
              </a:rPr>
              <a:t>BATCH NORMALIZATION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10057-9933-4058-828C-5672E2440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8C1E5-FB55-42F5-BD6D-9CC153FCDBE6}" type="slidenum">
              <a:rPr lang="en-US" smtClean="0"/>
              <a:t>39</a:t>
            </a:fld>
            <a:endParaRPr lang="en-US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77EF0FA4-4519-96F2-A5B0-3D1BB5A994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286000" cy="365125"/>
          </a:xfrm>
        </p:spPr>
        <p:txBody>
          <a:bodyPr/>
          <a:lstStyle/>
          <a:p>
            <a:r>
              <a:rPr lang="en-US"/>
              <a:t>27/05/2022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E6DC90CE-820C-4D07-3E7C-EEF7ED1C92A2}"/>
              </a:ext>
            </a:extLst>
          </p:cNvPr>
          <p:cNvSpPr txBox="1">
            <a:spLocks/>
          </p:cNvSpPr>
          <p:nvPr/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lIns="91440" tIns="45720" rIns="91440" bIns="4572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>
                <a:ea typeface="+mn-lt"/>
                <a:cs typeface="+mn-lt"/>
              </a:rPr>
              <a:t>Vietnamese NER System</a:t>
            </a:r>
            <a:endParaRPr 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A6731D57-5D19-B578-F89A-931BF360D24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0000" lnSpcReduction="20000"/>
              </a:bodyPr>
              <a:lstStyle/>
              <a:p>
                <a:pPr algn="just">
                  <a:lnSpc>
                    <a:spcPct val="140000"/>
                  </a:lnSpc>
                </a:pPr>
                <a:r>
                  <a:rPr lang="en-US" sz="3100" err="1">
                    <a:latin typeface="Calibri"/>
                    <a:cs typeface="Calibri"/>
                  </a:rPr>
                  <a:t>Chuẩn</a:t>
                </a:r>
                <a:r>
                  <a:rPr lang="en-US" sz="3100">
                    <a:latin typeface="Calibri"/>
                    <a:cs typeface="Calibri"/>
                  </a:rPr>
                  <a:t> </a:t>
                </a:r>
                <a:r>
                  <a:rPr lang="en-US" sz="3100" err="1">
                    <a:latin typeface="Calibri"/>
                    <a:cs typeface="Calibri"/>
                  </a:rPr>
                  <a:t>hóa</a:t>
                </a:r>
                <a:r>
                  <a:rPr lang="en-US" sz="3100">
                    <a:latin typeface="Calibri"/>
                    <a:cs typeface="Calibri"/>
                  </a:rPr>
                  <a:t> </a:t>
                </a:r>
                <a:r>
                  <a:rPr lang="en-US" sz="3100" err="1">
                    <a:latin typeface="Calibri"/>
                    <a:cs typeface="Calibri"/>
                  </a:rPr>
                  <a:t>theo</a:t>
                </a:r>
                <a:r>
                  <a:rPr lang="en-US" sz="3100">
                    <a:latin typeface="Calibri"/>
                    <a:cs typeface="Calibri"/>
                  </a:rPr>
                  <a:t> </a:t>
                </a:r>
                <a:r>
                  <a:rPr lang="en-US" sz="3100" err="1">
                    <a:latin typeface="Calibri"/>
                    <a:cs typeface="Calibri"/>
                  </a:rPr>
                  <a:t>từng</a:t>
                </a:r>
                <a:r>
                  <a:rPr lang="en-US" sz="3100">
                    <a:latin typeface="Calibri"/>
                    <a:cs typeface="Calibri"/>
                  </a:rPr>
                  <a:t> batch:</a:t>
                </a:r>
              </a:p>
              <a:p>
                <a:pPr marL="0" indent="0" algn="just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sSubPr>
                        <m:e>
                          <m: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𝜇</m:t>
                          </m:r>
                        </m:e>
                        <m:sub>
                          <m: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𝛽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cs typeface="Calibri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Calibri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Calibri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0" i="1" smtClean="0">
                              <a:latin typeface="Cambria Math" panose="02040503050406030204" pitchFamily="18" charset="0"/>
                              <a:cs typeface="Calibri"/>
                            </a:rPr>
                            <m:t>𝑖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Calibri"/>
                            </a:rPr>
                            <m:t>=1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Calibri"/>
                            </a:rPr>
                            <m:t>𝑚</m:t>
                          </m:r>
                        </m:sup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Calibri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Calibri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800" b="0">
                  <a:latin typeface="Calibri"/>
                  <a:cs typeface="Calibri"/>
                </a:endParaRPr>
              </a:p>
              <a:p>
                <a:pPr marL="0" indent="0" algn="just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 smtClean="0"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sSubSupPr>
                        <m:e>
                          <m: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𝜎</m:t>
                          </m:r>
                        </m:e>
                        <m:sub>
                          <m: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𝛽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Calibri"/>
                            </a:rPr>
                            <m:t>2</m:t>
                          </m:r>
                        </m:sup>
                      </m:sSubSup>
                      <m:r>
                        <a:rPr lang="en-US" sz="2800" b="0" i="1" smtClean="0">
                          <a:latin typeface="Cambria Math" panose="02040503050406030204" pitchFamily="18" charset="0"/>
                          <a:cs typeface="Calibri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Calibri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Calibri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0" i="1" smtClean="0">
                              <a:latin typeface="Cambria Math" panose="02040503050406030204" pitchFamily="18" charset="0"/>
                              <a:cs typeface="Calibri"/>
                            </a:rPr>
                            <m:t>𝑖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Calibri"/>
                            </a:rPr>
                            <m:t>=1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Calibri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Calibri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Calibri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/>
                                    </a:rPr>
                                    <m:t>𝛽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Calibri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800" b="0">
                  <a:latin typeface="Calibri"/>
                  <a:cs typeface="Calibri"/>
                </a:endParaRPr>
              </a:p>
              <a:p>
                <a:pPr marL="0" indent="0" algn="just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acc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Calibri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Calibri"/>
                            </a:rPr>
                            <m:t>𝑖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cs typeface="Calibri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Calibri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Calibri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Calibri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𝛽</m:t>
                              </m:r>
                            </m:sub>
                          </m:sSub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radPr>
                            <m:deg/>
                            <m:e>
                              <m:sSubSup>
                                <m:sSubSup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/>
                                    </a:rPr>
                                    <m:t>𝛽</m:t>
                                  </m:r>
                                </m:sub>
                                <m:sup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Calibri"/>
                                </a:rPr>
                                <m:t>+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𝜀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sz="2800">
                  <a:latin typeface="Calibri"/>
                  <a:cs typeface="Calibri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Calibri"/>
                          </a:rPr>
                          <m:t>𝑦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Calibri"/>
                          </a:rPr>
                          <m:t>𝑖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  <a:cs typeface="Calibri"/>
                      </a:rPr>
                      <m:t>=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𝛾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800" i="1">
                                <a:latin typeface="Cambria Math" panose="02040503050406030204" pitchFamily="18" charset="0"/>
                                <a:cs typeface="Calibri"/>
                              </a:rPr>
                            </m:ctrlPr>
                          </m:acc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  <a:cs typeface="Calibri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  <a:cs typeface="Calibri"/>
                          </a:rPr>
                          <m:t>𝑖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  <a:cs typeface="Calibri"/>
                      </a:rPr>
                      <m:t>+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𝛽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=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𝐵𝑁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𝛾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,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𝛽</m:t>
                        </m:r>
                      </m:sub>
                    </m:sSub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  <a:cs typeface="Calibri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  <a:cs typeface="Calibri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  <a:cs typeface="Calibri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  <a:cs typeface="Calibri"/>
                      </a:rPr>
                      <m:t> (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𝛾</m:t>
                    </m:r>
                  </m:oMath>
                </a14:m>
                <a:r>
                  <a:rPr lang="en-US" sz="2800">
                    <a:latin typeface="Calibri"/>
                    <a:cs typeface="Calibri"/>
                  </a:rPr>
                  <a:t> và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𝛽</m:t>
                    </m:r>
                  </m:oMath>
                </a14:m>
                <a:r>
                  <a:rPr lang="en-US" sz="2800">
                    <a:latin typeface="Calibri"/>
                    <a:cs typeface="Calibri"/>
                  </a:rPr>
                  <a:t> </a:t>
                </a:r>
                <a:r>
                  <a:rPr lang="en-US" sz="2800" err="1">
                    <a:latin typeface="Calibri"/>
                    <a:cs typeface="Calibri"/>
                  </a:rPr>
                  <a:t>là</a:t>
                </a:r>
                <a:r>
                  <a:rPr lang="en-US" sz="2800">
                    <a:latin typeface="Calibri"/>
                    <a:cs typeface="Calibri"/>
                  </a:rPr>
                  <a:t> </a:t>
                </a:r>
                <a:r>
                  <a:rPr lang="en-US" sz="2800" err="1">
                    <a:latin typeface="Calibri"/>
                    <a:cs typeface="Calibri"/>
                  </a:rPr>
                  <a:t>các</a:t>
                </a:r>
                <a:r>
                  <a:rPr lang="en-US" sz="2800">
                    <a:latin typeface="Calibri"/>
                    <a:cs typeface="Calibri"/>
                  </a:rPr>
                  <a:t> learnable params)</a:t>
                </a:r>
                <a:endParaRPr lang="en-US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A6731D57-5D19-B578-F89A-931BF360D2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696" b="-5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457755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D8E54F9-849C-4865-8C5E-FD967B81D7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91AE6B3-1D2D-4C67-A4DB-888635B527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054983"/>
          </a:xfrm>
          <a:custGeom>
            <a:avLst/>
            <a:gdLst>
              <a:gd name="connsiteX0" fmla="*/ 6788003 w 12188952"/>
              <a:gd name="connsiteY0" fmla="*/ 5986774 h 6054983"/>
              <a:gd name="connsiteX1" fmla="*/ 6787005 w 12188952"/>
              <a:gd name="connsiteY1" fmla="*/ 5986852 h 6054983"/>
              <a:gd name="connsiteX2" fmla="*/ 6786779 w 12188952"/>
              <a:gd name="connsiteY2" fmla="*/ 5987386 h 6054983"/>
              <a:gd name="connsiteX3" fmla="*/ 0 w 12188952"/>
              <a:gd name="connsiteY3" fmla="*/ 0 h 6054983"/>
              <a:gd name="connsiteX4" fmla="*/ 12188952 w 12188952"/>
              <a:gd name="connsiteY4" fmla="*/ 0 h 6054983"/>
              <a:gd name="connsiteX5" fmla="*/ 12188952 w 12188952"/>
              <a:gd name="connsiteY5" fmla="*/ 5092539 h 6054983"/>
              <a:gd name="connsiteX6" fmla="*/ 12058081 w 12188952"/>
              <a:gd name="connsiteY6" fmla="*/ 5131579 h 6054983"/>
              <a:gd name="connsiteX7" fmla="*/ 11673881 w 12188952"/>
              <a:gd name="connsiteY7" fmla="*/ 5235154 h 6054983"/>
              <a:gd name="connsiteX8" fmla="*/ 10422749 w 12188952"/>
              <a:gd name="connsiteY8" fmla="*/ 5518693 h 6054983"/>
              <a:gd name="connsiteX9" fmla="*/ 9421666 w 12188952"/>
              <a:gd name="connsiteY9" fmla="*/ 5693855 h 6054983"/>
              <a:gd name="connsiteX10" fmla="*/ 8456304 w 12188952"/>
              <a:gd name="connsiteY10" fmla="*/ 5827556 h 6054983"/>
              <a:gd name="connsiteX11" fmla="*/ 7714041 w 12188952"/>
              <a:gd name="connsiteY11" fmla="*/ 5907503 h 6054983"/>
              <a:gd name="connsiteX12" fmla="*/ 6949978 w 12188952"/>
              <a:gd name="connsiteY12" fmla="*/ 5973283 h 6054983"/>
              <a:gd name="connsiteX13" fmla="*/ 6934569 w 12188952"/>
              <a:gd name="connsiteY13" fmla="*/ 5975354 h 6054983"/>
              <a:gd name="connsiteX14" fmla="*/ 6788750 w 12188952"/>
              <a:gd name="connsiteY14" fmla="*/ 5986715 h 6054983"/>
              <a:gd name="connsiteX15" fmla="*/ 6798241 w 12188952"/>
              <a:gd name="connsiteY15" fmla="*/ 5988535 h 6054983"/>
              <a:gd name="connsiteX16" fmla="*/ 6833723 w 12188952"/>
              <a:gd name="connsiteY16" fmla="*/ 5986828 h 6054983"/>
              <a:gd name="connsiteX17" fmla="*/ 6882282 w 12188952"/>
              <a:gd name="connsiteY17" fmla="*/ 5983850 h 6054983"/>
              <a:gd name="connsiteX18" fmla="*/ 7576876 w 12188952"/>
              <a:gd name="connsiteY18" fmla="*/ 5951323 h 6054983"/>
              <a:gd name="connsiteX19" fmla="*/ 8621689 w 12188952"/>
              <a:gd name="connsiteY19" fmla="*/ 5864426 h 6054983"/>
              <a:gd name="connsiteX20" fmla="*/ 9477600 w 12188952"/>
              <a:gd name="connsiteY20" fmla="*/ 5760520 h 6054983"/>
              <a:gd name="connsiteX21" fmla="*/ 10626651 w 12188952"/>
              <a:gd name="connsiteY21" fmla="*/ 5566363 h 6054983"/>
              <a:gd name="connsiteX22" fmla="*/ 11995498 w 12188952"/>
              <a:gd name="connsiteY22" fmla="*/ 5240369 h 6054983"/>
              <a:gd name="connsiteX23" fmla="*/ 12188952 w 12188952"/>
              <a:gd name="connsiteY23" fmla="*/ 5183370 h 6054983"/>
              <a:gd name="connsiteX24" fmla="*/ 12188952 w 12188952"/>
              <a:gd name="connsiteY24" fmla="*/ 5238107 h 6054983"/>
              <a:gd name="connsiteX25" fmla="*/ 11826300 w 12188952"/>
              <a:gd name="connsiteY25" fmla="*/ 5343406 h 6054983"/>
              <a:gd name="connsiteX26" fmla="*/ 10936448 w 12188952"/>
              <a:gd name="connsiteY26" fmla="*/ 5557921 h 6054983"/>
              <a:gd name="connsiteX27" fmla="*/ 9983034 w 12188952"/>
              <a:gd name="connsiteY27" fmla="*/ 5737926 h 6054983"/>
              <a:gd name="connsiteX28" fmla="*/ 9184585 w 12188952"/>
              <a:gd name="connsiteY28" fmla="*/ 5853873 h 6054983"/>
              <a:gd name="connsiteX29" fmla="*/ 8576053 w 12188952"/>
              <a:gd name="connsiteY29" fmla="*/ 5923392 h 6054983"/>
              <a:gd name="connsiteX30" fmla="*/ 7862392 w 12188952"/>
              <a:gd name="connsiteY30" fmla="*/ 5984843 h 6054983"/>
              <a:gd name="connsiteX31" fmla="*/ 6933768 w 12188952"/>
              <a:gd name="connsiteY31" fmla="*/ 6036237 h 6054983"/>
              <a:gd name="connsiteX32" fmla="*/ 6476130 w 12188952"/>
              <a:gd name="connsiteY32" fmla="*/ 6050140 h 6054983"/>
              <a:gd name="connsiteX33" fmla="*/ 6360703 w 12188952"/>
              <a:gd name="connsiteY33" fmla="*/ 6054983 h 6054983"/>
              <a:gd name="connsiteX34" fmla="*/ 6055614 w 12188952"/>
              <a:gd name="connsiteY34" fmla="*/ 6054983 h 6054983"/>
              <a:gd name="connsiteX35" fmla="*/ 5976289 w 12188952"/>
              <a:gd name="connsiteY35" fmla="*/ 6050389 h 6054983"/>
              <a:gd name="connsiteX36" fmla="*/ 5263770 w 12188952"/>
              <a:gd name="connsiteY36" fmla="*/ 6014140 h 6054983"/>
              <a:gd name="connsiteX37" fmla="*/ 4345190 w 12188952"/>
              <a:gd name="connsiteY37" fmla="*/ 5952070 h 6054983"/>
              <a:gd name="connsiteX38" fmla="*/ 3372201 w 12188952"/>
              <a:gd name="connsiteY38" fmla="*/ 5853501 h 6054983"/>
              <a:gd name="connsiteX39" fmla="*/ 2361582 w 12188952"/>
              <a:gd name="connsiteY39" fmla="*/ 5734574 h 6054983"/>
              <a:gd name="connsiteX40" fmla="*/ 1232869 w 12188952"/>
              <a:gd name="connsiteY40" fmla="*/ 5561398 h 6054983"/>
              <a:gd name="connsiteX41" fmla="*/ 68483 w 12188952"/>
              <a:gd name="connsiteY41" fmla="*/ 5321691 h 6054983"/>
              <a:gd name="connsiteX42" fmla="*/ 0 w 12188952"/>
              <a:gd name="connsiteY42" fmla="*/ 5304336 h 6054983"/>
              <a:gd name="connsiteX43" fmla="*/ 0 w 12188952"/>
              <a:gd name="connsiteY43" fmla="*/ 5247847 h 6054983"/>
              <a:gd name="connsiteX44" fmla="*/ 72423 w 12188952"/>
              <a:gd name="connsiteY44" fmla="*/ 5266624 h 6054983"/>
              <a:gd name="connsiteX45" fmla="*/ 600566 w 12188952"/>
              <a:gd name="connsiteY45" fmla="*/ 5384994 h 6054983"/>
              <a:gd name="connsiteX46" fmla="*/ 1769069 w 12188952"/>
              <a:gd name="connsiteY46" fmla="*/ 5595162 h 6054983"/>
              <a:gd name="connsiteX47" fmla="*/ 2612900 w 12188952"/>
              <a:gd name="connsiteY47" fmla="*/ 5712104 h 6054983"/>
              <a:gd name="connsiteX48" fmla="*/ 2580488 w 12188952"/>
              <a:gd name="connsiteY48" fmla="*/ 5702173 h 6054983"/>
              <a:gd name="connsiteX49" fmla="*/ 1112357 w 12188952"/>
              <a:gd name="connsiteY49" fmla="*/ 5369476 h 6054983"/>
              <a:gd name="connsiteX50" fmla="*/ 420307 w 12188952"/>
              <a:gd name="connsiteY50" fmla="*/ 5170043 h 6054983"/>
              <a:gd name="connsiteX51" fmla="*/ 0 w 12188952"/>
              <a:gd name="connsiteY51" fmla="*/ 5031126 h 6054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88952" h="6054983">
                <a:moveTo>
                  <a:pt x="6788003" y="5986774"/>
                </a:moveTo>
                <a:lnTo>
                  <a:pt x="6787005" y="5986852"/>
                </a:lnTo>
                <a:lnTo>
                  <a:pt x="6786779" y="5987386"/>
                </a:lnTo>
                <a:close/>
                <a:moveTo>
                  <a:pt x="0" y="0"/>
                </a:moveTo>
                <a:lnTo>
                  <a:pt x="12188952" y="0"/>
                </a:lnTo>
                <a:lnTo>
                  <a:pt x="12188952" y="5092539"/>
                </a:lnTo>
                <a:lnTo>
                  <a:pt x="12058081" y="5131579"/>
                </a:lnTo>
                <a:cubicBezTo>
                  <a:pt x="11930517" y="5167793"/>
                  <a:pt x="11802439" y="5202322"/>
                  <a:pt x="11673881" y="5235154"/>
                </a:cubicBezTo>
                <a:cubicBezTo>
                  <a:pt x="11259973" y="5342661"/>
                  <a:pt x="10842632" y="5436263"/>
                  <a:pt x="10422749" y="5518693"/>
                </a:cubicBezTo>
                <a:cubicBezTo>
                  <a:pt x="10090287" y="5583904"/>
                  <a:pt x="9756593" y="5642301"/>
                  <a:pt x="9421666" y="5693855"/>
                </a:cubicBezTo>
                <a:cubicBezTo>
                  <a:pt x="9100721" y="5743512"/>
                  <a:pt x="8778938" y="5788079"/>
                  <a:pt x="8456304" y="5827556"/>
                </a:cubicBezTo>
                <a:cubicBezTo>
                  <a:pt x="8209307" y="5857722"/>
                  <a:pt x="7961801" y="5883295"/>
                  <a:pt x="7714041" y="5907503"/>
                </a:cubicBezTo>
                <a:lnTo>
                  <a:pt x="6949978" y="5973283"/>
                </a:lnTo>
                <a:lnTo>
                  <a:pt x="6934569" y="5975354"/>
                </a:lnTo>
                <a:lnTo>
                  <a:pt x="6788750" y="5986715"/>
                </a:lnTo>
                <a:lnTo>
                  <a:pt x="6798241" y="5988535"/>
                </a:lnTo>
                <a:cubicBezTo>
                  <a:pt x="6809920" y="5989001"/>
                  <a:pt x="6822028" y="5986828"/>
                  <a:pt x="6833723" y="5986828"/>
                </a:cubicBezTo>
                <a:cubicBezTo>
                  <a:pt x="6849867" y="5986828"/>
                  <a:pt x="6866012" y="5984221"/>
                  <a:pt x="6882282" y="5983850"/>
                </a:cubicBezTo>
                <a:cubicBezTo>
                  <a:pt x="7114026" y="5978388"/>
                  <a:pt x="7345514" y="5966221"/>
                  <a:pt x="7576876" y="5951323"/>
                </a:cubicBezTo>
                <a:cubicBezTo>
                  <a:pt x="7925570" y="5928855"/>
                  <a:pt x="8274011" y="5900676"/>
                  <a:pt x="8621689" y="5864426"/>
                </a:cubicBezTo>
                <a:cubicBezTo>
                  <a:pt x="8907712" y="5835128"/>
                  <a:pt x="9193011" y="5800493"/>
                  <a:pt x="9477600" y="5760520"/>
                </a:cubicBezTo>
                <a:cubicBezTo>
                  <a:pt x="9862435" y="5706146"/>
                  <a:pt x="10245452" y="5641432"/>
                  <a:pt x="10626651" y="5566363"/>
                </a:cubicBezTo>
                <a:cubicBezTo>
                  <a:pt x="11087341" y="5475243"/>
                  <a:pt x="11544088" y="5367737"/>
                  <a:pt x="11995498" y="5240369"/>
                </a:cubicBezTo>
                <a:lnTo>
                  <a:pt x="12188952" y="5183370"/>
                </a:lnTo>
                <a:lnTo>
                  <a:pt x="12188952" y="5238107"/>
                </a:lnTo>
                <a:lnTo>
                  <a:pt x="11826300" y="5343406"/>
                </a:lnTo>
                <a:cubicBezTo>
                  <a:pt x="11531885" y="5423103"/>
                  <a:pt x="11235310" y="5493989"/>
                  <a:pt x="10936448" y="5557921"/>
                </a:cubicBezTo>
                <a:cubicBezTo>
                  <a:pt x="10620168" y="5625703"/>
                  <a:pt x="10302365" y="5685700"/>
                  <a:pt x="9983034" y="5737926"/>
                </a:cubicBezTo>
                <a:cubicBezTo>
                  <a:pt x="9717606" y="5781375"/>
                  <a:pt x="9451451" y="5820020"/>
                  <a:pt x="9184585" y="5853873"/>
                </a:cubicBezTo>
                <a:cubicBezTo>
                  <a:pt x="8981951" y="5879447"/>
                  <a:pt x="8779319" y="5903530"/>
                  <a:pt x="8576053" y="5923392"/>
                </a:cubicBezTo>
                <a:cubicBezTo>
                  <a:pt x="8338462" y="5946112"/>
                  <a:pt x="8100618" y="5967587"/>
                  <a:pt x="7862392" y="5984843"/>
                </a:cubicBezTo>
                <a:cubicBezTo>
                  <a:pt x="7553105" y="6007187"/>
                  <a:pt x="7243690" y="6025065"/>
                  <a:pt x="6933768" y="6036237"/>
                </a:cubicBezTo>
                <a:cubicBezTo>
                  <a:pt x="6781221" y="6041700"/>
                  <a:pt x="6628676" y="6045548"/>
                  <a:pt x="6476130" y="6050140"/>
                </a:cubicBezTo>
                <a:cubicBezTo>
                  <a:pt x="6437585" y="6048056"/>
                  <a:pt x="6398929" y="6049681"/>
                  <a:pt x="6360703" y="6054983"/>
                </a:cubicBezTo>
                <a:lnTo>
                  <a:pt x="6055614" y="6054983"/>
                </a:lnTo>
                <a:lnTo>
                  <a:pt x="5976289" y="6050389"/>
                </a:lnTo>
                <a:cubicBezTo>
                  <a:pt x="5738826" y="6037976"/>
                  <a:pt x="5501363" y="6024197"/>
                  <a:pt x="5263770" y="6014140"/>
                </a:cubicBezTo>
                <a:cubicBezTo>
                  <a:pt x="4957027" y="6001724"/>
                  <a:pt x="4650663" y="5981244"/>
                  <a:pt x="4345190" y="5952070"/>
                </a:cubicBezTo>
                <a:cubicBezTo>
                  <a:pt x="4020648" y="5921158"/>
                  <a:pt x="3696870" y="5886523"/>
                  <a:pt x="3372201" y="5853501"/>
                </a:cubicBezTo>
                <a:cubicBezTo>
                  <a:pt x="3034653" y="5819239"/>
                  <a:pt x="2697781" y="5779600"/>
                  <a:pt x="2361582" y="5734574"/>
                </a:cubicBezTo>
                <a:cubicBezTo>
                  <a:pt x="1984196" y="5684421"/>
                  <a:pt x="1607962" y="5626695"/>
                  <a:pt x="1232869" y="5561398"/>
                </a:cubicBezTo>
                <a:cubicBezTo>
                  <a:pt x="841970" y="5492685"/>
                  <a:pt x="453644" y="5414197"/>
                  <a:pt x="68483" y="5321691"/>
                </a:cubicBezTo>
                <a:lnTo>
                  <a:pt x="0" y="5304336"/>
                </a:lnTo>
                <a:lnTo>
                  <a:pt x="0" y="5247847"/>
                </a:lnTo>
                <a:lnTo>
                  <a:pt x="72423" y="5266624"/>
                </a:lnTo>
                <a:cubicBezTo>
                  <a:pt x="247899" y="5308802"/>
                  <a:pt x="424058" y="5348062"/>
                  <a:pt x="600566" y="5384994"/>
                </a:cubicBezTo>
                <a:cubicBezTo>
                  <a:pt x="988032" y="5465808"/>
                  <a:pt x="1377788" y="5534706"/>
                  <a:pt x="1769069" y="5595162"/>
                </a:cubicBezTo>
                <a:cubicBezTo>
                  <a:pt x="2051913" y="5638738"/>
                  <a:pt x="2335141" y="5678835"/>
                  <a:pt x="2612900" y="5712104"/>
                </a:cubicBezTo>
                <a:cubicBezTo>
                  <a:pt x="2604892" y="5714711"/>
                  <a:pt x="2593962" y="5704655"/>
                  <a:pt x="2580488" y="5702173"/>
                </a:cubicBezTo>
                <a:cubicBezTo>
                  <a:pt x="2086656" y="5610221"/>
                  <a:pt x="1597284" y="5499328"/>
                  <a:pt x="1112357" y="5369476"/>
                </a:cubicBezTo>
                <a:cubicBezTo>
                  <a:pt x="880233" y="5307405"/>
                  <a:pt x="649550" y="5240927"/>
                  <a:pt x="420307" y="5170043"/>
                </a:cubicBezTo>
                <a:lnTo>
                  <a:pt x="0" y="503112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153F4F-A16A-4B8B-9227-2EB4EFA020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929452"/>
            <a:ext cx="9144000" cy="252673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800">
                <a:solidFill>
                  <a:srgbClr val="FFFFFF"/>
                </a:solidFill>
              </a:rPr>
              <a:t>language model</a:t>
            </a:r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08FD86A2-82CE-48F4-B78A-8B9CA7BA2C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3542284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38100" cap="rnd">
            <a:solidFill>
              <a:srgbClr val="FFFFFF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43212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C43B3C-D5E7-26C7-0864-AEE5227EA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>
                <a:latin typeface="Calibri"/>
                <a:ea typeface="+mj-lt"/>
                <a:cs typeface="+mj-lt"/>
              </a:rPr>
              <a:t>BATCH NORMALIZATION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10057-9933-4058-828C-5672E2440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8C1E5-FB55-42F5-BD6D-9CC153FCDBE6}" type="slidenum">
              <a:rPr lang="en-US" smtClean="0"/>
              <a:t>40</a:t>
            </a:fld>
            <a:endParaRPr lang="en-US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77EF0FA4-4519-96F2-A5B0-3D1BB5A994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286000" cy="365125"/>
          </a:xfrm>
        </p:spPr>
        <p:txBody>
          <a:bodyPr/>
          <a:lstStyle/>
          <a:p>
            <a:r>
              <a:rPr lang="en-US"/>
              <a:t>27/05/2022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E6DC90CE-820C-4D07-3E7C-EEF7ED1C92A2}"/>
              </a:ext>
            </a:extLst>
          </p:cNvPr>
          <p:cNvSpPr txBox="1">
            <a:spLocks/>
          </p:cNvSpPr>
          <p:nvPr/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lIns="91440" tIns="45720" rIns="91440" bIns="4572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>
                <a:ea typeface="+mn-lt"/>
                <a:cs typeface="+mn-lt"/>
              </a:rPr>
              <a:t>Vietnamese NER System</a:t>
            </a:r>
            <a:endParaRPr lang="en-US" sz="1600"/>
          </a:p>
        </p:txBody>
      </p:sp>
      <p:pic>
        <p:nvPicPr>
          <p:cNvPr id="12" name="Content Placeholder 11" descr="Icon&#10;&#10;Description automatically generated">
            <a:extLst>
              <a:ext uri="{FF2B5EF4-FFF2-40B4-BE49-F238E27FC236}">
                <a16:creationId xmlns:a16="http://schemas.microsoft.com/office/drawing/2014/main" id="{B14AE7FF-FEFD-8834-4F4C-9516D1C801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319462" y="2743200"/>
            <a:ext cx="5553075" cy="2771775"/>
          </a:xfrm>
        </p:spPr>
      </p:pic>
    </p:spTree>
    <p:extLst>
      <p:ext uri="{BB962C8B-B14F-4D97-AF65-F5344CB8AC3E}">
        <p14:creationId xmlns:p14="http://schemas.microsoft.com/office/powerpoint/2010/main" val="400849071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C43B3C-D5E7-26C7-0864-AEE5227EA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>
                <a:latin typeface="Calibri"/>
                <a:ea typeface="+mj-lt"/>
                <a:cs typeface="+mj-lt"/>
              </a:rPr>
              <a:t>LAYER NORMALIZATION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10057-9933-4058-828C-5672E2440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8C1E5-FB55-42F5-BD6D-9CC153FCDBE6}" type="slidenum">
              <a:rPr lang="en-US" smtClean="0"/>
              <a:t>41</a:t>
            </a:fld>
            <a:endParaRPr lang="en-US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B24EB601-B8E9-C273-22C7-DA5D6BFE6D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286000" cy="365125"/>
          </a:xfrm>
        </p:spPr>
        <p:txBody>
          <a:bodyPr/>
          <a:lstStyle/>
          <a:p>
            <a:r>
              <a:rPr lang="en-US"/>
              <a:t>27/05/2022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81334287-F50E-9B48-6BDD-196A0C5440CA}"/>
              </a:ext>
            </a:extLst>
          </p:cNvPr>
          <p:cNvSpPr txBox="1">
            <a:spLocks/>
          </p:cNvSpPr>
          <p:nvPr/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lIns="91440" tIns="45720" rIns="91440" bIns="4572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>
                <a:ea typeface="+mn-lt"/>
                <a:cs typeface="+mn-lt"/>
              </a:rPr>
              <a:t>Vietnamese NER System</a:t>
            </a:r>
            <a:endParaRPr 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856F509C-8D08-215D-FF6C-F5DAED99C11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pPr algn="just">
                  <a:lnSpc>
                    <a:spcPct val="120000"/>
                  </a:lnSpc>
                </a:pPr>
                <a:r>
                  <a:rPr lang="en-US" sz="2400" err="1">
                    <a:latin typeface="Calibri"/>
                    <a:cs typeface="Calibri"/>
                  </a:rPr>
                  <a:t>Khác</a:t>
                </a:r>
                <a:r>
                  <a:rPr lang="en-US" sz="2400">
                    <a:latin typeface="Calibri"/>
                    <a:cs typeface="Calibri"/>
                  </a:rPr>
                  <a:t> </a:t>
                </a:r>
                <a:r>
                  <a:rPr lang="en-US" sz="2400" err="1">
                    <a:latin typeface="Calibri"/>
                    <a:cs typeface="Calibri"/>
                  </a:rPr>
                  <a:t>với</a:t>
                </a:r>
                <a:r>
                  <a:rPr lang="en-US" sz="2400">
                    <a:latin typeface="Calibri"/>
                    <a:cs typeface="Calibri"/>
                  </a:rPr>
                  <a:t> batch normalization, layer normalization </a:t>
                </a:r>
                <a:r>
                  <a:rPr lang="en-US" sz="2400" err="1">
                    <a:latin typeface="Calibri"/>
                    <a:cs typeface="Calibri"/>
                  </a:rPr>
                  <a:t>không</a:t>
                </a:r>
                <a:r>
                  <a:rPr lang="en-US" sz="2400">
                    <a:latin typeface="Calibri"/>
                    <a:cs typeface="Calibri"/>
                  </a:rPr>
                  <a:t> </a:t>
                </a:r>
                <a:r>
                  <a:rPr lang="en-US" sz="2400" err="1">
                    <a:latin typeface="Calibri"/>
                    <a:cs typeface="Calibri"/>
                  </a:rPr>
                  <a:t>làm</a:t>
                </a:r>
                <a:r>
                  <a:rPr lang="en-US" sz="2400">
                    <a:latin typeface="Calibri"/>
                    <a:cs typeface="Calibri"/>
                  </a:rPr>
                  <a:t> </a:t>
                </a:r>
                <a:r>
                  <a:rPr lang="en-US" sz="2400" err="1">
                    <a:latin typeface="Calibri"/>
                    <a:cs typeface="Calibri"/>
                  </a:rPr>
                  <a:t>việc</a:t>
                </a:r>
                <a:r>
                  <a:rPr lang="en-US" sz="2400">
                    <a:latin typeface="Calibri"/>
                    <a:cs typeface="Calibri"/>
                  </a:rPr>
                  <a:t> </a:t>
                </a:r>
                <a:r>
                  <a:rPr lang="en-US" sz="2400" err="1">
                    <a:latin typeface="Calibri"/>
                    <a:cs typeface="Calibri"/>
                  </a:rPr>
                  <a:t>trên</a:t>
                </a:r>
                <a:r>
                  <a:rPr lang="en-US" sz="2400">
                    <a:latin typeface="Calibri"/>
                    <a:cs typeface="Calibri"/>
                  </a:rPr>
                  <a:t> batch </a:t>
                </a:r>
                <a:r>
                  <a:rPr lang="en-US" sz="2400" err="1">
                    <a:latin typeface="Calibri"/>
                    <a:cs typeface="Calibri"/>
                  </a:rPr>
                  <a:t>mà</a:t>
                </a:r>
                <a:r>
                  <a:rPr lang="en-US" sz="2400">
                    <a:latin typeface="Calibri"/>
                    <a:cs typeface="Calibri"/>
                  </a:rPr>
                  <a:t> </a:t>
                </a:r>
                <a:r>
                  <a:rPr lang="en-US" sz="2400" err="1">
                    <a:latin typeface="Calibri"/>
                    <a:cs typeface="Calibri"/>
                  </a:rPr>
                  <a:t>chỉ</a:t>
                </a:r>
                <a:r>
                  <a:rPr lang="en-US" sz="2400">
                    <a:latin typeface="Calibri"/>
                    <a:cs typeface="Calibri"/>
                  </a:rPr>
                  <a:t> </a:t>
                </a:r>
                <a:r>
                  <a:rPr lang="en-US" sz="2400" err="1">
                    <a:latin typeface="Calibri"/>
                    <a:cs typeface="Calibri"/>
                  </a:rPr>
                  <a:t>chuẩn</a:t>
                </a:r>
                <a:r>
                  <a:rPr lang="en-US" sz="2400">
                    <a:latin typeface="Calibri"/>
                    <a:cs typeface="Calibri"/>
                  </a:rPr>
                  <a:t> </a:t>
                </a:r>
                <a:r>
                  <a:rPr lang="en-US" sz="2400" err="1">
                    <a:latin typeface="Calibri"/>
                    <a:cs typeface="Calibri"/>
                  </a:rPr>
                  <a:t>hóa</a:t>
                </a:r>
                <a:r>
                  <a:rPr lang="en-US" sz="2400">
                    <a:latin typeface="Calibri"/>
                    <a:cs typeface="Calibri"/>
                  </a:rPr>
                  <a:t> </a:t>
                </a:r>
                <a:r>
                  <a:rPr lang="en-US" sz="2400" err="1">
                    <a:latin typeface="Calibri"/>
                    <a:cs typeface="Calibri"/>
                  </a:rPr>
                  <a:t>trên</a:t>
                </a:r>
                <a:r>
                  <a:rPr lang="en-US" sz="2400">
                    <a:latin typeface="Calibri"/>
                    <a:cs typeface="Calibri"/>
                  </a:rPr>
                  <a:t> </a:t>
                </a:r>
                <a:r>
                  <a:rPr lang="en-US" sz="2400" err="1">
                    <a:latin typeface="Calibri"/>
                    <a:cs typeface="Calibri"/>
                  </a:rPr>
                  <a:t>từng</a:t>
                </a:r>
                <a:r>
                  <a:rPr lang="en-US" sz="2400">
                    <a:latin typeface="Calibri"/>
                    <a:cs typeface="Calibri"/>
                  </a:rPr>
                  <a:t> </a:t>
                </a:r>
                <a:r>
                  <a:rPr lang="en-US" sz="2400" err="1">
                    <a:latin typeface="Calibri"/>
                    <a:cs typeface="Calibri"/>
                  </a:rPr>
                  <a:t>mẫu</a:t>
                </a:r>
                <a:r>
                  <a:rPr lang="en-US" sz="2400">
                    <a:latin typeface="Calibri"/>
                    <a:cs typeface="Calibri"/>
                  </a:rPr>
                  <a:t> </a:t>
                </a:r>
                <a:r>
                  <a:rPr lang="en-US" sz="2400" err="1">
                    <a:latin typeface="Calibri"/>
                    <a:cs typeface="Calibri"/>
                  </a:rPr>
                  <a:t>dữ</a:t>
                </a:r>
                <a:r>
                  <a:rPr lang="en-US" sz="2400">
                    <a:latin typeface="Calibri"/>
                    <a:cs typeface="Calibri"/>
                  </a:rPr>
                  <a:t> </a:t>
                </a:r>
                <a:r>
                  <a:rPr lang="en-US" sz="2400" err="1">
                    <a:latin typeface="Calibri"/>
                    <a:cs typeface="Calibri"/>
                  </a:rPr>
                  <a:t>liệu</a:t>
                </a:r>
                <a:r>
                  <a:rPr lang="en-US" sz="2400">
                    <a:latin typeface="Calibri"/>
                    <a:cs typeface="Calibri"/>
                  </a:rPr>
                  <a:t>.</a:t>
                </a:r>
              </a:p>
              <a:p>
                <a:pPr marL="0" indent="0" algn="just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Calibri"/>
                            </a:rPr>
                            <m:t>𝑢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Calibri"/>
                            </a:rPr>
                            <m:t>𝑙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  <a:cs typeface="Calibri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Calibri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Calibri"/>
                            </a:rPr>
                            <m:t>𝐻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  <a:cs typeface="Calibri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Calibri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Calibri"/>
                            </a:rPr>
                            <m:t>𝐻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Calibri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Calibri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Calibri"/>
                                </a:rPr>
                                <m:t>𝑙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sz="2400" b="0">
                  <a:latin typeface="Calibri"/>
                  <a:cs typeface="Calibri"/>
                </a:endParaRPr>
              </a:p>
              <a:p>
                <a:pPr marL="0" indent="0" algn="just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sSupPr>
                        <m:e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𝜎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Calibri"/>
                            </a:rPr>
                            <m:t>𝑙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  <a:cs typeface="Calibri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Calibri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Calibri"/>
                                </a:rPr>
                                <m:t>𝐻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  <a:cs typeface="Calibri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Calibri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Calibri"/>
                                </a:rPr>
                                <m:t>𝐻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  <a:cs typeface="Calibri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  <a:cs typeface="Calibri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  <a:cs typeface="Calibri"/>
                                            </a:rPr>
                                            <m:t>𝑖</m:t>
                                          </m:r>
                                        </m:sub>
                                        <m:sup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  <a:cs typeface="Calibri"/>
                                            </a:rPr>
                                            <m:t>𝑙</m:t>
                                          </m:r>
                                        </m:sup>
                                      </m:sSubSup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  <m:t>−</m:t>
                                      </m:r>
                                      <m:sSup>
                                        <m:sSup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  <a:cs typeface="Calibri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  <a:cs typeface="Calibri"/>
                                            </a:rPr>
                                            <m:t>𝑢</m:t>
                                          </m:r>
                                        </m:e>
                                        <m:sup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  <a:cs typeface="Calibri"/>
                                            </a:rPr>
                                            <m:t>𝑙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rad>
                    </m:oMath>
                  </m:oMathPara>
                </a14:m>
                <a:endParaRPr lang="en-US" sz="2400" b="0">
                  <a:latin typeface="Calibri"/>
                  <a:cs typeface="Calibri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r>
                  <a:rPr lang="en-US" sz="2400">
                    <a:latin typeface="Calibri"/>
                    <a:cs typeface="Calibri"/>
                  </a:rPr>
                  <a:t>(</a:t>
                </a:r>
                <a:r>
                  <a:rPr lang="en-US" sz="2400" err="1">
                    <a:latin typeface="Calibri"/>
                    <a:cs typeface="Calibri"/>
                  </a:rPr>
                  <a:t>trong</a:t>
                </a:r>
                <a:r>
                  <a:rPr lang="en-US" sz="2400">
                    <a:latin typeface="Calibri"/>
                    <a:cs typeface="Calibri"/>
                  </a:rPr>
                  <a:t> </a:t>
                </a:r>
                <a:r>
                  <a:rPr lang="en-US" sz="2400" err="1">
                    <a:latin typeface="Calibri"/>
                    <a:cs typeface="Calibri"/>
                  </a:rPr>
                  <a:t>đó</a:t>
                </a:r>
                <a:r>
                  <a:rPr lang="en-US" sz="2400">
                    <a:latin typeface="Calibri"/>
                    <a:cs typeface="Calibri"/>
                  </a:rPr>
                  <a:t>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Calibri"/>
                      </a:rPr>
                      <m:t>𝐻</m:t>
                    </m:r>
                  </m:oMath>
                </a14:m>
                <a:r>
                  <a:rPr lang="en-US" sz="2400">
                    <a:latin typeface="Calibri"/>
                    <a:cs typeface="Calibri"/>
                  </a:rPr>
                  <a:t> </a:t>
                </a:r>
                <a:r>
                  <a:rPr lang="en-US" sz="2400" err="1">
                    <a:latin typeface="Calibri"/>
                    <a:cs typeface="Calibri"/>
                  </a:rPr>
                  <a:t>là</a:t>
                </a:r>
                <a:r>
                  <a:rPr lang="en-US" sz="2400">
                    <a:latin typeface="Calibri"/>
                    <a:cs typeface="Calibri"/>
                  </a:rPr>
                  <a:t> </a:t>
                </a:r>
                <a:r>
                  <a:rPr lang="en-US" sz="2400" err="1">
                    <a:latin typeface="Calibri"/>
                    <a:cs typeface="Calibri"/>
                  </a:rPr>
                  <a:t>số</a:t>
                </a:r>
                <a:r>
                  <a:rPr lang="en-US" sz="2400">
                    <a:latin typeface="Calibri"/>
                    <a:cs typeface="Calibri"/>
                  </a:rPr>
                  <a:t> </a:t>
                </a:r>
                <a:r>
                  <a:rPr lang="en-US" sz="2400" err="1">
                    <a:latin typeface="Calibri"/>
                    <a:cs typeface="Calibri"/>
                  </a:rPr>
                  <a:t>lượng</a:t>
                </a:r>
                <a:r>
                  <a:rPr lang="en-US" sz="2400">
                    <a:latin typeface="Calibri"/>
                    <a:cs typeface="Calibri"/>
                  </a:rPr>
                  <a:t> hidden units </a:t>
                </a:r>
                <a:r>
                  <a:rPr lang="en-US" sz="2400" err="1">
                    <a:latin typeface="Calibri"/>
                    <a:cs typeface="Calibri"/>
                  </a:rPr>
                  <a:t>bên</a:t>
                </a:r>
                <a:r>
                  <a:rPr lang="en-US" sz="2400">
                    <a:latin typeface="Calibri"/>
                    <a:cs typeface="Calibri"/>
                  </a:rPr>
                  <a:t> </a:t>
                </a:r>
                <a:r>
                  <a:rPr lang="en-US" sz="2400" err="1">
                    <a:latin typeface="Calibri"/>
                    <a:cs typeface="Calibri"/>
                  </a:rPr>
                  <a:t>trong</a:t>
                </a:r>
                <a:r>
                  <a:rPr lang="en-US" sz="2400">
                    <a:latin typeface="Calibri"/>
                    <a:cs typeface="Calibri"/>
                  </a:rPr>
                  <a:t> layer)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856F509C-8D08-215D-FF6C-F5DAED99C11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96" r="-696" b="-28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7763568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53F4F-A16A-4B8B-9227-2EB4EFA02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>
                <a:ea typeface="+mj-lt"/>
                <a:cs typeface="+mj-lt"/>
              </a:rPr>
              <a:t>DECODER</a:t>
            </a:r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40353363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C43B3C-D5E7-26C7-0864-AEE5227EA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>
                <a:latin typeface="Calibri"/>
                <a:ea typeface="+mj-lt"/>
                <a:cs typeface="+mj-lt"/>
              </a:rPr>
              <a:t>MASKED SELF-ATTENTION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10057-9933-4058-828C-5672E2440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8C1E5-FB55-42F5-BD6D-9CC153FCDBE6}" type="slidenum">
              <a:rPr lang="en-US" smtClean="0"/>
              <a:t>43</a:t>
            </a:fld>
            <a:endParaRPr lang="en-US"/>
          </a:p>
        </p:txBody>
      </p:sp>
      <p:pic>
        <p:nvPicPr>
          <p:cNvPr id="8" name="Picture 9" descr="Shape, rectangle&#10;&#10;Description automatically generated">
            <a:extLst>
              <a:ext uri="{FF2B5EF4-FFF2-40B4-BE49-F238E27FC236}">
                <a16:creationId xmlns:a16="http://schemas.microsoft.com/office/drawing/2014/main" id="{B826242B-A0AC-469B-D93F-A98CB57699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364962"/>
            <a:ext cx="10515600" cy="3527108"/>
          </a:xfrm>
        </p:spPr>
      </p:pic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24CD2E53-2214-C868-8610-EA38DC03D9C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286000" cy="365125"/>
          </a:xfrm>
        </p:spPr>
        <p:txBody>
          <a:bodyPr/>
          <a:lstStyle/>
          <a:p>
            <a:r>
              <a:rPr lang="en-US"/>
              <a:t>27/05/2022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510B4764-B567-0D35-8ED4-B734A6B5E5D4}"/>
              </a:ext>
            </a:extLst>
          </p:cNvPr>
          <p:cNvSpPr txBox="1">
            <a:spLocks/>
          </p:cNvSpPr>
          <p:nvPr/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lIns="91440" tIns="45720" rIns="91440" bIns="4572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>
                <a:ea typeface="+mn-lt"/>
                <a:cs typeface="+mn-lt"/>
              </a:rPr>
              <a:t>Vietnamese NER System</a:t>
            </a:r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143054541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C43B3C-D5E7-26C7-0864-AEE5227EA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>
                <a:latin typeface="Calibri"/>
                <a:ea typeface="+mj-lt"/>
                <a:cs typeface="+mj-lt"/>
              </a:rPr>
              <a:t>MASKED SELF-ATTENTION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10057-9933-4058-828C-5672E2440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8C1E5-FB55-42F5-BD6D-9CC153FCDBE6}" type="slidenum">
              <a:rPr lang="en-US" smtClean="0"/>
              <a:t>44</a:t>
            </a:fld>
            <a:endParaRPr lang="en-US"/>
          </a:p>
        </p:txBody>
      </p:sp>
      <p:pic>
        <p:nvPicPr>
          <p:cNvPr id="9" name="Picture 9">
            <a:extLst>
              <a:ext uri="{FF2B5EF4-FFF2-40B4-BE49-F238E27FC236}">
                <a16:creationId xmlns:a16="http://schemas.microsoft.com/office/drawing/2014/main" id="{2BDF9D2E-865D-4EEA-2B1F-47D8F39B6F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3959"/>
          <a:stretch/>
        </p:blipFill>
        <p:spPr>
          <a:xfrm>
            <a:off x="3608665" y="1970691"/>
            <a:ext cx="4974670" cy="4105656"/>
          </a:xfrm>
        </p:spPr>
      </p:pic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C30A933C-DE9E-6067-0EF3-289448F31CE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286000" cy="365125"/>
          </a:xfrm>
        </p:spPr>
        <p:txBody>
          <a:bodyPr/>
          <a:lstStyle/>
          <a:p>
            <a:r>
              <a:rPr lang="en-US"/>
              <a:t>27/05/2022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41E42267-1257-365E-0C30-58468259B167}"/>
              </a:ext>
            </a:extLst>
          </p:cNvPr>
          <p:cNvSpPr txBox="1">
            <a:spLocks/>
          </p:cNvSpPr>
          <p:nvPr/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lIns="91440" tIns="45720" rIns="91440" bIns="4572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>
                <a:ea typeface="+mn-lt"/>
                <a:cs typeface="+mn-lt"/>
              </a:rPr>
              <a:t>Vietnamese NER System</a:t>
            </a:r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208130958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C43B3C-D5E7-26C7-0864-AEE5227EA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>
                <a:latin typeface="Calibri"/>
                <a:ea typeface="+mj-lt"/>
                <a:cs typeface="+mj-lt"/>
              </a:rPr>
              <a:t>MASKED SELF-ATTENTION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10057-9933-4058-828C-5672E2440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8C1E5-FB55-42F5-BD6D-9CC153FCDBE6}" type="slidenum">
              <a:rPr lang="en-US" smtClean="0"/>
              <a:t>45</a:t>
            </a:fld>
            <a:endParaRPr lang="en-US"/>
          </a:p>
        </p:txBody>
      </p:sp>
      <p:pic>
        <p:nvPicPr>
          <p:cNvPr id="8" name="Picture 9" descr="A picture containing table&#10;&#10;Description automatically generated">
            <a:extLst>
              <a:ext uri="{FF2B5EF4-FFF2-40B4-BE49-F238E27FC236}">
                <a16:creationId xmlns:a16="http://schemas.microsoft.com/office/drawing/2014/main" id="{90D299C2-E301-ACEA-94C0-370FEA6757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17961" y="2075688"/>
            <a:ext cx="8156079" cy="4105656"/>
          </a:xfrm>
        </p:spPr>
      </p:pic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8205D8D3-8118-5B99-34EB-CA35F4C3BA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286000" cy="365125"/>
          </a:xfrm>
        </p:spPr>
        <p:txBody>
          <a:bodyPr/>
          <a:lstStyle/>
          <a:p>
            <a:r>
              <a:rPr lang="en-US"/>
              <a:t>27/05/2022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F54D3A1E-CD6E-1953-569D-A4CFCF244A95}"/>
              </a:ext>
            </a:extLst>
          </p:cNvPr>
          <p:cNvSpPr txBox="1">
            <a:spLocks/>
          </p:cNvSpPr>
          <p:nvPr/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lIns="91440" tIns="45720" rIns="91440" bIns="4572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>
                <a:ea typeface="+mn-lt"/>
                <a:cs typeface="+mn-lt"/>
              </a:rPr>
              <a:t>Vietnamese NER System</a:t>
            </a:r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165284109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C43B3C-D5E7-26C7-0864-AEE5227EA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5400">
                <a:latin typeface="Calibri"/>
                <a:ea typeface="+mj-lt"/>
                <a:cs typeface="+mj-lt"/>
              </a:rPr>
              <a:t>ENCODE-DECODE ATTENTION</a:t>
            </a:r>
            <a:endParaRPr lang="en-US">
              <a:latin typeface="Calibri"/>
              <a:ea typeface="+mj-lt"/>
              <a:cs typeface="+mj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10057-9933-4058-828C-5672E2440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8C1E5-FB55-42F5-BD6D-9CC153FCDBE6}" type="slidenum">
              <a:rPr lang="en-US" smtClean="0"/>
              <a:t>46</a:t>
            </a:fld>
            <a:endParaRPr lang="en-US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8205D8D3-8118-5B99-34EB-CA35F4C3BA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286000" cy="365125"/>
          </a:xfrm>
        </p:spPr>
        <p:txBody>
          <a:bodyPr/>
          <a:lstStyle/>
          <a:p>
            <a:r>
              <a:rPr lang="en-US"/>
              <a:t>27/05/2022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F54D3A1E-CD6E-1953-569D-A4CFCF244A95}"/>
              </a:ext>
            </a:extLst>
          </p:cNvPr>
          <p:cNvSpPr txBox="1">
            <a:spLocks/>
          </p:cNvSpPr>
          <p:nvPr/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lIns="91440" tIns="45720" rIns="91440" bIns="4572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>
                <a:ea typeface="+mn-lt"/>
                <a:cs typeface="+mn-lt"/>
              </a:rPr>
              <a:t>Vietnamese NER System</a:t>
            </a:r>
            <a:endParaRPr lang="en-US" sz="160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BB1BCFC7-C270-E49A-5863-A2165CBA13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59680" y="2076450"/>
            <a:ext cx="7472639" cy="4105275"/>
          </a:xfrm>
        </p:spPr>
      </p:pic>
    </p:spTree>
    <p:extLst>
      <p:ext uri="{BB962C8B-B14F-4D97-AF65-F5344CB8AC3E}">
        <p14:creationId xmlns:p14="http://schemas.microsoft.com/office/powerpoint/2010/main" val="62811117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C43B3C-D5E7-26C7-0864-AEE5227EA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5400">
                <a:latin typeface="Calibri"/>
                <a:ea typeface="+mj-lt"/>
                <a:cs typeface="+mj-lt"/>
              </a:rPr>
              <a:t>ENCODE-DECODE ATTENTION</a:t>
            </a:r>
            <a:endParaRPr lang="en-US">
              <a:latin typeface="Calibri"/>
              <a:ea typeface="+mj-lt"/>
              <a:cs typeface="+mj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10057-9933-4058-828C-5672E2440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8C1E5-FB55-42F5-BD6D-9CC153FCDBE6}" type="slidenum">
              <a:rPr lang="en-US" smtClean="0"/>
              <a:t>47</a:t>
            </a:fld>
            <a:endParaRPr lang="en-US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8205D8D3-8118-5B99-34EB-CA35F4C3BA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286000" cy="365125"/>
          </a:xfrm>
        </p:spPr>
        <p:txBody>
          <a:bodyPr/>
          <a:lstStyle/>
          <a:p>
            <a:r>
              <a:rPr lang="en-US"/>
              <a:t>27/05/2022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F54D3A1E-CD6E-1953-569D-A4CFCF244A95}"/>
              </a:ext>
            </a:extLst>
          </p:cNvPr>
          <p:cNvSpPr txBox="1">
            <a:spLocks/>
          </p:cNvSpPr>
          <p:nvPr/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lIns="91440" tIns="45720" rIns="91440" bIns="4572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>
                <a:ea typeface="+mn-lt"/>
                <a:cs typeface="+mn-lt"/>
              </a:rPr>
              <a:t>Vietnamese NER System</a:t>
            </a:r>
            <a:endParaRPr lang="en-US" sz="160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9FEB8CE-2192-7720-5930-2BF8306B54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59680" y="2076450"/>
            <a:ext cx="7472639" cy="4105275"/>
          </a:xfrm>
        </p:spPr>
      </p:pic>
    </p:spTree>
    <p:extLst>
      <p:ext uri="{BB962C8B-B14F-4D97-AF65-F5344CB8AC3E}">
        <p14:creationId xmlns:p14="http://schemas.microsoft.com/office/powerpoint/2010/main" val="366986352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C43B3C-D5E7-26C7-0864-AEE5227EA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>
                <a:latin typeface="Calibri"/>
                <a:ea typeface="+mj-lt"/>
                <a:cs typeface="+mj-lt"/>
              </a:rPr>
              <a:t>LINEAR + SOFTMAX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10057-9933-4058-828C-5672E2440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8C1E5-FB55-42F5-BD6D-9CC153FCDBE6}" type="slidenum">
              <a:rPr lang="en-US" smtClean="0"/>
              <a:t>48</a:t>
            </a:fld>
            <a:endParaRPr lang="en-US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8205D8D3-8118-5B99-34EB-CA35F4C3BA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286000" cy="365125"/>
          </a:xfrm>
        </p:spPr>
        <p:txBody>
          <a:bodyPr/>
          <a:lstStyle/>
          <a:p>
            <a:r>
              <a:rPr lang="en-US"/>
              <a:t>27/05/2022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F54D3A1E-CD6E-1953-569D-A4CFCF244A95}"/>
              </a:ext>
            </a:extLst>
          </p:cNvPr>
          <p:cNvSpPr txBox="1">
            <a:spLocks/>
          </p:cNvSpPr>
          <p:nvPr/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lIns="91440" tIns="45720" rIns="91440" bIns="4572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>
                <a:ea typeface="+mn-lt"/>
                <a:cs typeface="+mn-lt"/>
              </a:rPr>
              <a:t>Vietnamese NER System</a:t>
            </a:r>
            <a:endParaRPr lang="en-US" sz="1600"/>
          </a:p>
        </p:txBody>
      </p:sp>
      <p:pic>
        <p:nvPicPr>
          <p:cNvPr id="10" name="Content Placeholder 9" descr="Diagram&#10;&#10;Description automatically generated">
            <a:extLst>
              <a:ext uri="{FF2B5EF4-FFF2-40B4-BE49-F238E27FC236}">
                <a16:creationId xmlns:a16="http://schemas.microsoft.com/office/drawing/2014/main" id="{5447D25D-BCD2-795F-8A10-6B314C453E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16424" y="2076450"/>
            <a:ext cx="6359151" cy="4105275"/>
          </a:xfrm>
        </p:spPr>
      </p:pic>
    </p:spTree>
    <p:extLst>
      <p:ext uri="{BB962C8B-B14F-4D97-AF65-F5344CB8AC3E}">
        <p14:creationId xmlns:p14="http://schemas.microsoft.com/office/powerpoint/2010/main" val="336282399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62" name="Rectangle 61">
            <a:extLst>
              <a:ext uri="{FF2B5EF4-FFF2-40B4-BE49-F238E27FC236}">
                <a16:creationId xmlns:a16="http://schemas.microsoft.com/office/drawing/2014/main" id="{168AB93A-48BC-4C25-A3AD-C17B5A682A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id="{AF4AE179-A75B-4007-B5FA-8139ACF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58969" y="1168517"/>
            <a:ext cx="4889565" cy="4424065"/>
          </a:xfrm>
          <a:custGeom>
            <a:avLst/>
            <a:gdLst>
              <a:gd name="connsiteX0" fmla="*/ 2612540 w 5531319"/>
              <a:gd name="connsiteY0" fmla="*/ 836 h 4424065"/>
              <a:gd name="connsiteX1" fmla="*/ 2946310 w 5531319"/>
              <a:gd name="connsiteY1" fmla="*/ 35548 h 4424065"/>
              <a:gd name="connsiteX2" fmla="*/ 3961099 w 5531319"/>
              <a:gd name="connsiteY2" fmla="*/ 303581 h 4424065"/>
              <a:gd name="connsiteX3" fmla="*/ 4854587 w 5531319"/>
              <a:gd name="connsiteY3" fmla="*/ 764502 h 4424065"/>
              <a:gd name="connsiteX4" fmla="*/ 5377812 w 5531319"/>
              <a:gd name="connsiteY4" fmla="*/ 1339732 h 4424065"/>
              <a:gd name="connsiteX5" fmla="*/ 5526197 w 5531319"/>
              <a:gd name="connsiteY5" fmla="*/ 1825829 h 4424065"/>
              <a:gd name="connsiteX6" fmla="*/ 5510557 w 5531319"/>
              <a:gd name="connsiteY6" fmla="*/ 2199398 h 4424065"/>
              <a:gd name="connsiteX7" fmla="*/ 5509795 w 5531319"/>
              <a:gd name="connsiteY7" fmla="*/ 2402839 h 4424065"/>
              <a:gd name="connsiteX8" fmla="*/ 5323519 w 5531319"/>
              <a:gd name="connsiteY8" fmla="*/ 3144890 h 4424065"/>
              <a:gd name="connsiteX9" fmla="*/ 4853061 w 5531319"/>
              <a:gd name="connsiteY9" fmla="*/ 3612932 h 4424065"/>
              <a:gd name="connsiteX10" fmla="*/ 4316358 w 5531319"/>
              <a:gd name="connsiteY10" fmla="*/ 3982940 h 4424065"/>
              <a:gd name="connsiteX11" fmla="*/ 3352556 w 5531319"/>
              <a:gd name="connsiteY11" fmla="*/ 4386771 h 4424065"/>
              <a:gd name="connsiteX12" fmla="*/ 2770206 w 5531319"/>
              <a:gd name="connsiteY12" fmla="*/ 4412201 h 4424065"/>
              <a:gd name="connsiteX13" fmla="*/ 2514888 w 5531319"/>
              <a:gd name="connsiteY13" fmla="*/ 4393637 h 4424065"/>
              <a:gd name="connsiteX14" fmla="*/ 1903166 w 5531319"/>
              <a:gd name="connsiteY14" fmla="*/ 4263562 h 4424065"/>
              <a:gd name="connsiteX15" fmla="*/ 948392 w 5531319"/>
              <a:gd name="connsiteY15" fmla="*/ 3794249 h 4424065"/>
              <a:gd name="connsiteX16" fmla="*/ 223633 w 5531319"/>
              <a:gd name="connsiteY16" fmla="*/ 2975526 h 4424065"/>
              <a:gd name="connsiteX17" fmla="*/ 39519 w 5531319"/>
              <a:gd name="connsiteY17" fmla="*/ 2401695 h 4424065"/>
              <a:gd name="connsiteX18" fmla="*/ 16251 w 5531319"/>
              <a:gd name="connsiteY18" fmla="*/ 2300991 h 4424065"/>
              <a:gd name="connsiteX19" fmla="*/ 11800 w 5531319"/>
              <a:gd name="connsiteY19" fmla="*/ 2053556 h 4424065"/>
              <a:gd name="connsiteX20" fmla="*/ 812849 w 5531319"/>
              <a:gd name="connsiteY20" fmla="*/ 651084 h 4424065"/>
              <a:gd name="connsiteX21" fmla="*/ 2066809 w 5531319"/>
              <a:gd name="connsiteY21" fmla="*/ 52586 h 4424065"/>
              <a:gd name="connsiteX22" fmla="*/ 2332045 w 5531319"/>
              <a:gd name="connsiteY22" fmla="*/ 14441 h 4424065"/>
              <a:gd name="connsiteX23" fmla="*/ 2612540 w 5531319"/>
              <a:gd name="connsiteY23" fmla="*/ 836 h 4424065"/>
              <a:gd name="connsiteX24" fmla="*/ 5468597 w 5531319"/>
              <a:gd name="connsiteY24" fmla="*/ 2088522 h 4424065"/>
              <a:gd name="connsiteX25" fmla="*/ 5471140 w 5531319"/>
              <a:gd name="connsiteY25" fmla="*/ 1826083 h 4424065"/>
              <a:gd name="connsiteX26" fmla="*/ 5327079 w 5531319"/>
              <a:gd name="connsiteY26" fmla="*/ 1361348 h 4424065"/>
              <a:gd name="connsiteX27" fmla="*/ 4833353 w 5531319"/>
              <a:gd name="connsiteY27" fmla="*/ 816507 h 4424065"/>
              <a:gd name="connsiteX28" fmla="*/ 4063456 w 5531319"/>
              <a:gd name="connsiteY28" fmla="*/ 400724 h 4424065"/>
              <a:gd name="connsiteX29" fmla="*/ 3972543 w 5531319"/>
              <a:gd name="connsiteY29" fmla="*/ 365631 h 4424065"/>
              <a:gd name="connsiteX30" fmla="*/ 3885571 w 5531319"/>
              <a:gd name="connsiteY30" fmla="*/ 334733 h 4424065"/>
              <a:gd name="connsiteX31" fmla="*/ 4355012 w 5531319"/>
              <a:gd name="connsiteY31" fmla="*/ 579880 h 4424065"/>
              <a:gd name="connsiteX32" fmla="*/ 5144618 w 5531319"/>
              <a:gd name="connsiteY32" fmla="*/ 1290779 h 4424065"/>
              <a:gd name="connsiteX33" fmla="*/ 5468597 w 5531319"/>
              <a:gd name="connsiteY33" fmla="*/ 2088522 h 4424065"/>
              <a:gd name="connsiteX34" fmla="*/ 2219771 w 5531319"/>
              <a:gd name="connsiteY34" fmla="*/ 85645 h 4424065"/>
              <a:gd name="connsiteX35" fmla="*/ 2181626 w 5531319"/>
              <a:gd name="connsiteY35" fmla="*/ 89333 h 4424065"/>
              <a:gd name="connsiteX36" fmla="*/ 1462971 w 5531319"/>
              <a:gd name="connsiteY36" fmla="*/ 303073 h 4424065"/>
              <a:gd name="connsiteX37" fmla="*/ 308697 w 5531319"/>
              <a:gd name="connsiteY37" fmla="*/ 1338461 h 4424065"/>
              <a:gd name="connsiteX38" fmla="*/ 65839 w 5531319"/>
              <a:gd name="connsiteY38" fmla="*/ 2064364 h 4424065"/>
              <a:gd name="connsiteX39" fmla="*/ 82114 w 5531319"/>
              <a:gd name="connsiteY39" fmla="*/ 2022150 h 4424065"/>
              <a:gd name="connsiteX40" fmla="*/ 423260 w 5531319"/>
              <a:gd name="connsiteY40" fmla="*/ 1282260 h 4424065"/>
              <a:gd name="connsiteX41" fmla="*/ 1231811 w 5531319"/>
              <a:gd name="connsiteY41" fmla="*/ 454001 h 4424065"/>
              <a:gd name="connsiteX42" fmla="*/ 2219771 w 5531319"/>
              <a:gd name="connsiteY42" fmla="*/ 85645 h 4424065"/>
              <a:gd name="connsiteX43" fmla="*/ 2855524 w 5531319"/>
              <a:gd name="connsiteY43" fmla="*/ 4364392 h 4424065"/>
              <a:gd name="connsiteX44" fmla="*/ 4292327 w 5531319"/>
              <a:gd name="connsiteY44" fmla="*/ 3931444 h 4424065"/>
              <a:gd name="connsiteX45" fmla="*/ 2855652 w 5531319"/>
              <a:gd name="connsiteY45" fmla="*/ 4364392 h 4424065"/>
              <a:gd name="connsiteX46" fmla="*/ 3869805 w 5531319"/>
              <a:gd name="connsiteY46" fmla="*/ 330156 h 4424065"/>
              <a:gd name="connsiteX47" fmla="*/ 3865736 w 5531319"/>
              <a:gd name="connsiteY47" fmla="*/ 329520 h 4424065"/>
              <a:gd name="connsiteX48" fmla="*/ 3866499 w 5531319"/>
              <a:gd name="connsiteY48" fmla="*/ 330537 h 4424065"/>
              <a:gd name="connsiteX49" fmla="*/ 4302117 w 5531319"/>
              <a:gd name="connsiteY49" fmla="*/ 3923561 h 4424065"/>
              <a:gd name="connsiteX50" fmla="*/ 4301101 w 5531319"/>
              <a:gd name="connsiteY50" fmla="*/ 3924959 h 4424065"/>
              <a:gd name="connsiteX51" fmla="*/ 4302880 w 5531319"/>
              <a:gd name="connsiteY51" fmla="*/ 3924959 h 4424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5531319" h="4424065">
                <a:moveTo>
                  <a:pt x="2612540" y="836"/>
                </a:moveTo>
                <a:cubicBezTo>
                  <a:pt x="2715913" y="-4250"/>
                  <a:pt x="2831239" y="14695"/>
                  <a:pt x="2946310" y="35548"/>
                </a:cubicBezTo>
                <a:cubicBezTo>
                  <a:pt x="3291651" y="98106"/>
                  <a:pt x="3631143" y="182915"/>
                  <a:pt x="3961099" y="303581"/>
                </a:cubicBezTo>
                <a:cubicBezTo>
                  <a:pt x="4278340" y="419543"/>
                  <a:pt x="4581340" y="563350"/>
                  <a:pt x="4854587" y="764502"/>
                </a:cubicBezTo>
                <a:cubicBezTo>
                  <a:pt x="5067437" y="921152"/>
                  <a:pt x="5250407" y="1105521"/>
                  <a:pt x="5377812" y="1339732"/>
                </a:cubicBezTo>
                <a:cubicBezTo>
                  <a:pt x="5459811" y="1489986"/>
                  <a:pt x="5510303" y="1655396"/>
                  <a:pt x="5526197" y="1825829"/>
                </a:cubicBezTo>
                <a:cubicBezTo>
                  <a:pt x="5538276" y="1951327"/>
                  <a:pt x="5527341" y="2074917"/>
                  <a:pt x="5510557" y="2199398"/>
                </a:cubicBezTo>
                <a:cubicBezTo>
                  <a:pt x="5502966" y="2266991"/>
                  <a:pt x="5502712" y="2335195"/>
                  <a:pt x="5509795" y="2402839"/>
                </a:cubicBezTo>
                <a:cubicBezTo>
                  <a:pt x="5534207" y="2664197"/>
                  <a:pt x="5468471" y="2926051"/>
                  <a:pt x="5323519" y="3144890"/>
                </a:cubicBezTo>
                <a:cubicBezTo>
                  <a:pt x="5201339" y="3332234"/>
                  <a:pt x="5041041" y="3491719"/>
                  <a:pt x="4853061" y="3612932"/>
                </a:cubicBezTo>
                <a:cubicBezTo>
                  <a:pt x="4671109" y="3732072"/>
                  <a:pt x="4498565" y="3864563"/>
                  <a:pt x="4316358" y="3982940"/>
                </a:cubicBezTo>
                <a:cubicBezTo>
                  <a:pt x="4019716" y="4175573"/>
                  <a:pt x="3701076" y="4317347"/>
                  <a:pt x="3352556" y="4386771"/>
                </a:cubicBezTo>
                <a:cubicBezTo>
                  <a:pt x="3160953" y="4425590"/>
                  <a:pt x="2964455" y="4434173"/>
                  <a:pt x="2770206" y="4412201"/>
                </a:cubicBezTo>
                <a:cubicBezTo>
                  <a:pt x="2685524" y="4402537"/>
                  <a:pt x="2599952" y="4402410"/>
                  <a:pt x="2514888" y="4393637"/>
                </a:cubicBezTo>
                <a:cubicBezTo>
                  <a:pt x="2307136" y="4370851"/>
                  <a:pt x="2102208" y="4327277"/>
                  <a:pt x="1903166" y="4263562"/>
                </a:cubicBezTo>
                <a:cubicBezTo>
                  <a:pt x="1560622" y="4156119"/>
                  <a:pt x="1238931" y="4006972"/>
                  <a:pt x="948392" y="3794249"/>
                </a:cubicBezTo>
                <a:cubicBezTo>
                  <a:pt x="647553" y="3573897"/>
                  <a:pt x="396812" y="3308660"/>
                  <a:pt x="223633" y="2975526"/>
                </a:cubicBezTo>
                <a:cubicBezTo>
                  <a:pt x="129453" y="2796370"/>
                  <a:pt x="67149" y="2602198"/>
                  <a:pt x="39519" y="2401695"/>
                </a:cubicBezTo>
                <a:cubicBezTo>
                  <a:pt x="34509" y="2367555"/>
                  <a:pt x="26728" y="2333872"/>
                  <a:pt x="16251" y="2300991"/>
                </a:cubicBezTo>
                <a:cubicBezTo>
                  <a:pt x="-9180" y="2218598"/>
                  <a:pt x="-25" y="2135695"/>
                  <a:pt x="11800" y="2053556"/>
                </a:cubicBezTo>
                <a:cubicBezTo>
                  <a:pt x="93685" y="1480615"/>
                  <a:pt x="377867" y="1021983"/>
                  <a:pt x="812849" y="651084"/>
                </a:cubicBezTo>
                <a:cubicBezTo>
                  <a:pt x="1176754" y="340201"/>
                  <a:pt x="1598259" y="146042"/>
                  <a:pt x="2066809" y="52586"/>
                </a:cubicBezTo>
                <a:cubicBezTo>
                  <a:pt x="2154543" y="35039"/>
                  <a:pt x="2243040" y="23087"/>
                  <a:pt x="2332045" y="14441"/>
                </a:cubicBezTo>
                <a:cubicBezTo>
                  <a:pt x="2421051" y="5794"/>
                  <a:pt x="2508912" y="2107"/>
                  <a:pt x="2612540" y="836"/>
                </a:cubicBezTo>
                <a:close/>
                <a:moveTo>
                  <a:pt x="5468597" y="2088522"/>
                </a:moveTo>
                <a:cubicBezTo>
                  <a:pt x="5479329" y="2001424"/>
                  <a:pt x="5480181" y="1913385"/>
                  <a:pt x="5471140" y="1826083"/>
                </a:cubicBezTo>
                <a:cubicBezTo>
                  <a:pt x="5455336" y="1662962"/>
                  <a:pt x="5406306" y="1504799"/>
                  <a:pt x="5327079" y="1361348"/>
                </a:cubicBezTo>
                <a:cubicBezTo>
                  <a:pt x="5206159" y="1140233"/>
                  <a:pt x="5033361" y="965782"/>
                  <a:pt x="4833353" y="816507"/>
                </a:cubicBezTo>
                <a:cubicBezTo>
                  <a:pt x="4597234" y="640276"/>
                  <a:pt x="4336321" y="509438"/>
                  <a:pt x="4063456" y="400724"/>
                </a:cubicBezTo>
                <a:cubicBezTo>
                  <a:pt x="4033359" y="388607"/>
                  <a:pt x="4003059" y="376909"/>
                  <a:pt x="3972543" y="365631"/>
                </a:cubicBezTo>
                <a:cubicBezTo>
                  <a:pt x="3943679" y="354950"/>
                  <a:pt x="3914562" y="345033"/>
                  <a:pt x="3885571" y="334733"/>
                </a:cubicBezTo>
                <a:cubicBezTo>
                  <a:pt x="4046888" y="406840"/>
                  <a:pt x="4203652" y="488713"/>
                  <a:pt x="4355012" y="579880"/>
                </a:cubicBezTo>
                <a:cubicBezTo>
                  <a:pt x="4662081" y="768063"/>
                  <a:pt x="4933802" y="995790"/>
                  <a:pt x="5144618" y="1290779"/>
                </a:cubicBezTo>
                <a:cubicBezTo>
                  <a:pt x="5314364" y="1528042"/>
                  <a:pt x="5426257" y="1789591"/>
                  <a:pt x="5468597" y="2088522"/>
                </a:cubicBezTo>
                <a:close/>
                <a:moveTo>
                  <a:pt x="2219771" y="85645"/>
                </a:moveTo>
                <a:cubicBezTo>
                  <a:pt x="2206942" y="84005"/>
                  <a:pt x="2193909" y="85264"/>
                  <a:pt x="2181626" y="89333"/>
                </a:cubicBezTo>
                <a:cubicBezTo>
                  <a:pt x="1932919" y="125113"/>
                  <a:pt x="1690799" y="197118"/>
                  <a:pt x="1462971" y="303073"/>
                </a:cubicBezTo>
                <a:cubicBezTo>
                  <a:pt x="971788" y="529528"/>
                  <a:pt x="578129" y="865460"/>
                  <a:pt x="308697" y="1338461"/>
                </a:cubicBezTo>
                <a:cubicBezTo>
                  <a:pt x="180224" y="1561852"/>
                  <a:pt x="97652" y="1808638"/>
                  <a:pt x="65839" y="2064364"/>
                </a:cubicBezTo>
                <a:cubicBezTo>
                  <a:pt x="71942" y="2050505"/>
                  <a:pt x="77283" y="2036391"/>
                  <a:pt x="82114" y="2022150"/>
                </a:cubicBezTo>
                <a:cubicBezTo>
                  <a:pt x="170103" y="1763653"/>
                  <a:pt x="279579" y="1515073"/>
                  <a:pt x="423260" y="1282260"/>
                </a:cubicBezTo>
                <a:cubicBezTo>
                  <a:pt x="630769" y="945565"/>
                  <a:pt x="895370" y="664944"/>
                  <a:pt x="1231811" y="454001"/>
                </a:cubicBezTo>
                <a:cubicBezTo>
                  <a:pt x="1535192" y="263783"/>
                  <a:pt x="1866801" y="149729"/>
                  <a:pt x="2219771" y="85645"/>
                </a:cubicBezTo>
                <a:close/>
                <a:moveTo>
                  <a:pt x="2855524" y="4364392"/>
                </a:moveTo>
                <a:cubicBezTo>
                  <a:pt x="3386633" y="4394018"/>
                  <a:pt x="3853530" y="4210158"/>
                  <a:pt x="4292327" y="3931444"/>
                </a:cubicBezTo>
                <a:cubicBezTo>
                  <a:pt x="3830134" y="4131325"/>
                  <a:pt x="3346707" y="4259111"/>
                  <a:pt x="2855652" y="4364392"/>
                </a:cubicBezTo>
                <a:close/>
                <a:moveTo>
                  <a:pt x="3869805" y="330156"/>
                </a:moveTo>
                <a:lnTo>
                  <a:pt x="3865736" y="329520"/>
                </a:lnTo>
                <a:cubicBezTo>
                  <a:pt x="3865736" y="329520"/>
                  <a:pt x="3865736" y="330410"/>
                  <a:pt x="3866499" y="330537"/>
                </a:cubicBezTo>
                <a:close/>
                <a:moveTo>
                  <a:pt x="4302117" y="3923561"/>
                </a:moveTo>
                <a:lnTo>
                  <a:pt x="4301101" y="3924959"/>
                </a:lnTo>
                <a:lnTo>
                  <a:pt x="4302880" y="3924959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153F4F-A16A-4B8B-9227-2EB4EFA020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24135" y="2156348"/>
            <a:ext cx="3971495" cy="186674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800" b="1">
                <a:solidFill>
                  <a:srgbClr val="FFFFFF"/>
                </a:solidFill>
              </a:rPr>
              <a:t>BERT</a:t>
            </a:r>
          </a:p>
        </p:txBody>
      </p:sp>
      <p:sp>
        <p:nvSpPr>
          <p:cNvPr id="66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05874" y="4409267"/>
            <a:ext cx="3242551" cy="27432"/>
          </a:xfrm>
          <a:custGeom>
            <a:avLst/>
            <a:gdLst>
              <a:gd name="connsiteX0" fmla="*/ 0 w 3242551"/>
              <a:gd name="connsiteY0" fmla="*/ 0 h 27432"/>
              <a:gd name="connsiteX1" fmla="*/ 616085 w 3242551"/>
              <a:gd name="connsiteY1" fmla="*/ 0 h 27432"/>
              <a:gd name="connsiteX2" fmla="*/ 1264595 w 3242551"/>
              <a:gd name="connsiteY2" fmla="*/ 0 h 27432"/>
              <a:gd name="connsiteX3" fmla="*/ 1945531 w 3242551"/>
              <a:gd name="connsiteY3" fmla="*/ 0 h 27432"/>
              <a:gd name="connsiteX4" fmla="*/ 2626466 w 3242551"/>
              <a:gd name="connsiteY4" fmla="*/ 0 h 27432"/>
              <a:gd name="connsiteX5" fmla="*/ 3242551 w 3242551"/>
              <a:gd name="connsiteY5" fmla="*/ 0 h 27432"/>
              <a:gd name="connsiteX6" fmla="*/ 3242551 w 3242551"/>
              <a:gd name="connsiteY6" fmla="*/ 27432 h 27432"/>
              <a:gd name="connsiteX7" fmla="*/ 2529190 w 3242551"/>
              <a:gd name="connsiteY7" fmla="*/ 27432 h 27432"/>
              <a:gd name="connsiteX8" fmla="*/ 1815829 w 3242551"/>
              <a:gd name="connsiteY8" fmla="*/ 27432 h 27432"/>
              <a:gd name="connsiteX9" fmla="*/ 1167318 w 3242551"/>
              <a:gd name="connsiteY9" fmla="*/ 27432 h 27432"/>
              <a:gd name="connsiteX10" fmla="*/ 0 w 3242551"/>
              <a:gd name="connsiteY10" fmla="*/ 27432 h 27432"/>
              <a:gd name="connsiteX11" fmla="*/ 0 w 3242551"/>
              <a:gd name="connsiteY11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42551" h="27432" fill="none" extrusionOk="0">
                <a:moveTo>
                  <a:pt x="0" y="0"/>
                </a:moveTo>
                <a:cubicBezTo>
                  <a:pt x="194108" y="-30346"/>
                  <a:pt x="476260" y="9901"/>
                  <a:pt x="616085" y="0"/>
                </a:cubicBezTo>
                <a:cubicBezTo>
                  <a:pt x="755911" y="-9901"/>
                  <a:pt x="955441" y="-31994"/>
                  <a:pt x="1264595" y="0"/>
                </a:cubicBezTo>
                <a:cubicBezTo>
                  <a:pt x="1573749" y="31994"/>
                  <a:pt x="1618785" y="-7447"/>
                  <a:pt x="1945531" y="0"/>
                </a:cubicBezTo>
                <a:cubicBezTo>
                  <a:pt x="2272277" y="7447"/>
                  <a:pt x="2390625" y="1646"/>
                  <a:pt x="2626466" y="0"/>
                </a:cubicBezTo>
                <a:cubicBezTo>
                  <a:pt x="2862308" y="-1646"/>
                  <a:pt x="3064770" y="5184"/>
                  <a:pt x="3242551" y="0"/>
                </a:cubicBezTo>
                <a:cubicBezTo>
                  <a:pt x="3241385" y="7395"/>
                  <a:pt x="3242596" y="21864"/>
                  <a:pt x="3242551" y="27432"/>
                </a:cubicBezTo>
                <a:cubicBezTo>
                  <a:pt x="3023282" y="59750"/>
                  <a:pt x="2875833" y="36030"/>
                  <a:pt x="2529190" y="27432"/>
                </a:cubicBezTo>
                <a:cubicBezTo>
                  <a:pt x="2182547" y="18834"/>
                  <a:pt x="2011286" y="10066"/>
                  <a:pt x="1815829" y="27432"/>
                </a:cubicBezTo>
                <a:cubicBezTo>
                  <a:pt x="1620372" y="44798"/>
                  <a:pt x="1410011" y="-1058"/>
                  <a:pt x="1167318" y="27432"/>
                </a:cubicBezTo>
                <a:cubicBezTo>
                  <a:pt x="924625" y="55922"/>
                  <a:pt x="241931" y="85033"/>
                  <a:pt x="0" y="27432"/>
                </a:cubicBezTo>
                <a:cubicBezTo>
                  <a:pt x="-503" y="20663"/>
                  <a:pt x="1168" y="5855"/>
                  <a:pt x="0" y="0"/>
                </a:cubicBezTo>
                <a:close/>
              </a:path>
              <a:path w="3242551" h="27432" stroke="0" extrusionOk="0">
                <a:moveTo>
                  <a:pt x="0" y="0"/>
                </a:moveTo>
                <a:cubicBezTo>
                  <a:pt x="292987" y="-12051"/>
                  <a:pt x="313221" y="-4437"/>
                  <a:pt x="616085" y="0"/>
                </a:cubicBezTo>
                <a:cubicBezTo>
                  <a:pt x="918950" y="4437"/>
                  <a:pt x="1001475" y="-7765"/>
                  <a:pt x="1167318" y="0"/>
                </a:cubicBezTo>
                <a:cubicBezTo>
                  <a:pt x="1333161" y="7765"/>
                  <a:pt x="1642740" y="34995"/>
                  <a:pt x="1880680" y="0"/>
                </a:cubicBezTo>
                <a:cubicBezTo>
                  <a:pt x="2118620" y="-34995"/>
                  <a:pt x="2326628" y="756"/>
                  <a:pt x="2496764" y="0"/>
                </a:cubicBezTo>
                <a:cubicBezTo>
                  <a:pt x="2666900" y="-756"/>
                  <a:pt x="2887316" y="25599"/>
                  <a:pt x="3242551" y="0"/>
                </a:cubicBezTo>
                <a:cubicBezTo>
                  <a:pt x="3242744" y="12649"/>
                  <a:pt x="3241563" y="17989"/>
                  <a:pt x="3242551" y="27432"/>
                </a:cubicBezTo>
                <a:cubicBezTo>
                  <a:pt x="3008998" y="-2757"/>
                  <a:pt x="2799879" y="44559"/>
                  <a:pt x="2594041" y="27432"/>
                </a:cubicBezTo>
                <a:cubicBezTo>
                  <a:pt x="2388203" y="10306"/>
                  <a:pt x="2212925" y="-2221"/>
                  <a:pt x="1880680" y="27432"/>
                </a:cubicBezTo>
                <a:cubicBezTo>
                  <a:pt x="1548435" y="57085"/>
                  <a:pt x="1523943" y="37041"/>
                  <a:pt x="1329446" y="27432"/>
                </a:cubicBezTo>
                <a:cubicBezTo>
                  <a:pt x="1134949" y="17823"/>
                  <a:pt x="919920" y="28299"/>
                  <a:pt x="680936" y="27432"/>
                </a:cubicBezTo>
                <a:cubicBezTo>
                  <a:pt x="441952" y="26566"/>
                  <a:pt x="273000" y="57219"/>
                  <a:pt x="0" y="27432"/>
                </a:cubicBezTo>
                <a:cubicBezTo>
                  <a:pt x="1300" y="19678"/>
                  <a:pt x="-86" y="12044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3810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3" descr="Diagram&#10;&#10;Description automatically generated">
            <a:extLst>
              <a:ext uri="{FF2B5EF4-FFF2-40B4-BE49-F238E27FC236}">
                <a16:creationId xmlns:a16="http://schemas.microsoft.com/office/drawing/2014/main" id="{7669EDF1-77B6-CFA9-EFFA-16F106D47E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246" y="1672307"/>
            <a:ext cx="6250352" cy="3503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3292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FA2E39B7-17D8-4009-A8BA-9E8D8EC1B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7">
            <a:extLst>
              <a:ext uri="{FF2B5EF4-FFF2-40B4-BE49-F238E27FC236}">
                <a16:creationId xmlns:a16="http://schemas.microsoft.com/office/drawing/2014/main" id="{8B71B615-14B5-4C0F-99E2-F17912DC6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V="1">
            <a:off x="3203463" y="-2060461"/>
            <a:ext cx="5649003" cy="10651671"/>
          </a:xfrm>
          <a:custGeom>
            <a:avLst/>
            <a:gdLst>
              <a:gd name="connsiteX0" fmla="*/ 0 w 5649003"/>
              <a:gd name="connsiteY0" fmla="*/ 5325836 h 10651671"/>
              <a:gd name="connsiteX1" fmla="*/ 2824502 w 5649003"/>
              <a:gd name="connsiteY1" fmla="*/ 0 h 10651671"/>
              <a:gd name="connsiteX2" fmla="*/ 5649004 w 5649003"/>
              <a:gd name="connsiteY2" fmla="*/ 5325836 h 10651671"/>
              <a:gd name="connsiteX3" fmla="*/ 2824502 w 5649003"/>
              <a:gd name="connsiteY3" fmla="*/ 10651672 h 10651671"/>
              <a:gd name="connsiteX4" fmla="*/ 0 w 5649003"/>
              <a:gd name="connsiteY4" fmla="*/ 5325836 h 106516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49003" h="10651671" fill="none" extrusionOk="0">
                <a:moveTo>
                  <a:pt x="0" y="5325836"/>
                </a:moveTo>
                <a:cubicBezTo>
                  <a:pt x="186946" y="2320485"/>
                  <a:pt x="1438121" y="-52385"/>
                  <a:pt x="2824502" y="0"/>
                </a:cubicBezTo>
                <a:cubicBezTo>
                  <a:pt x="4703838" y="-43168"/>
                  <a:pt x="5583840" y="2369660"/>
                  <a:pt x="5649004" y="5325836"/>
                </a:cubicBezTo>
                <a:cubicBezTo>
                  <a:pt x="5518761" y="8289338"/>
                  <a:pt x="4285196" y="10894014"/>
                  <a:pt x="2824502" y="10651672"/>
                </a:cubicBezTo>
                <a:cubicBezTo>
                  <a:pt x="1536945" y="11016699"/>
                  <a:pt x="142947" y="8418643"/>
                  <a:pt x="0" y="5325836"/>
                </a:cubicBezTo>
                <a:close/>
              </a:path>
              <a:path w="5649003" h="10651671" stroke="0" extrusionOk="0">
                <a:moveTo>
                  <a:pt x="0" y="5325836"/>
                </a:moveTo>
                <a:cubicBezTo>
                  <a:pt x="-54350" y="2332108"/>
                  <a:pt x="1351726" y="167869"/>
                  <a:pt x="2824502" y="0"/>
                </a:cubicBezTo>
                <a:cubicBezTo>
                  <a:pt x="4182679" y="-143942"/>
                  <a:pt x="5672665" y="2549517"/>
                  <a:pt x="5649004" y="5325836"/>
                </a:cubicBezTo>
                <a:cubicBezTo>
                  <a:pt x="5518596" y="8280244"/>
                  <a:pt x="4081190" y="10622204"/>
                  <a:pt x="2824502" y="10651672"/>
                </a:cubicBezTo>
                <a:cubicBezTo>
                  <a:pt x="1216708" y="10537144"/>
                  <a:pt x="-100850" y="8264979"/>
                  <a:pt x="0" y="5325836"/>
                </a:cubicBezTo>
                <a:close/>
              </a:path>
            </a:pathLst>
          </a:custGeom>
          <a:solidFill>
            <a:schemeClr val="accent1"/>
          </a:solidFill>
          <a:ln w="57150">
            <a:solidFill>
              <a:schemeClr val="accent1"/>
            </a:solidFill>
            <a:extLst>
              <a:ext uri="{C807C97D-BFC1-408E-A445-0C87EB9F89A2}">
                <ask:lineSketchStyleProps xmlns:ask="http://schemas.microsoft.com/office/drawing/2018/sketchyshapes" sd="63743190">
                  <a:prstGeom prst="ellips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6B2634-68E4-84D5-760C-3E03CDAE53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2571" y="1420591"/>
            <a:ext cx="6809014" cy="11028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>
                <a:latin typeface="Calibri"/>
                <a:ea typeface="+mj-lt"/>
                <a:cs typeface="+mj-lt"/>
              </a:rPr>
              <a:t>ĐỊNH NGHĨA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61D4E60-28FE-68EE-6EEF-6010DEE97FB8}"/>
              </a:ext>
            </a:extLst>
          </p:cNvPr>
          <p:cNvSpPr txBox="1">
            <a:spLocks/>
          </p:cNvSpPr>
          <p:nvPr/>
        </p:nvSpPr>
        <p:spPr>
          <a:xfrm>
            <a:off x="1618854" y="2959635"/>
            <a:ext cx="9145615" cy="225774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defPPr>
              <a:defRPr lang="en-US"/>
            </a:defPPr>
            <a:lvl1pPr marL="0" algn="r" defTabSz="914400" rtl="0" eaLnBrk="1" latinLnBrk="0" hangingPunct="1"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  <a:spcBef>
                <a:spcPts val="1000"/>
              </a:spcBef>
              <a:spcAft>
                <a:spcPts val="600"/>
              </a:spcAft>
            </a:pPr>
            <a:r>
              <a:rPr lang="en-US" sz="2600">
                <a:solidFill>
                  <a:srgbClr val="FFFFFF"/>
                </a:solidFill>
                <a:latin typeface="Calibri"/>
                <a:cs typeface="Calibri"/>
              </a:rPr>
              <a:t>Language Model (LM) </a:t>
            </a:r>
            <a:r>
              <a:rPr lang="en-US" sz="2600" err="1">
                <a:solidFill>
                  <a:srgbClr val="FFFFFF"/>
                </a:solidFill>
                <a:latin typeface="Calibri"/>
                <a:cs typeface="Calibri"/>
              </a:rPr>
              <a:t>là</a:t>
            </a:r>
            <a:r>
              <a:rPr lang="en-US" sz="2600">
                <a:solidFill>
                  <a:srgbClr val="FFFFFF"/>
                </a:solidFill>
                <a:latin typeface="Calibri"/>
                <a:cs typeface="Calibri"/>
              </a:rPr>
              <a:t> </a:t>
            </a:r>
            <a:r>
              <a:rPr lang="en-US" sz="2600" err="1">
                <a:solidFill>
                  <a:srgbClr val="FFFFFF"/>
                </a:solidFill>
                <a:latin typeface="Calibri"/>
                <a:cs typeface="Calibri"/>
              </a:rPr>
              <a:t>tập</a:t>
            </a:r>
            <a:r>
              <a:rPr lang="en-US" sz="2600">
                <a:solidFill>
                  <a:srgbClr val="FFFFFF"/>
                </a:solidFill>
                <a:latin typeface="Calibri"/>
                <a:cs typeface="Calibri"/>
              </a:rPr>
              <a:t> </a:t>
            </a:r>
            <a:r>
              <a:rPr lang="en-US" sz="2600" err="1">
                <a:solidFill>
                  <a:srgbClr val="FFFFFF"/>
                </a:solidFill>
                <a:latin typeface="Calibri"/>
                <a:cs typeface="Calibri"/>
              </a:rPr>
              <a:t>hợp</a:t>
            </a:r>
            <a:r>
              <a:rPr lang="en-US" sz="2600">
                <a:solidFill>
                  <a:srgbClr val="FFFFFF"/>
                </a:solidFill>
                <a:latin typeface="Calibri"/>
                <a:cs typeface="Calibri"/>
              </a:rPr>
              <a:t> </a:t>
            </a:r>
            <a:r>
              <a:rPr lang="en-US" sz="2600" err="1">
                <a:solidFill>
                  <a:srgbClr val="FFFFFF"/>
                </a:solidFill>
                <a:latin typeface="Calibri"/>
                <a:cs typeface="Calibri"/>
              </a:rPr>
              <a:t>các</a:t>
            </a:r>
            <a:r>
              <a:rPr lang="en-US" sz="2600">
                <a:solidFill>
                  <a:srgbClr val="FFFFFF"/>
                </a:solidFill>
                <a:latin typeface="Calibri"/>
                <a:cs typeface="Calibri"/>
              </a:rPr>
              <a:t> tri </a:t>
            </a:r>
            <a:r>
              <a:rPr lang="en-US" sz="2600" err="1">
                <a:solidFill>
                  <a:srgbClr val="FFFFFF"/>
                </a:solidFill>
                <a:latin typeface="Calibri"/>
                <a:cs typeface="Calibri"/>
              </a:rPr>
              <a:t>thức</a:t>
            </a:r>
            <a:r>
              <a:rPr lang="en-US" sz="2600">
                <a:solidFill>
                  <a:srgbClr val="FFFFFF"/>
                </a:solidFill>
                <a:latin typeface="Calibri"/>
                <a:cs typeface="Calibri"/>
              </a:rPr>
              <a:t> </a:t>
            </a:r>
            <a:r>
              <a:rPr lang="en-US" sz="2600" err="1">
                <a:solidFill>
                  <a:srgbClr val="FFFFFF"/>
                </a:solidFill>
                <a:latin typeface="Calibri"/>
                <a:cs typeface="Calibri"/>
              </a:rPr>
              <a:t>trước</a:t>
            </a:r>
            <a:r>
              <a:rPr lang="en-US" sz="260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600" err="1">
                <a:solidFill>
                  <a:srgbClr val="FFFFFF"/>
                </a:solidFill>
                <a:latin typeface="Calibri"/>
                <a:cs typeface="Calibri"/>
              </a:rPr>
              <a:t>đó</a:t>
            </a:r>
            <a:r>
              <a:rPr lang="en-US" sz="2600">
                <a:solidFill>
                  <a:srgbClr val="FFFFFF"/>
                </a:solidFill>
                <a:latin typeface="Calibri"/>
                <a:cs typeface="Calibri"/>
              </a:rPr>
              <a:t> </a:t>
            </a:r>
            <a:r>
              <a:rPr lang="en-US" sz="2600" err="1">
                <a:solidFill>
                  <a:srgbClr val="FFFFFF"/>
                </a:solidFill>
                <a:latin typeface="Calibri"/>
                <a:cs typeface="Calibri"/>
              </a:rPr>
              <a:t>về</a:t>
            </a:r>
            <a:r>
              <a:rPr lang="en-US" sz="260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600" err="1">
                <a:solidFill>
                  <a:srgbClr val="FFFFFF"/>
                </a:solidFill>
                <a:latin typeface="Calibri"/>
                <a:cs typeface="Calibri"/>
              </a:rPr>
              <a:t>một</a:t>
            </a:r>
            <a:r>
              <a:rPr lang="en-US" sz="260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600" err="1">
                <a:solidFill>
                  <a:srgbClr val="FFFFFF"/>
                </a:solidFill>
                <a:latin typeface="Calibri"/>
                <a:cs typeface="Calibri"/>
              </a:rPr>
              <a:t>hoặc</a:t>
            </a:r>
            <a:r>
              <a:rPr lang="en-US" sz="260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600" err="1">
                <a:solidFill>
                  <a:srgbClr val="FFFFFF"/>
                </a:solidFill>
                <a:latin typeface="Calibri"/>
                <a:cs typeface="Calibri"/>
              </a:rPr>
              <a:t>nhiều</a:t>
            </a:r>
            <a:r>
              <a:rPr lang="en-US" sz="260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600" err="1">
                <a:solidFill>
                  <a:srgbClr val="FFFFFF"/>
                </a:solidFill>
                <a:latin typeface="Calibri"/>
                <a:cs typeface="Calibri"/>
              </a:rPr>
              <a:t>ngôn</a:t>
            </a:r>
            <a:r>
              <a:rPr lang="en-US" sz="260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600" err="1">
                <a:solidFill>
                  <a:srgbClr val="FFFFFF"/>
                </a:solidFill>
                <a:latin typeface="Calibri"/>
                <a:cs typeface="Calibri"/>
              </a:rPr>
              <a:t>ngữ</a:t>
            </a:r>
            <a:r>
              <a:rPr lang="en-US" sz="2600">
                <a:solidFill>
                  <a:srgbClr val="FFFFFF"/>
                </a:solidFill>
                <a:latin typeface="Calibri"/>
                <a:cs typeface="Calibri"/>
              </a:rPr>
              <a:t>, </a:t>
            </a:r>
            <a:r>
              <a:rPr lang="en-US" sz="2600" err="1">
                <a:solidFill>
                  <a:srgbClr val="FFFFFF"/>
                </a:solidFill>
                <a:latin typeface="Calibri"/>
                <a:cs typeface="Calibri"/>
              </a:rPr>
              <a:t>các</a:t>
            </a:r>
            <a:r>
              <a:rPr lang="en-US" sz="2600">
                <a:solidFill>
                  <a:srgbClr val="FFFFFF"/>
                </a:solidFill>
                <a:latin typeface="Calibri"/>
                <a:cs typeface="Calibri"/>
              </a:rPr>
              <a:t> tri </a:t>
            </a:r>
            <a:r>
              <a:rPr lang="en-US" sz="2600" err="1">
                <a:solidFill>
                  <a:srgbClr val="FFFFFF"/>
                </a:solidFill>
                <a:latin typeface="Calibri"/>
                <a:cs typeface="Calibri"/>
              </a:rPr>
              <a:t>thức</a:t>
            </a:r>
            <a:r>
              <a:rPr lang="en-US" sz="2600">
                <a:solidFill>
                  <a:srgbClr val="FFFFFF"/>
                </a:solidFill>
                <a:latin typeface="Calibri"/>
                <a:cs typeface="Calibri"/>
              </a:rPr>
              <a:t> </a:t>
            </a:r>
            <a:r>
              <a:rPr lang="en-US" sz="2600" err="1">
                <a:solidFill>
                  <a:srgbClr val="FFFFFF"/>
                </a:solidFill>
                <a:latin typeface="Calibri"/>
                <a:cs typeface="Calibri"/>
              </a:rPr>
              <a:t>này</a:t>
            </a:r>
            <a:r>
              <a:rPr lang="en-US" sz="2600">
                <a:solidFill>
                  <a:srgbClr val="FFFFFF"/>
                </a:solidFill>
                <a:latin typeface="Calibri"/>
                <a:cs typeface="Calibri"/>
              </a:rPr>
              <a:t> </a:t>
            </a:r>
            <a:r>
              <a:rPr lang="en-US" sz="2600" err="1">
                <a:solidFill>
                  <a:srgbClr val="FFFFFF"/>
                </a:solidFill>
                <a:latin typeface="Calibri"/>
                <a:cs typeface="Calibri"/>
              </a:rPr>
              <a:t>có</a:t>
            </a:r>
            <a:r>
              <a:rPr lang="en-US" sz="2600">
                <a:solidFill>
                  <a:srgbClr val="FFFFFF"/>
                </a:solidFill>
                <a:latin typeface="Calibri"/>
                <a:cs typeface="Calibri"/>
              </a:rPr>
              <a:t> </a:t>
            </a:r>
            <a:r>
              <a:rPr lang="en-US" sz="2600" err="1">
                <a:solidFill>
                  <a:srgbClr val="FFFFFF"/>
                </a:solidFill>
                <a:latin typeface="Calibri"/>
                <a:cs typeface="Calibri"/>
              </a:rPr>
              <a:t>thể</a:t>
            </a:r>
            <a:r>
              <a:rPr lang="en-US" sz="2600">
                <a:solidFill>
                  <a:srgbClr val="FFFFFF"/>
                </a:solidFill>
                <a:latin typeface="Calibri"/>
                <a:cs typeface="Calibri"/>
              </a:rPr>
              <a:t> </a:t>
            </a:r>
            <a:r>
              <a:rPr lang="en-US" sz="2600" err="1">
                <a:solidFill>
                  <a:srgbClr val="FFFFFF"/>
                </a:solidFill>
                <a:latin typeface="Calibri"/>
                <a:cs typeface="Calibri"/>
              </a:rPr>
              <a:t>là</a:t>
            </a:r>
            <a:r>
              <a:rPr lang="en-US" sz="2600">
                <a:solidFill>
                  <a:srgbClr val="FFFFFF"/>
                </a:solidFill>
                <a:latin typeface="Calibri"/>
                <a:cs typeface="Calibri"/>
              </a:rPr>
              <a:t> </a:t>
            </a:r>
            <a:r>
              <a:rPr lang="en-US" sz="2600" err="1">
                <a:solidFill>
                  <a:srgbClr val="FFFFFF"/>
                </a:solidFill>
                <a:latin typeface="Calibri"/>
                <a:cs typeface="Calibri"/>
              </a:rPr>
              <a:t>các</a:t>
            </a:r>
            <a:r>
              <a:rPr lang="en-US" sz="2600">
                <a:solidFill>
                  <a:srgbClr val="FFFFFF"/>
                </a:solidFill>
                <a:latin typeface="Calibri"/>
                <a:cs typeface="Calibri"/>
              </a:rPr>
              <a:t> tri </a:t>
            </a:r>
            <a:r>
              <a:rPr lang="en-US" sz="2600" err="1">
                <a:solidFill>
                  <a:srgbClr val="FFFFFF"/>
                </a:solidFill>
                <a:latin typeface="Calibri"/>
                <a:cs typeface="Calibri"/>
              </a:rPr>
              <a:t>thức</a:t>
            </a:r>
            <a:r>
              <a:rPr lang="en-US" sz="2600">
                <a:solidFill>
                  <a:srgbClr val="FFFFFF"/>
                </a:solidFill>
                <a:latin typeface="Calibri"/>
                <a:cs typeface="Calibri"/>
              </a:rPr>
              <a:t> </a:t>
            </a:r>
            <a:r>
              <a:rPr lang="en-US" sz="2600" err="1">
                <a:solidFill>
                  <a:srgbClr val="FFFFFF"/>
                </a:solidFill>
                <a:latin typeface="Calibri"/>
                <a:cs typeface="Calibri"/>
              </a:rPr>
              <a:t>về</a:t>
            </a:r>
            <a:r>
              <a:rPr lang="en-US" sz="2600">
                <a:solidFill>
                  <a:srgbClr val="FFFFFF"/>
                </a:solidFill>
                <a:latin typeface="Calibri"/>
                <a:cs typeface="Calibri"/>
              </a:rPr>
              <a:t> </a:t>
            </a:r>
            <a:r>
              <a:rPr lang="en-US" sz="2600" err="1">
                <a:solidFill>
                  <a:srgbClr val="FFFFFF"/>
                </a:solidFill>
                <a:latin typeface="Calibri"/>
                <a:cs typeface="Calibri"/>
              </a:rPr>
              <a:t>từ</a:t>
            </a:r>
            <a:r>
              <a:rPr lang="en-US" sz="2600">
                <a:solidFill>
                  <a:srgbClr val="FFFFFF"/>
                </a:solidFill>
                <a:latin typeface="Calibri"/>
                <a:cs typeface="Calibri"/>
              </a:rPr>
              <a:t> </a:t>
            </a:r>
            <a:r>
              <a:rPr lang="en-US" sz="2600" err="1">
                <a:solidFill>
                  <a:srgbClr val="FFFFFF"/>
                </a:solidFill>
                <a:latin typeface="Calibri"/>
                <a:cs typeface="Calibri"/>
              </a:rPr>
              <a:t>vựng</a:t>
            </a:r>
            <a:r>
              <a:rPr lang="en-US" sz="2600">
                <a:solidFill>
                  <a:srgbClr val="FFFFFF"/>
                </a:solidFill>
                <a:latin typeface="Calibri"/>
                <a:cs typeface="Calibri"/>
              </a:rPr>
              <a:t>, </a:t>
            </a:r>
            <a:r>
              <a:rPr lang="en-US" sz="2600" err="1">
                <a:solidFill>
                  <a:srgbClr val="FFFFFF"/>
                </a:solidFill>
                <a:latin typeface="Calibri"/>
                <a:cs typeface="Calibri"/>
              </a:rPr>
              <a:t>về</a:t>
            </a:r>
            <a:r>
              <a:rPr lang="en-US" sz="260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600" err="1">
                <a:solidFill>
                  <a:srgbClr val="FFFFFF"/>
                </a:solidFill>
                <a:latin typeface="Calibri"/>
                <a:cs typeface="Calibri"/>
              </a:rPr>
              <a:t>ngữ</a:t>
            </a:r>
            <a:r>
              <a:rPr lang="en-US" sz="2600">
                <a:solidFill>
                  <a:srgbClr val="FFFFFF"/>
                </a:solidFill>
                <a:latin typeface="Calibri"/>
                <a:cs typeface="Calibri"/>
              </a:rPr>
              <a:t> </a:t>
            </a:r>
            <a:r>
              <a:rPr lang="en-US" sz="2600" err="1">
                <a:solidFill>
                  <a:srgbClr val="FFFFFF"/>
                </a:solidFill>
                <a:latin typeface="Calibri"/>
                <a:cs typeface="Calibri"/>
              </a:rPr>
              <a:t>pháp</a:t>
            </a:r>
            <a:r>
              <a:rPr lang="en-US" sz="2600">
                <a:solidFill>
                  <a:srgbClr val="FFFFFF"/>
                </a:solidFill>
                <a:latin typeface="Calibri"/>
                <a:cs typeface="Calibri"/>
              </a:rPr>
              <a:t>, </a:t>
            </a:r>
            <a:r>
              <a:rPr lang="en-US" sz="2600" err="1">
                <a:solidFill>
                  <a:srgbClr val="FFFFFF"/>
                </a:solidFill>
                <a:latin typeface="Calibri"/>
                <a:cs typeface="Calibri"/>
              </a:rPr>
              <a:t>về</a:t>
            </a:r>
            <a:r>
              <a:rPr lang="en-US" sz="2600">
                <a:solidFill>
                  <a:srgbClr val="FFFFFF"/>
                </a:solidFill>
                <a:latin typeface="Calibri"/>
                <a:cs typeface="Calibri"/>
              </a:rPr>
              <a:t> </a:t>
            </a:r>
            <a:r>
              <a:rPr lang="en-US" sz="2600" err="1">
                <a:solidFill>
                  <a:srgbClr val="FFFFFF"/>
                </a:solidFill>
                <a:latin typeface="Calibri"/>
                <a:cs typeface="Calibri"/>
              </a:rPr>
              <a:t>tần</a:t>
            </a:r>
            <a:r>
              <a:rPr lang="en-US" sz="2600">
                <a:solidFill>
                  <a:srgbClr val="FFFFFF"/>
                </a:solidFill>
                <a:latin typeface="Calibri"/>
                <a:cs typeface="Calibri"/>
              </a:rPr>
              <a:t> </a:t>
            </a:r>
            <a:r>
              <a:rPr lang="en-US" sz="2600" err="1">
                <a:solidFill>
                  <a:srgbClr val="FFFFFF"/>
                </a:solidFill>
                <a:latin typeface="Calibri"/>
                <a:cs typeface="Calibri"/>
              </a:rPr>
              <a:t>suất</a:t>
            </a:r>
            <a:r>
              <a:rPr lang="en-US" sz="2600">
                <a:solidFill>
                  <a:srgbClr val="FFFFFF"/>
                </a:solidFill>
                <a:latin typeface="Calibri"/>
                <a:cs typeface="Calibri"/>
              </a:rPr>
              <a:t> </a:t>
            </a:r>
            <a:r>
              <a:rPr lang="en-US" sz="2600" err="1">
                <a:solidFill>
                  <a:srgbClr val="FFFFFF"/>
                </a:solidFill>
                <a:latin typeface="Calibri"/>
                <a:cs typeface="Calibri"/>
              </a:rPr>
              <a:t>xuất</a:t>
            </a:r>
            <a:r>
              <a:rPr lang="en-US" sz="2600">
                <a:solidFill>
                  <a:srgbClr val="FFFFFF"/>
                </a:solidFill>
                <a:latin typeface="Calibri"/>
                <a:cs typeface="Calibri"/>
              </a:rPr>
              <a:t> </a:t>
            </a:r>
            <a:r>
              <a:rPr lang="en-US" sz="2600" err="1">
                <a:solidFill>
                  <a:srgbClr val="FFFFFF"/>
                </a:solidFill>
                <a:latin typeface="Calibri"/>
                <a:cs typeface="Calibri"/>
              </a:rPr>
              <a:t>hiện</a:t>
            </a:r>
            <a:r>
              <a:rPr lang="en-US" sz="2600">
                <a:solidFill>
                  <a:srgbClr val="FFFFFF"/>
                </a:solidFill>
                <a:latin typeface="Calibri"/>
                <a:cs typeface="Calibri"/>
              </a:rPr>
              <a:t> </a:t>
            </a:r>
            <a:r>
              <a:rPr lang="en-US" sz="2600" err="1">
                <a:solidFill>
                  <a:srgbClr val="FFFFFF"/>
                </a:solidFill>
                <a:latin typeface="Calibri"/>
                <a:cs typeface="Calibri"/>
              </a:rPr>
              <a:t>của</a:t>
            </a:r>
            <a:r>
              <a:rPr lang="en-US" sz="2600">
                <a:solidFill>
                  <a:srgbClr val="FFFFFF"/>
                </a:solidFill>
                <a:latin typeface="Calibri"/>
                <a:cs typeface="Calibri"/>
              </a:rPr>
              <a:t> </a:t>
            </a:r>
            <a:r>
              <a:rPr lang="en-US" sz="2600" err="1">
                <a:solidFill>
                  <a:srgbClr val="FFFFFF"/>
                </a:solidFill>
                <a:latin typeface="Calibri"/>
                <a:cs typeface="Calibri"/>
              </a:rPr>
              <a:t>các</a:t>
            </a:r>
            <a:r>
              <a:rPr lang="en-US" sz="2600">
                <a:solidFill>
                  <a:srgbClr val="FFFFFF"/>
                </a:solidFill>
                <a:latin typeface="Calibri"/>
                <a:cs typeface="Calibri"/>
              </a:rPr>
              <a:t> </a:t>
            </a:r>
            <a:r>
              <a:rPr lang="en-US" sz="2600" err="1">
                <a:solidFill>
                  <a:srgbClr val="FFFFFF"/>
                </a:solidFill>
                <a:latin typeface="Calibri"/>
                <a:cs typeface="Calibri"/>
              </a:rPr>
              <a:t>cụm</a:t>
            </a:r>
            <a:r>
              <a:rPr lang="en-US" sz="260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600" err="1">
                <a:solidFill>
                  <a:srgbClr val="FFFFFF"/>
                </a:solidFill>
                <a:latin typeface="Calibri"/>
                <a:cs typeface="Calibri"/>
              </a:rPr>
              <a:t>từ</a:t>
            </a:r>
            <a:r>
              <a:rPr lang="en-US" sz="2600">
                <a:solidFill>
                  <a:srgbClr val="FFFFFF"/>
                </a:solidFill>
                <a:latin typeface="Calibri"/>
                <a:cs typeface="Calibri"/>
              </a:rPr>
              <a:t>,...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E4C25F-1A18-0D2E-9A51-3B3A4F883F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C18C1E5-FB55-42F5-BD6D-9CC153FCDBE6}" type="slidenum">
              <a:rPr lang="en-US" dirty="0" smtClean="0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967D11CC-22B6-9B72-7237-E286ECB31EF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286000" cy="365125"/>
          </a:xfrm>
        </p:spPr>
        <p:txBody>
          <a:bodyPr/>
          <a:lstStyle/>
          <a:p>
            <a:r>
              <a:rPr lang="en-US"/>
              <a:t>27/05/2022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B3C78BBE-BB8F-BB5C-5A3E-2037C5991389}"/>
              </a:ext>
            </a:extLst>
          </p:cNvPr>
          <p:cNvSpPr txBox="1">
            <a:spLocks/>
          </p:cNvSpPr>
          <p:nvPr/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lIns="91440" tIns="45720" rIns="91440" bIns="4572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>
                <a:ea typeface="+mn-lt"/>
                <a:cs typeface="+mn-lt"/>
              </a:rPr>
              <a:t>Vietnamese NER System</a:t>
            </a:r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7606983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C43B3C-D5E7-26C7-0864-AEE5227EA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>
                <a:latin typeface="Calibri"/>
                <a:ea typeface="+mj-lt"/>
                <a:cs typeface="+mj-lt"/>
              </a:rPr>
              <a:t>INPUT REPRESENTATION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10057-9933-4058-828C-5672E2440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8C1E5-FB55-42F5-BD6D-9CC153FCDBE6}" type="slidenum">
              <a:rPr lang="en-US" smtClean="0"/>
              <a:t>50</a:t>
            </a:fld>
            <a:endParaRPr lang="en-US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1A4CEDC1-9E9E-330C-B2E2-ABE9A124B6D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286000" cy="365125"/>
          </a:xfrm>
        </p:spPr>
        <p:txBody>
          <a:bodyPr/>
          <a:lstStyle/>
          <a:p>
            <a:r>
              <a:rPr lang="en-US"/>
              <a:t>17/06/2022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230360C1-56C5-8DBA-046F-0B2E3D936210}"/>
              </a:ext>
            </a:extLst>
          </p:cNvPr>
          <p:cNvSpPr txBox="1">
            <a:spLocks/>
          </p:cNvSpPr>
          <p:nvPr/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lIns="91440" tIns="45720" rIns="91440" bIns="4572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>
                <a:ea typeface="+mn-lt"/>
                <a:cs typeface="+mn-lt"/>
              </a:rPr>
              <a:t>Vietnamese NER System</a:t>
            </a:r>
            <a:endParaRPr lang="en-US" sz="1600"/>
          </a:p>
        </p:txBody>
      </p:sp>
      <p:pic>
        <p:nvPicPr>
          <p:cNvPr id="10" name="Content Placeholder 9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8C4C5DEE-5E4A-FFDB-24C2-857F9EF59D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47875" y="2538412"/>
            <a:ext cx="8096250" cy="3181350"/>
          </a:xfrm>
        </p:spPr>
      </p:pic>
    </p:spTree>
    <p:extLst>
      <p:ext uri="{BB962C8B-B14F-4D97-AF65-F5344CB8AC3E}">
        <p14:creationId xmlns:p14="http://schemas.microsoft.com/office/powerpoint/2010/main" val="47133088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53F4F-A16A-4B8B-9227-2EB4EFA02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>
                <a:ea typeface="+mj-lt"/>
                <a:cs typeface="+mj-lt"/>
              </a:rPr>
              <a:t>TOKENIZER</a:t>
            </a:r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354896840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C43B3C-D5E7-26C7-0864-AEE5227EA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>
                <a:latin typeface="Calibri"/>
                <a:ea typeface="+mj-lt"/>
                <a:cs typeface="+mj-lt"/>
              </a:rPr>
              <a:t>TOKENIZATION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10057-9933-4058-828C-5672E2440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8C1E5-FB55-42F5-BD6D-9CC153FCDBE6}" type="slidenum">
              <a:rPr lang="en-US" smtClean="0"/>
              <a:t>52</a:t>
            </a:fld>
            <a:endParaRPr lang="en-US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1A4CEDC1-9E9E-330C-B2E2-ABE9A124B6D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286000" cy="365125"/>
          </a:xfrm>
        </p:spPr>
        <p:txBody>
          <a:bodyPr/>
          <a:lstStyle/>
          <a:p>
            <a:r>
              <a:rPr lang="en-US"/>
              <a:t>17/06/2022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230360C1-56C5-8DBA-046F-0B2E3D936210}"/>
              </a:ext>
            </a:extLst>
          </p:cNvPr>
          <p:cNvSpPr txBox="1">
            <a:spLocks/>
          </p:cNvSpPr>
          <p:nvPr/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lIns="91440" tIns="45720" rIns="91440" bIns="4572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>
                <a:ea typeface="+mn-lt"/>
                <a:cs typeface="+mn-lt"/>
              </a:rPr>
              <a:t>Vietnamese NER System</a:t>
            </a:r>
            <a:endParaRPr lang="en-US" sz="1600"/>
          </a:p>
        </p:txBody>
      </p:sp>
      <p:pic>
        <p:nvPicPr>
          <p:cNvPr id="10" name="Picture 10" descr="Diagram&#10;&#10;Description automatically generated">
            <a:extLst>
              <a:ext uri="{FF2B5EF4-FFF2-40B4-BE49-F238E27FC236}">
                <a16:creationId xmlns:a16="http://schemas.microsoft.com/office/drawing/2014/main" id="{88349BE6-62C4-4F66-A489-0443993FE6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64948" y="2075688"/>
            <a:ext cx="5062105" cy="4105656"/>
          </a:xfrm>
        </p:spPr>
      </p:pic>
    </p:spTree>
    <p:extLst>
      <p:ext uri="{BB962C8B-B14F-4D97-AF65-F5344CB8AC3E}">
        <p14:creationId xmlns:p14="http://schemas.microsoft.com/office/powerpoint/2010/main" val="25074833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C43B3C-D5E7-26C7-0864-AEE5227EA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>
                <a:latin typeface="Calibri"/>
                <a:ea typeface="+mj-lt"/>
                <a:cs typeface="+mj-lt"/>
              </a:rPr>
              <a:t>TOKENIZATION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10057-9933-4058-828C-5672E2440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8C1E5-FB55-42F5-BD6D-9CC153FCDBE6}" type="slidenum">
              <a:rPr lang="en-US" smtClean="0"/>
              <a:t>53</a:t>
            </a:fld>
            <a:endParaRPr lang="en-US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77EF0FA4-4519-96F2-A5B0-3D1BB5A994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286000" cy="365125"/>
          </a:xfrm>
        </p:spPr>
        <p:txBody>
          <a:bodyPr/>
          <a:lstStyle/>
          <a:p>
            <a:r>
              <a:rPr lang="en-US"/>
              <a:t>27/05/2022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E6DC90CE-820C-4D07-3E7C-EEF7ED1C92A2}"/>
              </a:ext>
            </a:extLst>
          </p:cNvPr>
          <p:cNvSpPr txBox="1">
            <a:spLocks/>
          </p:cNvSpPr>
          <p:nvPr/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lIns="91440" tIns="45720" rIns="91440" bIns="4572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>
                <a:ea typeface="+mn-lt"/>
                <a:cs typeface="+mn-lt"/>
              </a:rPr>
              <a:t>Vietnamese NER System</a:t>
            </a:r>
            <a:endParaRPr lang="en-US" sz="1600"/>
          </a:p>
        </p:txBody>
      </p:sp>
      <p:pic>
        <p:nvPicPr>
          <p:cNvPr id="12" name="Content Placeholder 11" descr="Icon&#10;&#10;Description automatically generated">
            <a:extLst>
              <a:ext uri="{FF2B5EF4-FFF2-40B4-BE49-F238E27FC236}">
                <a16:creationId xmlns:a16="http://schemas.microsoft.com/office/drawing/2014/main" id="{B14AE7FF-FEFD-8834-4F4C-9516D1C801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319462" y="2743200"/>
            <a:ext cx="5553075" cy="2771775"/>
          </a:xfrm>
        </p:spPr>
      </p:pic>
    </p:spTree>
    <p:extLst>
      <p:ext uri="{BB962C8B-B14F-4D97-AF65-F5344CB8AC3E}">
        <p14:creationId xmlns:p14="http://schemas.microsoft.com/office/powerpoint/2010/main" val="223284549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C43B3C-D5E7-26C7-0864-AEE5227EA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>
                <a:latin typeface="Calibri"/>
                <a:ea typeface="+mj-lt"/>
                <a:cs typeface="+mj-lt"/>
              </a:rPr>
              <a:t>BYTE-PAIR ENCODING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10057-9933-4058-828C-5672E2440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8C1E5-FB55-42F5-BD6D-9CC153FCDBE6}" type="slidenum">
              <a:rPr lang="en-US" smtClean="0"/>
              <a:t>54</a:t>
            </a:fld>
            <a:endParaRPr lang="en-US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77EF0FA4-4519-96F2-A5B0-3D1BB5A994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286000" cy="365125"/>
          </a:xfrm>
        </p:spPr>
        <p:txBody>
          <a:bodyPr/>
          <a:lstStyle/>
          <a:p>
            <a:r>
              <a:rPr lang="en-US"/>
              <a:t>27/05/2022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E6DC90CE-820C-4D07-3E7C-EEF7ED1C92A2}"/>
              </a:ext>
            </a:extLst>
          </p:cNvPr>
          <p:cNvSpPr txBox="1">
            <a:spLocks/>
          </p:cNvSpPr>
          <p:nvPr/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lIns="91440" tIns="45720" rIns="91440" bIns="4572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>
                <a:ea typeface="+mn-lt"/>
                <a:cs typeface="+mn-lt"/>
              </a:rPr>
              <a:t>Vietnamese NER System</a:t>
            </a:r>
            <a:endParaRPr lang="en-US" sz="160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4931F1-8415-AFCD-FFBF-8531847F63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b="1">
                <a:ea typeface="+mn-lt"/>
                <a:cs typeface="+mn-lt"/>
              </a:rPr>
              <a:t>{“old”: 7, “older”: 3, “finest”: 9, “lowest”: 4}</a:t>
            </a:r>
            <a:endParaRPr lang="en-US"/>
          </a:p>
          <a:p>
            <a:pPr marL="0" indent="0">
              <a:buNone/>
            </a:pPr>
            <a:endParaRPr lang="en-US" b="1">
              <a:ea typeface="+mn-lt"/>
              <a:cs typeface="+mn-lt"/>
            </a:endParaRPr>
          </a:p>
          <a:p>
            <a:pPr marL="0" indent="0">
              <a:buNone/>
            </a:pPr>
            <a:endParaRPr lang="en-US" b="1">
              <a:ea typeface="+mn-lt"/>
              <a:cs typeface="+mn-lt"/>
            </a:endParaRPr>
          </a:p>
          <a:p>
            <a:pPr marL="0" indent="0">
              <a:buNone/>
            </a:pPr>
            <a:endParaRPr lang="en-US" b="1">
              <a:ea typeface="+mn-lt"/>
              <a:cs typeface="+mn-lt"/>
            </a:endParaRPr>
          </a:p>
          <a:p>
            <a:pPr marL="0" indent="0">
              <a:buNone/>
            </a:pPr>
            <a:endParaRPr lang="en-US" b="1">
              <a:ea typeface="+mn-lt"/>
              <a:cs typeface="+mn-lt"/>
            </a:endParaRPr>
          </a:p>
          <a:p>
            <a:pPr marL="0" indent="0" algn="ctr">
              <a:buNone/>
            </a:pPr>
            <a:r>
              <a:rPr lang="en-US" b="1">
                <a:ea typeface="+mn-lt"/>
                <a:cs typeface="+mn-lt"/>
              </a:rPr>
              <a:t>{“old&lt;/w&gt;”: 7, “older&lt;/w&gt;”: 3, “finest&lt;/w&gt;”: 9, “lowest&lt;/w&gt;”: 4}</a:t>
            </a:r>
            <a:endParaRPr lang="en-US" b="1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1878411-4551-5DAF-42C3-8480E9B62B45}"/>
              </a:ext>
            </a:extLst>
          </p:cNvPr>
          <p:cNvCxnSpPr/>
          <p:nvPr/>
        </p:nvCxnSpPr>
        <p:spPr>
          <a:xfrm flipH="1">
            <a:off x="6084278" y="2688493"/>
            <a:ext cx="13677" cy="23113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512981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2E442304-DDBD-4F7B-8017-36BCC863F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C43B3C-D5E7-26C7-0864-AEE5227EAD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640823"/>
            <a:ext cx="3418659" cy="55831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>
                <a:latin typeface="Calibri"/>
                <a:ea typeface="+mj-lt"/>
                <a:cs typeface="+mj-lt"/>
              </a:rPr>
              <a:t>BYTE-PAIR ENCODING</a:t>
            </a:r>
          </a:p>
        </p:txBody>
      </p:sp>
      <p:sp>
        <p:nvSpPr>
          <p:cNvPr id="26" name="Rectangle 22">
            <a:extLst>
              <a:ext uri="{FF2B5EF4-FFF2-40B4-BE49-F238E27FC236}">
                <a16:creationId xmlns:a16="http://schemas.microsoft.com/office/drawing/2014/main" id="{535742DD-1B16-4E9D-B715-0D74B4574A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14992" y="1557877"/>
            <a:ext cx="18288" cy="3749040"/>
          </a:xfrm>
          <a:custGeom>
            <a:avLst/>
            <a:gdLst>
              <a:gd name="connsiteX0" fmla="*/ 0 w 18288"/>
              <a:gd name="connsiteY0" fmla="*/ 0 h 3749040"/>
              <a:gd name="connsiteX1" fmla="*/ 18288 w 18288"/>
              <a:gd name="connsiteY1" fmla="*/ 0 h 3749040"/>
              <a:gd name="connsiteX2" fmla="*/ 18288 w 18288"/>
              <a:gd name="connsiteY2" fmla="*/ 662330 h 3749040"/>
              <a:gd name="connsiteX3" fmla="*/ 18288 w 18288"/>
              <a:gd name="connsiteY3" fmla="*/ 1174699 h 3749040"/>
              <a:gd name="connsiteX4" fmla="*/ 18288 w 18288"/>
              <a:gd name="connsiteY4" fmla="*/ 1724558 h 3749040"/>
              <a:gd name="connsiteX5" fmla="*/ 18288 w 18288"/>
              <a:gd name="connsiteY5" fmla="*/ 2424379 h 3749040"/>
              <a:gd name="connsiteX6" fmla="*/ 18288 w 18288"/>
              <a:gd name="connsiteY6" fmla="*/ 3049219 h 3749040"/>
              <a:gd name="connsiteX7" fmla="*/ 18288 w 18288"/>
              <a:gd name="connsiteY7" fmla="*/ 3749040 h 3749040"/>
              <a:gd name="connsiteX8" fmla="*/ 0 w 18288"/>
              <a:gd name="connsiteY8" fmla="*/ 3749040 h 3749040"/>
              <a:gd name="connsiteX9" fmla="*/ 0 w 18288"/>
              <a:gd name="connsiteY9" fmla="*/ 3236671 h 3749040"/>
              <a:gd name="connsiteX10" fmla="*/ 0 w 18288"/>
              <a:gd name="connsiteY10" fmla="*/ 2536850 h 3749040"/>
              <a:gd name="connsiteX11" fmla="*/ 0 w 18288"/>
              <a:gd name="connsiteY11" fmla="*/ 1874520 h 3749040"/>
              <a:gd name="connsiteX12" fmla="*/ 0 w 18288"/>
              <a:gd name="connsiteY12" fmla="*/ 1362151 h 3749040"/>
              <a:gd name="connsiteX13" fmla="*/ 0 w 18288"/>
              <a:gd name="connsiteY13" fmla="*/ 774802 h 3749040"/>
              <a:gd name="connsiteX14" fmla="*/ 0 w 18288"/>
              <a:gd name="connsiteY14" fmla="*/ 0 h 374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8288" h="3749040" fill="none" extrusionOk="0">
                <a:moveTo>
                  <a:pt x="0" y="0"/>
                </a:moveTo>
                <a:cubicBezTo>
                  <a:pt x="8690" y="407"/>
                  <a:pt x="14141" y="154"/>
                  <a:pt x="18288" y="0"/>
                </a:cubicBezTo>
                <a:cubicBezTo>
                  <a:pt x="34838" y="143586"/>
                  <a:pt x="-11860" y="333097"/>
                  <a:pt x="18288" y="662330"/>
                </a:cubicBezTo>
                <a:cubicBezTo>
                  <a:pt x="48436" y="991563"/>
                  <a:pt x="32813" y="1046681"/>
                  <a:pt x="18288" y="1174699"/>
                </a:cubicBezTo>
                <a:cubicBezTo>
                  <a:pt x="3763" y="1302717"/>
                  <a:pt x="40974" y="1467838"/>
                  <a:pt x="18288" y="1724558"/>
                </a:cubicBezTo>
                <a:cubicBezTo>
                  <a:pt x="-4398" y="1981278"/>
                  <a:pt x="36650" y="2215729"/>
                  <a:pt x="18288" y="2424379"/>
                </a:cubicBezTo>
                <a:cubicBezTo>
                  <a:pt x="-74" y="2633029"/>
                  <a:pt x="-9881" y="2874703"/>
                  <a:pt x="18288" y="3049219"/>
                </a:cubicBezTo>
                <a:cubicBezTo>
                  <a:pt x="46457" y="3223735"/>
                  <a:pt x="4078" y="3453850"/>
                  <a:pt x="18288" y="3749040"/>
                </a:cubicBezTo>
                <a:cubicBezTo>
                  <a:pt x="14465" y="3749751"/>
                  <a:pt x="7675" y="3748271"/>
                  <a:pt x="0" y="3749040"/>
                </a:cubicBezTo>
                <a:cubicBezTo>
                  <a:pt x="19669" y="3507959"/>
                  <a:pt x="-9883" y="3339386"/>
                  <a:pt x="0" y="3236671"/>
                </a:cubicBezTo>
                <a:cubicBezTo>
                  <a:pt x="9883" y="3133956"/>
                  <a:pt x="26871" y="2857214"/>
                  <a:pt x="0" y="2536850"/>
                </a:cubicBezTo>
                <a:cubicBezTo>
                  <a:pt x="-26871" y="2216486"/>
                  <a:pt x="4790" y="2156616"/>
                  <a:pt x="0" y="1874520"/>
                </a:cubicBezTo>
                <a:cubicBezTo>
                  <a:pt x="-4790" y="1592424"/>
                  <a:pt x="-3117" y="1558688"/>
                  <a:pt x="0" y="1362151"/>
                </a:cubicBezTo>
                <a:cubicBezTo>
                  <a:pt x="3117" y="1165614"/>
                  <a:pt x="16802" y="1045125"/>
                  <a:pt x="0" y="774802"/>
                </a:cubicBezTo>
                <a:cubicBezTo>
                  <a:pt x="-16802" y="504479"/>
                  <a:pt x="-29640" y="377701"/>
                  <a:pt x="0" y="0"/>
                </a:cubicBezTo>
                <a:close/>
              </a:path>
              <a:path w="18288" h="3749040" stroke="0" extrusionOk="0">
                <a:moveTo>
                  <a:pt x="0" y="0"/>
                </a:moveTo>
                <a:cubicBezTo>
                  <a:pt x="5341" y="9"/>
                  <a:pt x="11148" y="-611"/>
                  <a:pt x="18288" y="0"/>
                </a:cubicBezTo>
                <a:cubicBezTo>
                  <a:pt x="33352" y="227288"/>
                  <a:pt x="30894" y="278824"/>
                  <a:pt x="18288" y="512369"/>
                </a:cubicBezTo>
                <a:cubicBezTo>
                  <a:pt x="5682" y="745914"/>
                  <a:pt x="53060" y="998220"/>
                  <a:pt x="18288" y="1212190"/>
                </a:cubicBezTo>
                <a:cubicBezTo>
                  <a:pt x="-16484" y="1426160"/>
                  <a:pt x="35474" y="1585099"/>
                  <a:pt x="18288" y="1837030"/>
                </a:cubicBezTo>
                <a:cubicBezTo>
                  <a:pt x="1102" y="2088961"/>
                  <a:pt x="16704" y="2251948"/>
                  <a:pt x="18288" y="2386889"/>
                </a:cubicBezTo>
                <a:cubicBezTo>
                  <a:pt x="19872" y="2521830"/>
                  <a:pt x="5902" y="2679005"/>
                  <a:pt x="18288" y="2936748"/>
                </a:cubicBezTo>
                <a:cubicBezTo>
                  <a:pt x="30674" y="3194491"/>
                  <a:pt x="13809" y="3416052"/>
                  <a:pt x="18288" y="3749040"/>
                </a:cubicBezTo>
                <a:cubicBezTo>
                  <a:pt x="9729" y="3749861"/>
                  <a:pt x="3965" y="3749683"/>
                  <a:pt x="0" y="3749040"/>
                </a:cubicBezTo>
                <a:cubicBezTo>
                  <a:pt x="-10152" y="3632102"/>
                  <a:pt x="-5013" y="3340136"/>
                  <a:pt x="0" y="3236671"/>
                </a:cubicBezTo>
                <a:cubicBezTo>
                  <a:pt x="5013" y="3133206"/>
                  <a:pt x="-27249" y="2814766"/>
                  <a:pt x="0" y="2649322"/>
                </a:cubicBezTo>
                <a:cubicBezTo>
                  <a:pt x="27249" y="2483878"/>
                  <a:pt x="8506" y="2308131"/>
                  <a:pt x="0" y="2061972"/>
                </a:cubicBezTo>
                <a:cubicBezTo>
                  <a:pt x="-8506" y="1815813"/>
                  <a:pt x="-14267" y="1574470"/>
                  <a:pt x="0" y="1399642"/>
                </a:cubicBezTo>
                <a:cubicBezTo>
                  <a:pt x="14267" y="1224814"/>
                  <a:pt x="-24839" y="1011862"/>
                  <a:pt x="0" y="812292"/>
                </a:cubicBezTo>
                <a:cubicBezTo>
                  <a:pt x="24839" y="612722"/>
                  <a:pt x="20220" y="372179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34925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1A4CEDC1-9E9E-330C-B2E2-ABE9A124B6D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30936" y="6356350"/>
            <a:ext cx="2743200" cy="36512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17/06/2022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10057-9933-4058-828C-5672E2440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729216" y="6356350"/>
            <a:ext cx="1828800" cy="36512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</a:pPr>
            <a:fld id="{2C18C1E5-FB55-42F5-BD6D-9CC153FCDBE6}" type="slidenum">
              <a:rPr lang="en-US" smtClean="0"/>
              <a:pPr>
                <a:spcAft>
                  <a:spcPts val="600"/>
                </a:spcAft>
              </a:pPr>
              <a:t>55</a:t>
            </a:fld>
            <a:endParaRPr lang="en-US"/>
          </a:p>
        </p:txBody>
      </p:sp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4B110F8A-68FE-0D43-E82C-839E1A14D1C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75899749"/>
              </p:ext>
            </p:extLst>
          </p:nvPr>
        </p:nvGraphicFramePr>
        <p:xfrm>
          <a:off x="5086208" y="640822"/>
          <a:ext cx="6024133" cy="55361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7850">
                  <a:extLst>
                    <a:ext uri="{9D8B030D-6E8A-4147-A177-3AD203B41FA5}">
                      <a16:colId xmlns:a16="http://schemas.microsoft.com/office/drawing/2014/main" val="1494000672"/>
                    </a:ext>
                  </a:extLst>
                </a:gridCol>
                <a:gridCol w="1706480">
                  <a:extLst>
                    <a:ext uri="{9D8B030D-6E8A-4147-A177-3AD203B41FA5}">
                      <a16:colId xmlns:a16="http://schemas.microsoft.com/office/drawing/2014/main" val="1559871642"/>
                    </a:ext>
                  </a:extLst>
                </a:gridCol>
                <a:gridCol w="2299803">
                  <a:extLst>
                    <a:ext uri="{9D8B030D-6E8A-4147-A177-3AD203B41FA5}">
                      <a16:colId xmlns:a16="http://schemas.microsoft.com/office/drawing/2014/main" val="1991081820"/>
                    </a:ext>
                  </a:extLst>
                </a:gridCol>
              </a:tblGrid>
              <a:tr h="425857">
                <a:tc>
                  <a:txBody>
                    <a:bodyPr/>
                    <a:lstStyle/>
                    <a:p>
                      <a:pPr algn="ctr"/>
                      <a:r>
                        <a:rPr lang="en-US" sz="1900"/>
                        <a:t>Number</a:t>
                      </a:r>
                    </a:p>
                  </a:txBody>
                  <a:tcPr marL="98023" marR="98023" marT="49011" marB="490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/>
                        <a:t>Token</a:t>
                      </a:r>
                    </a:p>
                  </a:txBody>
                  <a:tcPr marL="98023" marR="98023" marT="49011" marB="490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/>
                        <a:t>Frequency</a:t>
                      </a:r>
                    </a:p>
                  </a:txBody>
                  <a:tcPr marL="98023" marR="98023" marT="49011" marB="49011"/>
                </a:tc>
                <a:extLst>
                  <a:ext uri="{0D108BD9-81ED-4DB2-BD59-A6C34878D82A}">
                    <a16:rowId xmlns:a16="http://schemas.microsoft.com/office/drawing/2014/main" val="3936057771"/>
                  </a:ext>
                </a:extLst>
              </a:tr>
              <a:tr h="425857">
                <a:tc>
                  <a:txBody>
                    <a:bodyPr/>
                    <a:lstStyle/>
                    <a:p>
                      <a:pPr algn="ctr"/>
                      <a:r>
                        <a:rPr lang="en-US" sz="1900"/>
                        <a:t>1</a:t>
                      </a:r>
                    </a:p>
                  </a:txBody>
                  <a:tcPr marL="98023" marR="98023" marT="49011" marB="490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/>
                        <a:t>&lt;/w&gt;</a:t>
                      </a:r>
                    </a:p>
                  </a:txBody>
                  <a:tcPr marL="98023" marR="98023" marT="49011" marB="490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/>
                        <a:t>23</a:t>
                      </a:r>
                    </a:p>
                  </a:txBody>
                  <a:tcPr marL="98023" marR="98023" marT="49011" marB="49011"/>
                </a:tc>
                <a:extLst>
                  <a:ext uri="{0D108BD9-81ED-4DB2-BD59-A6C34878D82A}">
                    <a16:rowId xmlns:a16="http://schemas.microsoft.com/office/drawing/2014/main" val="2169024818"/>
                  </a:ext>
                </a:extLst>
              </a:tr>
              <a:tr h="425857">
                <a:tc>
                  <a:txBody>
                    <a:bodyPr/>
                    <a:lstStyle/>
                    <a:p>
                      <a:pPr algn="ctr"/>
                      <a:r>
                        <a:rPr lang="en-US" sz="1900"/>
                        <a:t>2</a:t>
                      </a:r>
                    </a:p>
                  </a:txBody>
                  <a:tcPr marL="98023" marR="98023" marT="49011" marB="490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/>
                        <a:t>o</a:t>
                      </a:r>
                    </a:p>
                  </a:txBody>
                  <a:tcPr marL="98023" marR="98023" marT="49011" marB="490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/>
                        <a:t>14</a:t>
                      </a:r>
                    </a:p>
                  </a:txBody>
                  <a:tcPr marL="98023" marR="98023" marT="49011" marB="49011"/>
                </a:tc>
                <a:extLst>
                  <a:ext uri="{0D108BD9-81ED-4DB2-BD59-A6C34878D82A}">
                    <a16:rowId xmlns:a16="http://schemas.microsoft.com/office/drawing/2014/main" val="3708310083"/>
                  </a:ext>
                </a:extLst>
              </a:tr>
              <a:tr h="425857">
                <a:tc>
                  <a:txBody>
                    <a:bodyPr/>
                    <a:lstStyle/>
                    <a:p>
                      <a:pPr algn="ctr"/>
                      <a:r>
                        <a:rPr lang="en-US" sz="1900"/>
                        <a:t>3</a:t>
                      </a:r>
                    </a:p>
                  </a:txBody>
                  <a:tcPr marL="98023" marR="98023" marT="49011" marB="490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/>
                        <a:t>l</a:t>
                      </a:r>
                    </a:p>
                  </a:txBody>
                  <a:tcPr marL="98023" marR="98023" marT="49011" marB="490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/>
                        <a:t>14</a:t>
                      </a:r>
                    </a:p>
                  </a:txBody>
                  <a:tcPr marL="98023" marR="98023" marT="49011" marB="49011"/>
                </a:tc>
                <a:extLst>
                  <a:ext uri="{0D108BD9-81ED-4DB2-BD59-A6C34878D82A}">
                    <a16:rowId xmlns:a16="http://schemas.microsoft.com/office/drawing/2014/main" val="3620942405"/>
                  </a:ext>
                </a:extLst>
              </a:tr>
              <a:tr h="425857">
                <a:tc>
                  <a:txBody>
                    <a:bodyPr/>
                    <a:lstStyle/>
                    <a:p>
                      <a:pPr algn="ctr"/>
                      <a:r>
                        <a:rPr lang="en-US" sz="1900"/>
                        <a:t>4</a:t>
                      </a:r>
                    </a:p>
                  </a:txBody>
                  <a:tcPr marL="98023" marR="98023" marT="49011" marB="490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/>
                        <a:t>d</a:t>
                      </a:r>
                    </a:p>
                  </a:txBody>
                  <a:tcPr marL="98023" marR="98023" marT="49011" marB="490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/>
                        <a:t>10</a:t>
                      </a:r>
                    </a:p>
                  </a:txBody>
                  <a:tcPr marL="98023" marR="98023" marT="49011" marB="49011"/>
                </a:tc>
                <a:extLst>
                  <a:ext uri="{0D108BD9-81ED-4DB2-BD59-A6C34878D82A}">
                    <a16:rowId xmlns:a16="http://schemas.microsoft.com/office/drawing/2014/main" val="3417121273"/>
                  </a:ext>
                </a:extLst>
              </a:tr>
              <a:tr h="425857">
                <a:tc>
                  <a:txBody>
                    <a:bodyPr/>
                    <a:lstStyle/>
                    <a:p>
                      <a:pPr algn="ctr"/>
                      <a:r>
                        <a:rPr lang="en-US" sz="1900"/>
                        <a:t>5</a:t>
                      </a:r>
                    </a:p>
                  </a:txBody>
                  <a:tcPr marL="98023" marR="98023" marT="49011" marB="490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/>
                        <a:t>e</a:t>
                      </a:r>
                    </a:p>
                  </a:txBody>
                  <a:tcPr marL="98023" marR="98023" marT="49011" marB="490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/>
                        <a:t>16</a:t>
                      </a:r>
                    </a:p>
                  </a:txBody>
                  <a:tcPr marL="98023" marR="98023" marT="49011" marB="49011"/>
                </a:tc>
                <a:extLst>
                  <a:ext uri="{0D108BD9-81ED-4DB2-BD59-A6C34878D82A}">
                    <a16:rowId xmlns:a16="http://schemas.microsoft.com/office/drawing/2014/main" val="1255540662"/>
                  </a:ext>
                </a:extLst>
              </a:tr>
              <a:tr h="425857">
                <a:tc>
                  <a:txBody>
                    <a:bodyPr/>
                    <a:lstStyle/>
                    <a:p>
                      <a:pPr algn="ctr"/>
                      <a:r>
                        <a:rPr lang="en-US" sz="1900"/>
                        <a:t>6</a:t>
                      </a:r>
                    </a:p>
                  </a:txBody>
                  <a:tcPr marL="98023" marR="98023" marT="49011" marB="490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/>
                        <a:t>r</a:t>
                      </a:r>
                    </a:p>
                  </a:txBody>
                  <a:tcPr marL="98023" marR="98023" marT="49011" marB="490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/>
                        <a:t>3</a:t>
                      </a:r>
                    </a:p>
                  </a:txBody>
                  <a:tcPr marL="98023" marR="98023" marT="49011" marB="49011"/>
                </a:tc>
                <a:extLst>
                  <a:ext uri="{0D108BD9-81ED-4DB2-BD59-A6C34878D82A}">
                    <a16:rowId xmlns:a16="http://schemas.microsoft.com/office/drawing/2014/main" val="4194168078"/>
                  </a:ext>
                </a:extLst>
              </a:tr>
              <a:tr h="425857">
                <a:tc>
                  <a:txBody>
                    <a:bodyPr/>
                    <a:lstStyle/>
                    <a:p>
                      <a:pPr algn="ctr"/>
                      <a:r>
                        <a:rPr lang="en-US" sz="1900"/>
                        <a:t>7</a:t>
                      </a:r>
                    </a:p>
                  </a:txBody>
                  <a:tcPr marL="98023" marR="98023" marT="49011" marB="490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/>
                        <a:t>f</a:t>
                      </a:r>
                    </a:p>
                  </a:txBody>
                  <a:tcPr marL="98023" marR="98023" marT="49011" marB="490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/>
                        <a:t>9</a:t>
                      </a:r>
                    </a:p>
                  </a:txBody>
                  <a:tcPr marL="98023" marR="98023" marT="49011" marB="49011"/>
                </a:tc>
                <a:extLst>
                  <a:ext uri="{0D108BD9-81ED-4DB2-BD59-A6C34878D82A}">
                    <a16:rowId xmlns:a16="http://schemas.microsoft.com/office/drawing/2014/main" val="1042220818"/>
                  </a:ext>
                </a:extLst>
              </a:tr>
              <a:tr h="425857">
                <a:tc>
                  <a:txBody>
                    <a:bodyPr/>
                    <a:lstStyle/>
                    <a:p>
                      <a:pPr algn="ctr"/>
                      <a:r>
                        <a:rPr lang="en-US" sz="1900"/>
                        <a:t>8</a:t>
                      </a:r>
                    </a:p>
                  </a:txBody>
                  <a:tcPr marL="98023" marR="98023" marT="49011" marB="490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err="1"/>
                        <a:t>i</a:t>
                      </a:r>
                    </a:p>
                  </a:txBody>
                  <a:tcPr marL="98023" marR="98023" marT="49011" marB="490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/>
                        <a:t>9</a:t>
                      </a:r>
                    </a:p>
                  </a:txBody>
                  <a:tcPr marL="98023" marR="98023" marT="49011" marB="49011"/>
                </a:tc>
                <a:extLst>
                  <a:ext uri="{0D108BD9-81ED-4DB2-BD59-A6C34878D82A}">
                    <a16:rowId xmlns:a16="http://schemas.microsoft.com/office/drawing/2014/main" val="3832123734"/>
                  </a:ext>
                </a:extLst>
              </a:tr>
              <a:tr h="425857">
                <a:tc>
                  <a:txBody>
                    <a:bodyPr/>
                    <a:lstStyle/>
                    <a:p>
                      <a:pPr algn="ctr"/>
                      <a:r>
                        <a:rPr lang="en-US" sz="1900"/>
                        <a:t>9</a:t>
                      </a:r>
                    </a:p>
                  </a:txBody>
                  <a:tcPr marL="98023" marR="98023" marT="49011" marB="490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/>
                        <a:t>n</a:t>
                      </a:r>
                    </a:p>
                  </a:txBody>
                  <a:tcPr marL="98023" marR="98023" marT="49011" marB="490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/>
                        <a:t>9</a:t>
                      </a:r>
                    </a:p>
                  </a:txBody>
                  <a:tcPr marL="98023" marR="98023" marT="49011" marB="49011"/>
                </a:tc>
                <a:extLst>
                  <a:ext uri="{0D108BD9-81ED-4DB2-BD59-A6C34878D82A}">
                    <a16:rowId xmlns:a16="http://schemas.microsoft.com/office/drawing/2014/main" val="401199916"/>
                  </a:ext>
                </a:extLst>
              </a:tr>
              <a:tr h="425857">
                <a:tc>
                  <a:txBody>
                    <a:bodyPr/>
                    <a:lstStyle/>
                    <a:p>
                      <a:pPr algn="ctr"/>
                      <a:r>
                        <a:rPr lang="en-US" sz="1900"/>
                        <a:t>10</a:t>
                      </a:r>
                    </a:p>
                  </a:txBody>
                  <a:tcPr marL="98023" marR="98023" marT="49011" marB="490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/>
                        <a:t>s</a:t>
                      </a:r>
                    </a:p>
                  </a:txBody>
                  <a:tcPr marL="98023" marR="98023" marT="49011" marB="490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/>
                        <a:t>13</a:t>
                      </a:r>
                    </a:p>
                  </a:txBody>
                  <a:tcPr marL="98023" marR="98023" marT="49011" marB="49011"/>
                </a:tc>
                <a:extLst>
                  <a:ext uri="{0D108BD9-81ED-4DB2-BD59-A6C34878D82A}">
                    <a16:rowId xmlns:a16="http://schemas.microsoft.com/office/drawing/2014/main" val="1198927164"/>
                  </a:ext>
                </a:extLst>
              </a:tr>
              <a:tr h="425857">
                <a:tc>
                  <a:txBody>
                    <a:bodyPr/>
                    <a:lstStyle/>
                    <a:p>
                      <a:pPr algn="ctr"/>
                      <a:r>
                        <a:rPr lang="en-US" sz="1900"/>
                        <a:t>11</a:t>
                      </a:r>
                    </a:p>
                  </a:txBody>
                  <a:tcPr marL="98023" marR="98023" marT="49011" marB="490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/>
                        <a:t>t</a:t>
                      </a:r>
                    </a:p>
                  </a:txBody>
                  <a:tcPr marL="98023" marR="98023" marT="49011" marB="490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/>
                        <a:t>13</a:t>
                      </a:r>
                    </a:p>
                  </a:txBody>
                  <a:tcPr marL="98023" marR="98023" marT="49011" marB="49011"/>
                </a:tc>
                <a:extLst>
                  <a:ext uri="{0D108BD9-81ED-4DB2-BD59-A6C34878D82A}">
                    <a16:rowId xmlns:a16="http://schemas.microsoft.com/office/drawing/2014/main" val="4097171235"/>
                  </a:ext>
                </a:extLst>
              </a:tr>
              <a:tr h="425857">
                <a:tc>
                  <a:txBody>
                    <a:bodyPr/>
                    <a:lstStyle/>
                    <a:p>
                      <a:pPr algn="ctr"/>
                      <a:r>
                        <a:rPr lang="en-US" sz="1900"/>
                        <a:t>12</a:t>
                      </a:r>
                    </a:p>
                  </a:txBody>
                  <a:tcPr marL="98023" marR="98023" marT="49011" marB="490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/>
                        <a:t>w</a:t>
                      </a:r>
                    </a:p>
                  </a:txBody>
                  <a:tcPr marL="98023" marR="98023" marT="49011" marB="490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/>
                        <a:t>4</a:t>
                      </a:r>
                    </a:p>
                  </a:txBody>
                  <a:tcPr marL="98023" marR="98023" marT="49011" marB="49011"/>
                </a:tc>
                <a:extLst>
                  <a:ext uri="{0D108BD9-81ED-4DB2-BD59-A6C34878D82A}">
                    <a16:rowId xmlns:a16="http://schemas.microsoft.com/office/drawing/2014/main" val="19276883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6413001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2E442304-DDBD-4F7B-8017-36BCC863F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C43B3C-D5E7-26C7-0864-AEE5227EAD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640823"/>
            <a:ext cx="3418659" cy="55831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>
                <a:latin typeface="Calibri"/>
                <a:ea typeface="+mj-lt"/>
                <a:cs typeface="+mj-lt"/>
              </a:rPr>
              <a:t>BYTE-PAIR ENCODING</a:t>
            </a:r>
          </a:p>
        </p:txBody>
      </p:sp>
      <p:sp>
        <p:nvSpPr>
          <p:cNvPr id="26" name="Rectangle 22">
            <a:extLst>
              <a:ext uri="{FF2B5EF4-FFF2-40B4-BE49-F238E27FC236}">
                <a16:creationId xmlns:a16="http://schemas.microsoft.com/office/drawing/2014/main" id="{535742DD-1B16-4E9D-B715-0D74B4574A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14992" y="1557877"/>
            <a:ext cx="18288" cy="3749040"/>
          </a:xfrm>
          <a:custGeom>
            <a:avLst/>
            <a:gdLst>
              <a:gd name="connsiteX0" fmla="*/ 0 w 18288"/>
              <a:gd name="connsiteY0" fmla="*/ 0 h 3749040"/>
              <a:gd name="connsiteX1" fmla="*/ 18288 w 18288"/>
              <a:gd name="connsiteY1" fmla="*/ 0 h 3749040"/>
              <a:gd name="connsiteX2" fmla="*/ 18288 w 18288"/>
              <a:gd name="connsiteY2" fmla="*/ 662330 h 3749040"/>
              <a:gd name="connsiteX3" fmla="*/ 18288 w 18288"/>
              <a:gd name="connsiteY3" fmla="*/ 1174699 h 3749040"/>
              <a:gd name="connsiteX4" fmla="*/ 18288 w 18288"/>
              <a:gd name="connsiteY4" fmla="*/ 1724558 h 3749040"/>
              <a:gd name="connsiteX5" fmla="*/ 18288 w 18288"/>
              <a:gd name="connsiteY5" fmla="*/ 2424379 h 3749040"/>
              <a:gd name="connsiteX6" fmla="*/ 18288 w 18288"/>
              <a:gd name="connsiteY6" fmla="*/ 3049219 h 3749040"/>
              <a:gd name="connsiteX7" fmla="*/ 18288 w 18288"/>
              <a:gd name="connsiteY7" fmla="*/ 3749040 h 3749040"/>
              <a:gd name="connsiteX8" fmla="*/ 0 w 18288"/>
              <a:gd name="connsiteY8" fmla="*/ 3749040 h 3749040"/>
              <a:gd name="connsiteX9" fmla="*/ 0 w 18288"/>
              <a:gd name="connsiteY9" fmla="*/ 3236671 h 3749040"/>
              <a:gd name="connsiteX10" fmla="*/ 0 w 18288"/>
              <a:gd name="connsiteY10" fmla="*/ 2536850 h 3749040"/>
              <a:gd name="connsiteX11" fmla="*/ 0 w 18288"/>
              <a:gd name="connsiteY11" fmla="*/ 1874520 h 3749040"/>
              <a:gd name="connsiteX12" fmla="*/ 0 w 18288"/>
              <a:gd name="connsiteY12" fmla="*/ 1362151 h 3749040"/>
              <a:gd name="connsiteX13" fmla="*/ 0 w 18288"/>
              <a:gd name="connsiteY13" fmla="*/ 774802 h 3749040"/>
              <a:gd name="connsiteX14" fmla="*/ 0 w 18288"/>
              <a:gd name="connsiteY14" fmla="*/ 0 h 374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8288" h="3749040" fill="none" extrusionOk="0">
                <a:moveTo>
                  <a:pt x="0" y="0"/>
                </a:moveTo>
                <a:cubicBezTo>
                  <a:pt x="8690" y="407"/>
                  <a:pt x="14141" y="154"/>
                  <a:pt x="18288" y="0"/>
                </a:cubicBezTo>
                <a:cubicBezTo>
                  <a:pt x="34838" y="143586"/>
                  <a:pt x="-11860" y="333097"/>
                  <a:pt x="18288" y="662330"/>
                </a:cubicBezTo>
                <a:cubicBezTo>
                  <a:pt x="48436" y="991563"/>
                  <a:pt x="32813" y="1046681"/>
                  <a:pt x="18288" y="1174699"/>
                </a:cubicBezTo>
                <a:cubicBezTo>
                  <a:pt x="3763" y="1302717"/>
                  <a:pt x="40974" y="1467838"/>
                  <a:pt x="18288" y="1724558"/>
                </a:cubicBezTo>
                <a:cubicBezTo>
                  <a:pt x="-4398" y="1981278"/>
                  <a:pt x="36650" y="2215729"/>
                  <a:pt x="18288" y="2424379"/>
                </a:cubicBezTo>
                <a:cubicBezTo>
                  <a:pt x="-74" y="2633029"/>
                  <a:pt x="-9881" y="2874703"/>
                  <a:pt x="18288" y="3049219"/>
                </a:cubicBezTo>
                <a:cubicBezTo>
                  <a:pt x="46457" y="3223735"/>
                  <a:pt x="4078" y="3453850"/>
                  <a:pt x="18288" y="3749040"/>
                </a:cubicBezTo>
                <a:cubicBezTo>
                  <a:pt x="14465" y="3749751"/>
                  <a:pt x="7675" y="3748271"/>
                  <a:pt x="0" y="3749040"/>
                </a:cubicBezTo>
                <a:cubicBezTo>
                  <a:pt x="19669" y="3507959"/>
                  <a:pt x="-9883" y="3339386"/>
                  <a:pt x="0" y="3236671"/>
                </a:cubicBezTo>
                <a:cubicBezTo>
                  <a:pt x="9883" y="3133956"/>
                  <a:pt x="26871" y="2857214"/>
                  <a:pt x="0" y="2536850"/>
                </a:cubicBezTo>
                <a:cubicBezTo>
                  <a:pt x="-26871" y="2216486"/>
                  <a:pt x="4790" y="2156616"/>
                  <a:pt x="0" y="1874520"/>
                </a:cubicBezTo>
                <a:cubicBezTo>
                  <a:pt x="-4790" y="1592424"/>
                  <a:pt x="-3117" y="1558688"/>
                  <a:pt x="0" y="1362151"/>
                </a:cubicBezTo>
                <a:cubicBezTo>
                  <a:pt x="3117" y="1165614"/>
                  <a:pt x="16802" y="1045125"/>
                  <a:pt x="0" y="774802"/>
                </a:cubicBezTo>
                <a:cubicBezTo>
                  <a:pt x="-16802" y="504479"/>
                  <a:pt x="-29640" y="377701"/>
                  <a:pt x="0" y="0"/>
                </a:cubicBezTo>
                <a:close/>
              </a:path>
              <a:path w="18288" h="3749040" stroke="0" extrusionOk="0">
                <a:moveTo>
                  <a:pt x="0" y="0"/>
                </a:moveTo>
                <a:cubicBezTo>
                  <a:pt x="5341" y="9"/>
                  <a:pt x="11148" y="-611"/>
                  <a:pt x="18288" y="0"/>
                </a:cubicBezTo>
                <a:cubicBezTo>
                  <a:pt x="33352" y="227288"/>
                  <a:pt x="30894" y="278824"/>
                  <a:pt x="18288" y="512369"/>
                </a:cubicBezTo>
                <a:cubicBezTo>
                  <a:pt x="5682" y="745914"/>
                  <a:pt x="53060" y="998220"/>
                  <a:pt x="18288" y="1212190"/>
                </a:cubicBezTo>
                <a:cubicBezTo>
                  <a:pt x="-16484" y="1426160"/>
                  <a:pt x="35474" y="1585099"/>
                  <a:pt x="18288" y="1837030"/>
                </a:cubicBezTo>
                <a:cubicBezTo>
                  <a:pt x="1102" y="2088961"/>
                  <a:pt x="16704" y="2251948"/>
                  <a:pt x="18288" y="2386889"/>
                </a:cubicBezTo>
                <a:cubicBezTo>
                  <a:pt x="19872" y="2521830"/>
                  <a:pt x="5902" y="2679005"/>
                  <a:pt x="18288" y="2936748"/>
                </a:cubicBezTo>
                <a:cubicBezTo>
                  <a:pt x="30674" y="3194491"/>
                  <a:pt x="13809" y="3416052"/>
                  <a:pt x="18288" y="3749040"/>
                </a:cubicBezTo>
                <a:cubicBezTo>
                  <a:pt x="9729" y="3749861"/>
                  <a:pt x="3965" y="3749683"/>
                  <a:pt x="0" y="3749040"/>
                </a:cubicBezTo>
                <a:cubicBezTo>
                  <a:pt x="-10152" y="3632102"/>
                  <a:pt x="-5013" y="3340136"/>
                  <a:pt x="0" y="3236671"/>
                </a:cubicBezTo>
                <a:cubicBezTo>
                  <a:pt x="5013" y="3133206"/>
                  <a:pt x="-27249" y="2814766"/>
                  <a:pt x="0" y="2649322"/>
                </a:cubicBezTo>
                <a:cubicBezTo>
                  <a:pt x="27249" y="2483878"/>
                  <a:pt x="8506" y="2308131"/>
                  <a:pt x="0" y="2061972"/>
                </a:cubicBezTo>
                <a:cubicBezTo>
                  <a:pt x="-8506" y="1815813"/>
                  <a:pt x="-14267" y="1574470"/>
                  <a:pt x="0" y="1399642"/>
                </a:cubicBezTo>
                <a:cubicBezTo>
                  <a:pt x="14267" y="1224814"/>
                  <a:pt x="-24839" y="1011862"/>
                  <a:pt x="0" y="812292"/>
                </a:cubicBezTo>
                <a:cubicBezTo>
                  <a:pt x="24839" y="612722"/>
                  <a:pt x="20220" y="372179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34925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1A4CEDC1-9E9E-330C-B2E2-ABE9A124B6D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30936" y="6356350"/>
            <a:ext cx="2743200" cy="36512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17/06/2022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10057-9933-4058-828C-5672E2440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729216" y="6356350"/>
            <a:ext cx="1828800" cy="36512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</a:pPr>
            <a:fld id="{2C18C1E5-FB55-42F5-BD6D-9CC153FCDBE6}" type="slidenum">
              <a:rPr lang="en-US" smtClean="0"/>
              <a:pPr>
                <a:spcAft>
                  <a:spcPts val="600"/>
                </a:spcAft>
              </a:pPr>
              <a:t>56</a:t>
            </a:fld>
            <a:endParaRPr lang="en-US"/>
          </a:p>
        </p:txBody>
      </p:sp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4B110F8A-68FE-0D43-E82C-839E1A14D1CC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086208" y="640822"/>
          <a:ext cx="6024133" cy="55361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7850">
                  <a:extLst>
                    <a:ext uri="{9D8B030D-6E8A-4147-A177-3AD203B41FA5}">
                      <a16:colId xmlns:a16="http://schemas.microsoft.com/office/drawing/2014/main" val="1494000672"/>
                    </a:ext>
                  </a:extLst>
                </a:gridCol>
                <a:gridCol w="1706480">
                  <a:extLst>
                    <a:ext uri="{9D8B030D-6E8A-4147-A177-3AD203B41FA5}">
                      <a16:colId xmlns:a16="http://schemas.microsoft.com/office/drawing/2014/main" val="1559871642"/>
                    </a:ext>
                  </a:extLst>
                </a:gridCol>
                <a:gridCol w="2299803">
                  <a:extLst>
                    <a:ext uri="{9D8B030D-6E8A-4147-A177-3AD203B41FA5}">
                      <a16:colId xmlns:a16="http://schemas.microsoft.com/office/drawing/2014/main" val="1991081820"/>
                    </a:ext>
                  </a:extLst>
                </a:gridCol>
              </a:tblGrid>
              <a:tr h="425857">
                <a:tc>
                  <a:txBody>
                    <a:bodyPr/>
                    <a:lstStyle/>
                    <a:p>
                      <a:pPr algn="ctr"/>
                      <a:r>
                        <a:rPr lang="en-US" sz="1900"/>
                        <a:t>Number</a:t>
                      </a:r>
                    </a:p>
                  </a:txBody>
                  <a:tcPr marL="98023" marR="98023" marT="49011" marB="490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/>
                        <a:t>Token</a:t>
                      </a:r>
                    </a:p>
                  </a:txBody>
                  <a:tcPr marL="98023" marR="98023" marT="49011" marB="490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/>
                        <a:t>Frequency</a:t>
                      </a:r>
                    </a:p>
                  </a:txBody>
                  <a:tcPr marL="98023" marR="98023" marT="49011" marB="49011"/>
                </a:tc>
                <a:extLst>
                  <a:ext uri="{0D108BD9-81ED-4DB2-BD59-A6C34878D82A}">
                    <a16:rowId xmlns:a16="http://schemas.microsoft.com/office/drawing/2014/main" val="3936057771"/>
                  </a:ext>
                </a:extLst>
              </a:tr>
              <a:tr h="425857">
                <a:tc>
                  <a:txBody>
                    <a:bodyPr/>
                    <a:lstStyle/>
                    <a:p>
                      <a:pPr algn="ctr"/>
                      <a:r>
                        <a:rPr lang="en-US" sz="1900"/>
                        <a:t>1</a:t>
                      </a:r>
                    </a:p>
                  </a:txBody>
                  <a:tcPr marL="98023" marR="98023" marT="49011" marB="490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/>
                        <a:t>&lt;/w&gt;</a:t>
                      </a:r>
                    </a:p>
                  </a:txBody>
                  <a:tcPr marL="98023" marR="98023" marT="49011" marB="490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/>
                        <a:t>23</a:t>
                      </a:r>
                    </a:p>
                  </a:txBody>
                  <a:tcPr marL="98023" marR="98023" marT="49011" marB="49011"/>
                </a:tc>
                <a:extLst>
                  <a:ext uri="{0D108BD9-81ED-4DB2-BD59-A6C34878D82A}">
                    <a16:rowId xmlns:a16="http://schemas.microsoft.com/office/drawing/2014/main" val="2169024818"/>
                  </a:ext>
                </a:extLst>
              </a:tr>
              <a:tr h="425857">
                <a:tc>
                  <a:txBody>
                    <a:bodyPr/>
                    <a:lstStyle/>
                    <a:p>
                      <a:pPr algn="ctr"/>
                      <a:r>
                        <a:rPr lang="en-US" sz="1900"/>
                        <a:t>2</a:t>
                      </a:r>
                    </a:p>
                  </a:txBody>
                  <a:tcPr marL="98023" marR="98023" marT="49011" marB="490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/>
                        <a:t>o</a:t>
                      </a:r>
                    </a:p>
                  </a:txBody>
                  <a:tcPr marL="98023" marR="98023" marT="49011" marB="490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/>
                        <a:t>14</a:t>
                      </a:r>
                    </a:p>
                  </a:txBody>
                  <a:tcPr marL="98023" marR="98023" marT="49011" marB="49011"/>
                </a:tc>
                <a:extLst>
                  <a:ext uri="{0D108BD9-81ED-4DB2-BD59-A6C34878D82A}">
                    <a16:rowId xmlns:a16="http://schemas.microsoft.com/office/drawing/2014/main" val="3708310083"/>
                  </a:ext>
                </a:extLst>
              </a:tr>
              <a:tr h="425857">
                <a:tc>
                  <a:txBody>
                    <a:bodyPr/>
                    <a:lstStyle/>
                    <a:p>
                      <a:pPr algn="ctr"/>
                      <a:r>
                        <a:rPr lang="en-US" sz="1900"/>
                        <a:t>3</a:t>
                      </a:r>
                    </a:p>
                  </a:txBody>
                  <a:tcPr marL="98023" marR="98023" marT="49011" marB="490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/>
                        <a:t>l</a:t>
                      </a:r>
                    </a:p>
                  </a:txBody>
                  <a:tcPr marL="98023" marR="98023" marT="49011" marB="490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/>
                        <a:t>14</a:t>
                      </a:r>
                    </a:p>
                  </a:txBody>
                  <a:tcPr marL="98023" marR="98023" marT="49011" marB="49011"/>
                </a:tc>
                <a:extLst>
                  <a:ext uri="{0D108BD9-81ED-4DB2-BD59-A6C34878D82A}">
                    <a16:rowId xmlns:a16="http://schemas.microsoft.com/office/drawing/2014/main" val="3620942405"/>
                  </a:ext>
                </a:extLst>
              </a:tr>
              <a:tr h="425857">
                <a:tc>
                  <a:txBody>
                    <a:bodyPr/>
                    <a:lstStyle/>
                    <a:p>
                      <a:pPr algn="ctr"/>
                      <a:r>
                        <a:rPr lang="en-US" sz="1900"/>
                        <a:t>4</a:t>
                      </a:r>
                    </a:p>
                  </a:txBody>
                  <a:tcPr marL="98023" marR="98023" marT="49011" marB="490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/>
                        <a:t>d</a:t>
                      </a:r>
                    </a:p>
                  </a:txBody>
                  <a:tcPr marL="98023" marR="98023" marT="49011" marB="490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/>
                        <a:t>10</a:t>
                      </a:r>
                    </a:p>
                  </a:txBody>
                  <a:tcPr marL="98023" marR="98023" marT="49011" marB="49011"/>
                </a:tc>
                <a:extLst>
                  <a:ext uri="{0D108BD9-81ED-4DB2-BD59-A6C34878D82A}">
                    <a16:rowId xmlns:a16="http://schemas.microsoft.com/office/drawing/2014/main" val="3417121273"/>
                  </a:ext>
                </a:extLst>
              </a:tr>
              <a:tr h="425857">
                <a:tc>
                  <a:txBody>
                    <a:bodyPr/>
                    <a:lstStyle/>
                    <a:p>
                      <a:pPr algn="ctr"/>
                      <a:r>
                        <a:rPr lang="en-US" sz="1900"/>
                        <a:t>5</a:t>
                      </a:r>
                    </a:p>
                  </a:txBody>
                  <a:tcPr marL="98023" marR="98023" marT="49011" marB="490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/>
                        <a:t>e</a:t>
                      </a:r>
                    </a:p>
                  </a:txBody>
                  <a:tcPr marL="98023" marR="98023" marT="49011" marB="490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/>
                        <a:t>16</a:t>
                      </a:r>
                    </a:p>
                  </a:txBody>
                  <a:tcPr marL="98023" marR="98023" marT="49011" marB="49011"/>
                </a:tc>
                <a:extLst>
                  <a:ext uri="{0D108BD9-81ED-4DB2-BD59-A6C34878D82A}">
                    <a16:rowId xmlns:a16="http://schemas.microsoft.com/office/drawing/2014/main" val="1255540662"/>
                  </a:ext>
                </a:extLst>
              </a:tr>
              <a:tr h="425857">
                <a:tc>
                  <a:txBody>
                    <a:bodyPr/>
                    <a:lstStyle/>
                    <a:p>
                      <a:pPr algn="ctr"/>
                      <a:r>
                        <a:rPr lang="en-US" sz="1900"/>
                        <a:t>6</a:t>
                      </a:r>
                    </a:p>
                  </a:txBody>
                  <a:tcPr marL="98023" marR="98023" marT="49011" marB="490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/>
                        <a:t>r</a:t>
                      </a:r>
                    </a:p>
                  </a:txBody>
                  <a:tcPr marL="98023" marR="98023" marT="49011" marB="490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/>
                        <a:t>3</a:t>
                      </a:r>
                    </a:p>
                  </a:txBody>
                  <a:tcPr marL="98023" marR="98023" marT="49011" marB="49011"/>
                </a:tc>
                <a:extLst>
                  <a:ext uri="{0D108BD9-81ED-4DB2-BD59-A6C34878D82A}">
                    <a16:rowId xmlns:a16="http://schemas.microsoft.com/office/drawing/2014/main" val="4194168078"/>
                  </a:ext>
                </a:extLst>
              </a:tr>
              <a:tr h="425857">
                <a:tc>
                  <a:txBody>
                    <a:bodyPr/>
                    <a:lstStyle/>
                    <a:p>
                      <a:pPr algn="ctr"/>
                      <a:r>
                        <a:rPr lang="en-US" sz="1900"/>
                        <a:t>7</a:t>
                      </a:r>
                    </a:p>
                  </a:txBody>
                  <a:tcPr marL="98023" marR="98023" marT="49011" marB="490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/>
                        <a:t>f</a:t>
                      </a:r>
                    </a:p>
                  </a:txBody>
                  <a:tcPr marL="98023" marR="98023" marT="49011" marB="490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/>
                        <a:t>9</a:t>
                      </a:r>
                    </a:p>
                  </a:txBody>
                  <a:tcPr marL="98023" marR="98023" marT="49011" marB="49011"/>
                </a:tc>
                <a:extLst>
                  <a:ext uri="{0D108BD9-81ED-4DB2-BD59-A6C34878D82A}">
                    <a16:rowId xmlns:a16="http://schemas.microsoft.com/office/drawing/2014/main" val="1042220818"/>
                  </a:ext>
                </a:extLst>
              </a:tr>
              <a:tr h="425857">
                <a:tc>
                  <a:txBody>
                    <a:bodyPr/>
                    <a:lstStyle/>
                    <a:p>
                      <a:pPr algn="ctr"/>
                      <a:r>
                        <a:rPr lang="en-US" sz="1900"/>
                        <a:t>8</a:t>
                      </a:r>
                    </a:p>
                  </a:txBody>
                  <a:tcPr marL="98023" marR="98023" marT="49011" marB="490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err="1"/>
                        <a:t>i</a:t>
                      </a:r>
                    </a:p>
                  </a:txBody>
                  <a:tcPr marL="98023" marR="98023" marT="49011" marB="490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/>
                        <a:t>9</a:t>
                      </a:r>
                    </a:p>
                  </a:txBody>
                  <a:tcPr marL="98023" marR="98023" marT="49011" marB="49011"/>
                </a:tc>
                <a:extLst>
                  <a:ext uri="{0D108BD9-81ED-4DB2-BD59-A6C34878D82A}">
                    <a16:rowId xmlns:a16="http://schemas.microsoft.com/office/drawing/2014/main" val="3832123734"/>
                  </a:ext>
                </a:extLst>
              </a:tr>
              <a:tr h="425857">
                <a:tc>
                  <a:txBody>
                    <a:bodyPr/>
                    <a:lstStyle/>
                    <a:p>
                      <a:pPr algn="ctr"/>
                      <a:r>
                        <a:rPr lang="en-US" sz="1900"/>
                        <a:t>9</a:t>
                      </a:r>
                    </a:p>
                  </a:txBody>
                  <a:tcPr marL="98023" marR="98023" marT="49011" marB="490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/>
                        <a:t>n</a:t>
                      </a:r>
                    </a:p>
                  </a:txBody>
                  <a:tcPr marL="98023" marR="98023" marT="49011" marB="490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/>
                        <a:t>9</a:t>
                      </a:r>
                    </a:p>
                  </a:txBody>
                  <a:tcPr marL="98023" marR="98023" marT="49011" marB="49011"/>
                </a:tc>
                <a:extLst>
                  <a:ext uri="{0D108BD9-81ED-4DB2-BD59-A6C34878D82A}">
                    <a16:rowId xmlns:a16="http://schemas.microsoft.com/office/drawing/2014/main" val="401199916"/>
                  </a:ext>
                </a:extLst>
              </a:tr>
              <a:tr h="425857">
                <a:tc>
                  <a:txBody>
                    <a:bodyPr/>
                    <a:lstStyle/>
                    <a:p>
                      <a:pPr algn="ctr"/>
                      <a:r>
                        <a:rPr lang="en-US" sz="1900"/>
                        <a:t>10</a:t>
                      </a:r>
                    </a:p>
                  </a:txBody>
                  <a:tcPr marL="98023" marR="98023" marT="49011" marB="490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/>
                        <a:t>s</a:t>
                      </a:r>
                    </a:p>
                  </a:txBody>
                  <a:tcPr marL="98023" marR="98023" marT="49011" marB="490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/>
                        <a:t>13</a:t>
                      </a:r>
                    </a:p>
                  </a:txBody>
                  <a:tcPr marL="98023" marR="98023" marT="49011" marB="49011"/>
                </a:tc>
                <a:extLst>
                  <a:ext uri="{0D108BD9-81ED-4DB2-BD59-A6C34878D82A}">
                    <a16:rowId xmlns:a16="http://schemas.microsoft.com/office/drawing/2014/main" val="1198927164"/>
                  </a:ext>
                </a:extLst>
              </a:tr>
              <a:tr h="425857">
                <a:tc>
                  <a:txBody>
                    <a:bodyPr/>
                    <a:lstStyle/>
                    <a:p>
                      <a:pPr algn="ctr"/>
                      <a:r>
                        <a:rPr lang="en-US" sz="1900"/>
                        <a:t>11</a:t>
                      </a:r>
                    </a:p>
                  </a:txBody>
                  <a:tcPr marL="98023" marR="98023" marT="49011" marB="490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/>
                        <a:t>t</a:t>
                      </a:r>
                    </a:p>
                  </a:txBody>
                  <a:tcPr marL="98023" marR="98023" marT="49011" marB="490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/>
                        <a:t>13</a:t>
                      </a:r>
                    </a:p>
                  </a:txBody>
                  <a:tcPr marL="98023" marR="98023" marT="49011" marB="49011"/>
                </a:tc>
                <a:extLst>
                  <a:ext uri="{0D108BD9-81ED-4DB2-BD59-A6C34878D82A}">
                    <a16:rowId xmlns:a16="http://schemas.microsoft.com/office/drawing/2014/main" val="4097171235"/>
                  </a:ext>
                </a:extLst>
              </a:tr>
              <a:tr h="425857">
                <a:tc>
                  <a:txBody>
                    <a:bodyPr/>
                    <a:lstStyle/>
                    <a:p>
                      <a:pPr algn="ctr"/>
                      <a:r>
                        <a:rPr lang="en-US" sz="1900"/>
                        <a:t>12</a:t>
                      </a:r>
                    </a:p>
                  </a:txBody>
                  <a:tcPr marL="98023" marR="98023" marT="49011" marB="490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/>
                        <a:t>w</a:t>
                      </a:r>
                    </a:p>
                  </a:txBody>
                  <a:tcPr marL="98023" marR="98023" marT="49011" marB="490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/>
                        <a:t>4</a:t>
                      </a:r>
                    </a:p>
                  </a:txBody>
                  <a:tcPr marL="98023" marR="98023" marT="49011" marB="49011"/>
                </a:tc>
                <a:extLst>
                  <a:ext uri="{0D108BD9-81ED-4DB2-BD59-A6C34878D82A}">
                    <a16:rowId xmlns:a16="http://schemas.microsoft.com/office/drawing/2014/main" val="19276883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537126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2E442304-DDBD-4F7B-8017-36BCC863F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C43B3C-D5E7-26C7-0864-AEE5227EAD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640823"/>
            <a:ext cx="3418659" cy="55831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>
                <a:latin typeface="Calibri"/>
                <a:ea typeface="+mj-lt"/>
                <a:cs typeface="+mj-lt"/>
              </a:rPr>
              <a:t>BYTE-PAIR ENCODING</a:t>
            </a:r>
          </a:p>
        </p:txBody>
      </p:sp>
      <p:sp>
        <p:nvSpPr>
          <p:cNvPr id="26" name="Rectangle 22">
            <a:extLst>
              <a:ext uri="{FF2B5EF4-FFF2-40B4-BE49-F238E27FC236}">
                <a16:creationId xmlns:a16="http://schemas.microsoft.com/office/drawing/2014/main" id="{535742DD-1B16-4E9D-B715-0D74B4574A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14992" y="1557877"/>
            <a:ext cx="18288" cy="3749040"/>
          </a:xfrm>
          <a:custGeom>
            <a:avLst/>
            <a:gdLst>
              <a:gd name="connsiteX0" fmla="*/ 0 w 18288"/>
              <a:gd name="connsiteY0" fmla="*/ 0 h 3749040"/>
              <a:gd name="connsiteX1" fmla="*/ 18288 w 18288"/>
              <a:gd name="connsiteY1" fmla="*/ 0 h 3749040"/>
              <a:gd name="connsiteX2" fmla="*/ 18288 w 18288"/>
              <a:gd name="connsiteY2" fmla="*/ 662330 h 3749040"/>
              <a:gd name="connsiteX3" fmla="*/ 18288 w 18288"/>
              <a:gd name="connsiteY3" fmla="*/ 1174699 h 3749040"/>
              <a:gd name="connsiteX4" fmla="*/ 18288 w 18288"/>
              <a:gd name="connsiteY4" fmla="*/ 1724558 h 3749040"/>
              <a:gd name="connsiteX5" fmla="*/ 18288 w 18288"/>
              <a:gd name="connsiteY5" fmla="*/ 2424379 h 3749040"/>
              <a:gd name="connsiteX6" fmla="*/ 18288 w 18288"/>
              <a:gd name="connsiteY6" fmla="*/ 3049219 h 3749040"/>
              <a:gd name="connsiteX7" fmla="*/ 18288 w 18288"/>
              <a:gd name="connsiteY7" fmla="*/ 3749040 h 3749040"/>
              <a:gd name="connsiteX8" fmla="*/ 0 w 18288"/>
              <a:gd name="connsiteY8" fmla="*/ 3749040 h 3749040"/>
              <a:gd name="connsiteX9" fmla="*/ 0 w 18288"/>
              <a:gd name="connsiteY9" fmla="*/ 3236671 h 3749040"/>
              <a:gd name="connsiteX10" fmla="*/ 0 w 18288"/>
              <a:gd name="connsiteY10" fmla="*/ 2536850 h 3749040"/>
              <a:gd name="connsiteX11" fmla="*/ 0 w 18288"/>
              <a:gd name="connsiteY11" fmla="*/ 1874520 h 3749040"/>
              <a:gd name="connsiteX12" fmla="*/ 0 w 18288"/>
              <a:gd name="connsiteY12" fmla="*/ 1362151 h 3749040"/>
              <a:gd name="connsiteX13" fmla="*/ 0 w 18288"/>
              <a:gd name="connsiteY13" fmla="*/ 774802 h 3749040"/>
              <a:gd name="connsiteX14" fmla="*/ 0 w 18288"/>
              <a:gd name="connsiteY14" fmla="*/ 0 h 374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8288" h="3749040" fill="none" extrusionOk="0">
                <a:moveTo>
                  <a:pt x="0" y="0"/>
                </a:moveTo>
                <a:cubicBezTo>
                  <a:pt x="8690" y="407"/>
                  <a:pt x="14141" y="154"/>
                  <a:pt x="18288" y="0"/>
                </a:cubicBezTo>
                <a:cubicBezTo>
                  <a:pt x="34838" y="143586"/>
                  <a:pt x="-11860" y="333097"/>
                  <a:pt x="18288" y="662330"/>
                </a:cubicBezTo>
                <a:cubicBezTo>
                  <a:pt x="48436" y="991563"/>
                  <a:pt x="32813" y="1046681"/>
                  <a:pt x="18288" y="1174699"/>
                </a:cubicBezTo>
                <a:cubicBezTo>
                  <a:pt x="3763" y="1302717"/>
                  <a:pt x="40974" y="1467838"/>
                  <a:pt x="18288" y="1724558"/>
                </a:cubicBezTo>
                <a:cubicBezTo>
                  <a:pt x="-4398" y="1981278"/>
                  <a:pt x="36650" y="2215729"/>
                  <a:pt x="18288" y="2424379"/>
                </a:cubicBezTo>
                <a:cubicBezTo>
                  <a:pt x="-74" y="2633029"/>
                  <a:pt x="-9881" y="2874703"/>
                  <a:pt x="18288" y="3049219"/>
                </a:cubicBezTo>
                <a:cubicBezTo>
                  <a:pt x="46457" y="3223735"/>
                  <a:pt x="4078" y="3453850"/>
                  <a:pt x="18288" y="3749040"/>
                </a:cubicBezTo>
                <a:cubicBezTo>
                  <a:pt x="14465" y="3749751"/>
                  <a:pt x="7675" y="3748271"/>
                  <a:pt x="0" y="3749040"/>
                </a:cubicBezTo>
                <a:cubicBezTo>
                  <a:pt x="19669" y="3507959"/>
                  <a:pt x="-9883" y="3339386"/>
                  <a:pt x="0" y="3236671"/>
                </a:cubicBezTo>
                <a:cubicBezTo>
                  <a:pt x="9883" y="3133956"/>
                  <a:pt x="26871" y="2857214"/>
                  <a:pt x="0" y="2536850"/>
                </a:cubicBezTo>
                <a:cubicBezTo>
                  <a:pt x="-26871" y="2216486"/>
                  <a:pt x="4790" y="2156616"/>
                  <a:pt x="0" y="1874520"/>
                </a:cubicBezTo>
                <a:cubicBezTo>
                  <a:pt x="-4790" y="1592424"/>
                  <a:pt x="-3117" y="1558688"/>
                  <a:pt x="0" y="1362151"/>
                </a:cubicBezTo>
                <a:cubicBezTo>
                  <a:pt x="3117" y="1165614"/>
                  <a:pt x="16802" y="1045125"/>
                  <a:pt x="0" y="774802"/>
                </a:cubicBezTo>
                <a:cubicBezTo>
                  <a:pt x="-16802" y="504479"/>
                  <a:pt x="-29640" y="377701"/>
                  <a:pt x="0" y="0"/>
                </a:cubicBezTo>
                <a:close/>
              </a:path>
              <a:path w="18288" h="3749040" stroke="0" extrusionOk="0">
                <a:moveTo>
                  <a:pt x="0" y="0"/>
                </a:moveTo>
                <a:cubicBezTo>
                  <a:pt x="5341" y="9"/>
                  <a:pt x="11148" y="-611"/>
                  <a:pt x="18288" y="0"/>
                </a:cubicBezTo>
                <a:cubicBezTo>
                  <a:pt x="33352" y="227288"/>
                  <a:pt x="30894" y="278824"/>
                  <a:pt x="18288" y="512369"/>
                </a:cubicBezTo>
                <a:cubicBezTo>
                  <a:pt x="5682" y="745914"/>
                  <a:pt x="53060" y="998220"/>
                  <a:pt x="18288" y="1212190"/>
                </a:cubicBezTo>
                <a:cubicBezTo>
                  <a:pt x="-16484" y="1426160"/>
                  <a:pt x="35474" y="1585099"/>
                  <a:pt x="18288" y="1837030"/>
                </a:cubicBezTo>
                <a:cubicBezTo>
                  <a:pt x="1102" y="2088961"/>
                  <a:pt x="16704" y="2251948"/>
                  <a:pt x="18288" y="2386889"/>
                </a:cubicBezTo>
                <a:cubicBezTo>
                  <a:pt x="19872" y="2521830"/>
                  <a:pt x="5902" y="2679005"/>
                  <a:pt x="18288" y="2936748"/>
                </a:cubicBezTo>
                <a:cubicBezTo>
                  <a:pt x="30674" y="3194491"/>
                  <a:pt x="13809" y="3416052"/>
                  <a:pt x="18288" y="3749040"/>
                </a:cubicBezTo>
                <a:cubicBezTo>
                  <a:pt x="9729" y="3749861"/>
                  <a:pt x="3965" y="3749683"/>
                  <a:pt x="0" y="3749040"/>
                </a:cubicBezTo>
                <a:cubicBezTo>
                  <a:pt x="-10152" y="3632102"/>
                  <a:pt x="-5013" y="3340136"/>
                  <a:pt x="0" y="3236671"/>
                </a:cubicBezTo>
                <a:cubicBezTo>
                  <a:pt x="5013" y="3133206"/>
                  <a:pt x="-27249" y="2814766"/>
                  <a:pt x="0" y="2649322"/>
                </a:cubicBezTo>
                <a:cubicBezTo>
                  <a:pt x="27249" y="2483878"/>
                  <a:pt x="8506" y="2308131"/>
                  <a:pt x="0" y="2061972"/>
                </a:cubicBezTo>
                <a:cubicBezTo>
                  <a:pt x="-8506" y="1815813"/>
                  <a:pt x="-14267" y="1574470"/>
                  <a:pt x="0" y="1399642"/>
                </a:cubicBezTo>
                <a:cubicBezTo>
                  <a:pt x="14267" y="1224814"/>
                  <a:pt x="-24839" y="1011862"/>
                  <a:pt x="0" y="812292"/>
                </a:cubicBezTo>
                <a:cubicBezTo>
                  <a:pt x="24839" y="612722"/>
                  <a:pt x="20220" y="372179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34925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1A4CEDC1-9E9E-330C-B2E2-ABE9A124B6D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30936" y="6356350"/>
            <a:ext cx="2743200" cy="36512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17/06/2022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10057-9933-4058-828C-5672E2440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729216" y="6356350"/>
            <a:ext cx="1828800" cy="36512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</a:pPr>
            <a:fld id="{2C18C1E5-FB55-42F5-BD6D-9CC153FCDBE6}" type="slidenum">
              <a:rPr lang="en-US" smtClean="0"/>
              <a:pPr>
                <a:spcAft>
                  <a:spcPts val="600"/>
                </a:spcAft>
              </a:pPr>
              <a:t>57</a:t>
            </a:fld>
            <a:endParaRPr lang="en-US"/>
          </a:p>
        </p:txBody>
      </p:sp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4B110F8A-68FE-0D43-E82C-839E1A14D1C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66555941"/>
              </p:ext>
            </p:extLst>
          </p:nvPr>
        </p:nvGraphicFramePr>
        <p:xfrm>
          <a:off x="5234794" y="640822"/>
          <a:ext cx="5726962" cy="55361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18333">
                  <a:extLst>
                    <a:ext uri="{9D8B030D-6E8A-4147-A177-3AD203B41FA5}">
                      <a16:colId xmlns:a16="http://schemas.microsoft.com/office/drawing/2014/main" val="1494000672"/>
                    </a:ext>
                  </a:extLst>
                </a:gridCol>
                <a:gridCol w="1621578">
                  <a:extLst>
                    <a:ext uri="{9D8B030D-6E8A-4147-A177-3AD203B41FA5}">
                      <a16:colId xmlns:a16="http://schemas.microsoft.com/office/drawing/2014/main" val="1559871642"/>
                    </a:ext>
                  </a:extLst>
                </a:gridCol>
                <a:gridCol w="2187051">
                  <a:extLst>
                    <a:ext uri="{9D8B030D-6E8A-4147-A177-3AD203B41FA5}">
                      <a16:colId xmlns:a16="http://schemas.microsoft.com/office/drawing/2014/main" val="1991081820"/>
                    </a:ext>
                  </a:extLst>
                </a:gridCol>
              </a:tblGrid>
              <a:tr h="395439"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Number</a:t>
                      </a:r>
                    </a:p>
                  </a:txBody>
                  <a:tcPr marL="91021" marR="91021" marT="45510" marB="455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Token</a:t>
                      </a:r>
                    </a:p>
                  </a:txBody>
                  <a:tcPr marL="91021" marR="91021" marT="45510" marB="455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Frequency</a:t>
                      </a:r>
                    </a:p>
                  </a:txBody>
                  <a:tcPr marL="91021" marR="91021" marT="45510" marB="45510"/>
                </a:tc>
                <a:extLst>
                  <a:ext uri="{0D108BD9-81ED-4DB2-BD59-A6C34878D82A}">
                    <a16:rowId xmlns:a16="http://schemas.microsoft.com/office/drawing/2014/main" val="3936057771"/>
                  </a:ext>
                </a:extLst>
              </a:tr>
              <a:tr h="395439"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1</a:t>
                      </a:r>
                    </a:p>
                  </a:txBody>
                  <a:tcPr marL="91021" marR="91021" marT="45510" marB="455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&lt;/w&gt;</a:t>
                      </a:r>
                    </a:p>
                  </a:txBody>
                  <a:tcPr marL="91021" marR="91021" marT="45510" marB="455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23</a:t>
                      </a:r>
                    </a:p>
                  </a:txBody>
                  <a:tcPr marL="91021" marR="91021" marT="45510" marB="45510"/>
                </a:tc>
                <a:extLst>
                  <a:ext uri="{0D108BD9-81ED-4DB2-BD59-A6C34878D82A}">
                    <a16:rowId xmlns:a16="http://schemas.microsoft.com/office/drawing/2014/main" val="2169024818"/>
                  </a:ext>
                </a:extLst>
              </a:tr>
              <a:tr h="395439"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2</a:t>
                      </a:r>
                    </a:p>
                  </a:txBody>
                  <a:tcPr marL="91021" marR="91021" marT="45510" marB="455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o</a:t>
                      </a:r>
                    </a:p>
                  </a:txBody>
                  <a:tcPr marL="91021" marR="91021" marT="45510" marB="455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14</a:t>
                      </a:r>
                    </a:p>
                  </a:txBody>
                  <a:tcPr marL="91021" marR="91021" marT="45510" marB="45510"/>
                </a:tc>
                <a:extLst>
                  <a:ext uri="{0D108BD9-81ED-4DB2-BD59-A6C34878D82A}">
                    <a16:rowId xmlns:a16="http://schemas.microsoft.com/office/drawing/2014/main" val="3708310083"/>
                  </a:ext>
                </a:extLst>
              </a:tr>
              <a:tr h="395439"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3</a:t>
                      </a:r>
                    </a:p>
                  </a:txBody>
                  <a:tcPr marL="91021" marR="91021" marT="45510" marB="455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l</a:t>
                      </a:r>
                    </a:p>
                  </a:txBody>
                  <a:tcPr marL="91021" marR="91021" marT="45510" marB="455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14</a:t>
                      </a:r>
                    </a:p>
                  </a:txBody>
                  <a:tcPr marL="91021" marR="91021" marT="45510" marB="45510"/>
                </a:tc>
                <a:extLst>
                  <a:ext uri="{0D108BD9-81ED-4DB2-BD59-A6C34878D82A}">
                    <a16:rowId xmlns:a16="http://schemas.microsoft.com/office/drawing/2014/main" val="3620942405"/>
                  </a:ext>
                </a:extLst>
              </a:tr>
              <a:tr h="395439"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4</a:t>
                      </a:r>
                    </a:p>
                  </a:txBody>
                  <a:tcPr marL="91021" marR="91021" marT="45510" marB="455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d</a:t>
                      </a:r>
                    </a:p>
                  </a:txBody>
                  <a:tcPr marL="91021" marR="91021" marT="45510" marB="455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10</a:t>
                      </a:r>
                    </a:p>
                  </a:txBody>
                  <a:tcPr marL="91021" marR="91021" marT="45510" marB="45510"/>
                </a:tc>
                <a:extLst>
                  <a:ext uri="{0D108BD9-81ED-4DB2-BD59-A6C34878D82A}">
                    <a16:rowId xmlns:a16="http://schemas.microsoft.com/office/drawing/2014/main" val="3417121273"/>
                  </a:ext>
                </a:extLst>
              </a:tr>
              <a:tr h="395439"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5</a:t>
                      </a:r>
                    </a:p>
                  </a:txBody>
                  <a:tcPr marL="91021" marR="91021" marT="45510" marB="455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e</a:t>
                      </a:r>
                    </a:p>
                  </a:txBody>
                  <a:tcPr marL="91021" marR="91021" marT="45510" marB="455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16-13=3</a:t>
                      </a:r>
                    </a:p>
                  </a:txBody>
                  <a:tcPr marL="91021" marR="91021" marT="45510" marB="45510"/>
                </a:tc>
                <a:extLst>
                  <a:ext uri="{0D108BD9-81ED-4DB2-BD59-A6C34878D82A}">
                    <a16:rowId xmlns:a16="http://schemas.microsoft.com/office/drawing/2014/main" val="1255540662"/>
                  </a:ext>
                </a:extLst>
              </a:tr>
              <a:tr h="395439"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6</a:t>
                      </a:r>
                    </a:p>
                  </a:txBody>
                  <a:tcPr marL="91021" marR="91021" marT="45510" marB="455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r</a:t>
                      </a:r>
                    </a:p>
                  </a:txBody>
                  <a:tcPr marL="91021" marR="91021" marT="45510" marB="455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3</a:t>
                      </a:r>
                    </a:p>
                  </a:txBody>
                  <a:tcPr marL="91021" marR="91021" marT="45510" marB="45510"/>
                </a:tc>
                <a:extLst>
                  <a:ext uri="{0D108BD9-81ED-4DB2-BD59-A6C34878D82A}">
                    <a16:rowId xmlns:a16="http://schemas.microsoft.com/office/drawing/2014/main" val="4194168078"/>
                  </a:ext>
                </a:extLst>
              </a:tr>
              <a:tr h="395439"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7</a:t>
                      </a:r>
                    </a:p>
                  </a:txBody>
                  <a:tcPr marL="91021" marR="91021" marT="45510" marB="455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f</a:t>
                      </a:r>
                    </a:p>
                  </a:txBody>
                  <a:tcPr marL="91021" marR="91021" marT="45510" marB="455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9</a:t>
                      </a:r>
                    </a:p>
                  </a:txBody>
                  <a:tcPr marL="91021" marR="91021" marT="45510" marB="45510"/>
                </a:tc>
                <a:extLst>
                  <a:ext uri="{0D108BD9-81ED-4DB2-BD59-A6C34878D82A}">
                    <a16:rowId xmlns:a16="http://schemas.microsoft.com/office/drawing/2014/main" val="1042220818"/>
                  </a:ext>
                </a:extLst>
              </a:tr>
              <a:tr h="395439"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8</a:t>
                      </a:r>
                    </a:p>
                  </a:txBody>
                  <a:tcPr marL="91021" marR="91021" marT="45510" marB="455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err="1"/>
                        <a:t>i</a:t>
                      </a:r>
                    </a:p>
                  </a:txBody>
                  <a:tcPr marL="91021" marR="91021" marT="45510" marB="455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9</a:t>
                      </a:r>
                    </a:p>
                  </a:txBody>
                  <a:tcPr marL="91021" marR="91021" marT="45510" marB="45510"/>
                </a:tc>
                <a:extLst>
                  <a:ext uri="{0D108BD9-81ED-4DB2-BD59-A6C34878D82A}">
                    <a16:rowId xmlns:a16="http://schemas.microsoft.com/office/drawing/2014/main" val="3832123734"/>
                  </a:ext>
                </a:extLst>
              </a:tr>
              <a:tr h="395439"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9</a:t>
                      </a:r>
                    </a:p>
                  </a:txBody>
                  <a:tcPr marL="91021" marR="91021" marT="45510" marB="455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n</a:t>
                      </a:r>
                    </a:p>
                  </a:txBody>
                  <a:tcPr marL="91021" marR="91021" marT="45510" marB="455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9</a:t>
                      </a:r>
                    </a:p>
                  </a:txBody>
                  <a:tcPr marL="91021" marR="91021" marT="45510" marB="45510"/>
                </a:tc>
                <a:extLst>
                  <a:ext uri="{0D108BD9-81ED-4DB2-BD59-A6C34878D82A}">
                    <a16:rowId xmlns:a16="http://schemas.microsoft.com/office/drawing/2014/main" val="401199916"/>
                  </a:ext>
                </a:extLst>
              </a:tr>
              <a:tr h="395439"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10</a:t>
                      </a:r>
                    </a:p>
                  </a:txBody>
                  <a:tcPr marL="91021" marR="91021" marT="45510" marB="455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s</a:t>
                      </a:r>
                    </a:p>
                  </a:txBody>
                  <a:tcPr marL="91021" marR="91021" marT="45510" marB="455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13-13=0</a:t>
                      </a:r>
                    </a:p>
                  </a:txBody>
                  <a:tcPr marL="91021" marR="91021" marT="45510" marB="45510"/>
                </a:tc>
                <a:extLst>
                  <a:ext uri="{0D108BD9-81ED-4DB2-BD59-A6C34878D82A}">
                    <a16:rowId xmlns:a16="http://schemas.microsoft.com/office/drawing/2014/main" val="1198927164"/>
                  </a:ext>
                </a:extLst>
              </a:tr>
              <a:tr h="395439"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11</a:t>
                      </a:r>
                    </a:p>
                  </a:txBody>
                  <a:tcPr marL="91021" marR="91021" marT="45510" marB="455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t</a:t>
                      </a:r>
                    </a:p>
                  </a:txBody>
                  <a:tcPr marL="91021" marR="91021" marT="45510" marB="455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13</a:t>
                      </a:r>
                    </a:p>
                  </a:txBody>
                  <a:tcPr marL="91021" marR="91021" marT="45510" marB="45510"/>
                </a:tc>
                <a:extLst>
                  <a:ext uri="{0D108BD9-81ED-4DB2-BD59-A6C34878D82A}">
                    <a16:rowId xmlns:a16="http://schemas.microsoft.com/office/drawing/2014/main" val="4097171235"/>
                  </a:ext>
                </a:extLst>
              </a:tr>
              <a:tr h="395439"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12</a:t>
                      </a:r>
                    </a:p>
                  </a:txBody>
                  <a:tcPr marL="91021" marR="91021" marT="45510" marB="455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w</a:t>
                      </a:r>
                    </a:p>
                  </a:txBody>
                  <a:tcPr marL="91021" marR="91021" marT="45510" marB="455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4</a:t>
                      </a:r>
                    </a:p>
                  </a:txBody>
                  <a:tcPr marL="91021" marR="91021" marT="45510" marB="45510"/>
                </a:tc>
                <a:extLst>
                  <a:ext uri="{0D108BD9-81ED-4DB2-BD59-A6C34878D82A}">
                    <a16:rowId xmlns:a16="http://schemas.microsoft.com/office/drawing/2014/main" val="1927688328"/>
                  </a:ext>
                </a:extLst>
              </a:tr>
              <a:tr h="395437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/>
                        <a:t>13</a:t>
                      </a:r>
                    </a:p>
                  </a:txBody>
                  <a:tcPr marL="91020" marR="91020" marT="45509" marB="45509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/>
                        <a:t>es</a:t>
                      </a:r>
                    </a:p>
                  </a:txBody>
                  <a:tcPr marL="91020" marR="91020" marT="45509" marB="45509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/>
                        <a:t>9+4=13</a:t>
                      </a:r>
                    </a:p>
                  </a:txBody>
                  <a:tcPr marL="91020" marR="91020" marT="45509" marB="45509"/>
                </a:tc>
                <a:extLst>
                  <a:ext uri="{0D108BD9-81ED-4DB2-BD59-A6C34878D82A}">
                    <a16:rowId xmlns:a16="http://schemas.microsoft.com/office/drawing/2014/main" val="23361894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2671415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2E442304-DDBD-4F7B-8017-36BCC863F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C43B3C-D5E7-26C7-0864-AEE5227EAD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640823"/>
            <a:ext cx="3418659" cy="55831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>
                <a:latin typeface="Calibri"/>
                <a:ea typeface="+mj-lt"/>
                <a:cs typeface="+mj-lt"/>
              </a:rPr>
              <a:t>BYTE-PAIR ENCODING</a:t>
            </a:r>
          </a:p>
        </p:txBody>
      </p:sp>
      <p:sp>
        <p:nvSpPr>
          <p:cNvPr id="26" name="Rectangle 22">
            <a:extLst>
              <a:ext uri="{FF2B5EF4-FFF2-40B4-BE49-F238E27FC236}">
                <a16:creationId xmlns:a16="http://schemas.microsoft.com/office/drawing/2014/main" id="{535742DD-1B16-4E9D-B715-0D74B4574A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14992" y="1557877"/>
            <a:ext cx="18288" cy="3749040"/>
          </a:xfrm>
          <a:custGeom>
            <a:avLst/>
            <a:gdLst>
              <a:gd name="connsiteX0" fmla="*/ 0 w 18288"/>
              <a:gd name="connsiteY0" fmla="*/ 0 h 3749040"/>
              <a:gd name="connsiteX1" fmla="*/ 18288 w 18288"/>
              <a:gd name="connsiteY1" fmla="*/ 0 h 3749040"/>
              <a:gd name="connsiteX2" fmla="*/ 18288 w 18288"/>
              <a:gd name="connsiteY2" fmla="*/ 662330 h 3749040"/>
              <a:gd name="connsiteX3" fmla="*/ 18288 w 18288"/>
              <a:gd name="connsiteY3" fmla="*/ 1174699 h 3749040"/>
              <a:gd name="connsiteX4" fmla="*/ 18288 w 18288"/>
              <a:gd name="connsiteY4" fmla="*/ 1724558 h 3749040"/>
              <a:gd name="connsiteX5" fmla="*/ 18288 w 18288"/>
              <a:gd name="connsiteY5" fmla="*/ 2424379 h 3749040"/>
              <a:gd name="connsiteX6" fmla="*/ 18288 w 18288"/>
              <a:gd name="connsiteY6" fmla="*/ 3049219 h 3749040"/>
              <a:gd name="connsiteX7" fmla="*/ 18288 w 18288"/>
              <a:gd name="connsiteY7" fmla="*/ 3749040 h 3749040"/>
              <a:gd name="connsiteX8" fmla="*/ 0 w 18288"/>
              <a:gd name="connsiteY8" fmla="*/ 3749040 h 3749040"/>
              <a:gd name="connsiteX9" fmla="*/ 0 w 18288"/>
              <a:gd name="connsiteY9" fmla="*/ 3236671 h 3749040"/>
              <a:gd name="connsiteX10" fmla="*/ 0 w 18288"/>
              <a:gd name="connsiteY10" fmla="*/ 2536850 h 3749040"/>
              <a:gd name="connsiteX11" fmla="*/ 0 w 18288"/>
              <a:gd name="connsiteY11" fmla="*/ 1874520 h 3749040"/>
              <a:gd name="connsiteX12" fmla="*/ 0 w 18288"/>
              <a:gd name="connsiteY12" fmla="*/ 1362151 h 3749040"/>
              <a:gd name="connsiteX13" fmla="*/ 0 w 18288"/>
              <a:gd name="connsiteY13" fmla="*/ 774802 h 3749040"/>
              <a:gd name="connsiteX14" fmla="*/ 0 w 18288"/>
              <a:gd name="connsiteY14" fmla="*/ 0 h 374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8288" h="3749040" fill="none" extrusionOk="0">
                <a:moveTo>
                  <a:pt x="0" y="0"/>
                </a:moveTo>
                <a:cubicBezTo>
                  <a:pt x="8690" y="407"/>
                  <a:pt x="14141" y="154"/>
                  <a:pt x="18288" y="0"/>
                </a:cubicBezTo>
                <a:cubicBezTo>
                  <a:pt x="34838" y="143586"/>
                  <a:pt x="-11860" y="333097"/>
                  <a:pt x="18288" y="662330"/>
                </a:cubicBezTo>
                <a:cubicBezTo>
                  <a:pt x="48436" y="991563"/>
                  <a:pt x="32813" y="1046681"/>
                  <a:pt x="18288" y="1174699"/>
                </a:cubicBezTo>
                <a:cubicBezTo>
                  <a:pt x="3763" y="1302717"/>
                  <a:pt x="40974" y="1467838"/>
                  <a:pt x="18288" y="1724558"/>
                </a:cubicBezTo>
                <a:cubicBezTo>
                  <a:pt x="-4398" y="1981278"/>
                  <a:pt x="36650" y="2215729"/>
                  <a:pt x="18288" y="2424379"/>
                </a:cubicBezTo>
                <a:cubicBezTo>
                  <a:pt x="-74" y="2633029"/>
                  <a:pt x="-9881" y="2874703"/>
                  <a:pt x="18288" y="3049219"/>
                </a:cubicBezTo>
                <a:cubicBezTo>
                  <a:pt x="46457" y="3223735"/>
                  <a:pt x="4078" y="3453850"/>
                  <a:pt x="18288" y="3749040"/>
                </a:cubicBezTo>
                <a:cubicBezTo>
                  <a:pt x="14465" y="3749751"/>
                  <a:pt x="7675" y="3748271"/>
                  <a:pt x="0" y="3749040"/>
                </a:cubicBezTo>
                <a:cubicBezTo>
                  <a:pt x="19669" y="3507959"/>
                  <a:pt x="-9883" y="3339386"/>
                  <a:pt x="0" y="3236671"/>
                </a:cubicBezTo>
                <a:cubicBezTo>
                  <a:pt x="9883" y="3133956"/>
                  <a:pt x="26871" y="2857214"/>
                  <a:pt x="0" y="2536850"/>
                </a:cubicBezTo>
                <a:cubicBezTo>
                  <a:pt x="-26871" y="2216486"/>
                  <a:pt x="4790" y="2156616"/>
                  <a:pt x="0" y="1874520"/>
                </a:cubicBezTo>
                <a:cubicBezTo>
                  <a:pt x="-4790" y="1592424"/>
                  <a:pt x="-3117" y="1558688"/>
                  <a:pt x="0" y="1362151"/>
                </a:cubicBezTo>
                <a:cubicBezTo>
                  <a:pt x="3117" y="1165614"/>
                  <a:pt x="16802" y="1045125"/>
                  <a:pt x="0" y="774802"/>
                </a:cubicBezTo>
                <a:cubicBezTo>
                  <a:pt x="-16802" y="504479"/>
                  <a:pt x="-29640" y="377701"/>
                  <a:pt x="0" y="0"/>
                </a:cubicBezTo>
                <a:close/>
              </a:path>
              <a:path w="18288" h="3749040" stroke="0" extrusionOk="0">
                <a:moveTo>
                  <a:pt x="0" y="0"/>
                </a:moveTo>
                <a:cubicBezTo>
                  <a:pt x="5341" y="9"/>
                  <a:pt x="11148" y="-611"/>
                  <a:pt x="18288" y="0"/>
                </a:cubicBezTo>
                <a:cubicBezTo>
                  <a:pt x="33352" y="227288"/>
                  <a:pt x="30894" y="278824"/>
                  <a:pt x="18288" y="512369"/>
                </a:cubicBezTo>
                <a:cubicBezTo>
                  <a:pt x="5682" y="745914"/>
                  <a:pt x="53060" y="998220"/>
                  <a:pt x="18288" y="1212190"/>
                </a:cubicBezTo>
                <a:cubicBezTo>
                  <a:pt x="-16484" y="1426160"/>
                  <a:pt x="35474" y="1585099"/>
                  <a:pt x="18288" y="1837030"/>
                </a:cubicBezTo>
                <a:cubicBezTo>
                  <a:pt x="1102" y="2088961"/>
                  <a:pt x="16704" y="2251948"/>
                  <a:pt x="18288" y="2386889"/>
                </a:cubicBezTo>
                <a:cubicBezTo>
                  <a:pt x="19872" y="2521830"/>
                  <a:pt x="5902" y="2679005"/>
                  <a:pt x="18288" y="2936748"/>
                </a:cubicBezTo>
                <a:cubicBezTo>
                  <a:pt x="30674" y="3194491"/>
                  <a:pt x="13809" y="3416052"/>
                  <a:pt x="18288" y="3749040"/>
                </a:cubicBezTo>
                <a:cubicBezTo>
                  <a:pt x="9729" y="3749861"/>
                  <a:pt x="3965" y="3749683"/>
                  <a:pt x="0" y="3749040"/>
                </a:cubicBezTo>
                <a:cubicBezTo>
                  <a:pt x="-10152" y="3632102"/>
                  <a:pt x="-5013" y="3340136"/>
                  <a:pt x="0" y="3236671"/>
                </a:cubicBezTo>
                <a:cubicBezTo>
                  <a:pt x="5013" y="3133206"/>
                  <a:pt x="-27249" y="2814766"/>
                  <a:pt x="0" y="2649322"/>
                </a:cubicBezTo>
                <a:cubicBezTo>
                  <a:pt x="27249" y="2483878"/>
                  <a:pt x="8506" y="2308131"/>
                  <a:pt x="0" y="2061972"/>
                </a:cubicBezTo>
                <a:cubicBezTo>
                  <a:pt x="-8506" y="1815813"/>
                  <a:pt x="-14267" y="1574470"/>
                  <a:pt x="0" y="1399642"/>
                </a:cubicBezTo>
                <a:cubicBezTo>
                  <a:pt x="14267" y="1224814"/>
                  <a:pt x="-24839" y="1011862"/>
                  <a:pt x="0" y="812292"/>
                </a:cubicBezTo>
                <a:cubicBezTo>
                  <a:pt x="24839" y="612722"/>
                  <a:pt x="20220" y="372179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34925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1A4CEDC1-9E9E-330C-B2E2-ABE9A124B6D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30936" y="6356350"/>
            <a:ext cx="2743200" cy="36512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17/06/2022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10057-9933-4058-828C-5672E2440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729216" y="6356350"/>
            <a:ext cx="1828800" cy="36512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</a:pPr>
            <a:fld id="{2C18C1E5-FB55-42F5-BD6D-9CC153FCDBE6}" type="slidenum">
              <a:rPr lang="en-US" smtClean="0"/>
              <a:pPr>
                <a:spcAft>
                  <a:spcPts val="600"/>
                </a:spcAft>
              </a:pPr>
              <a:t>58</a:t>
            </a:fld>
            <a:endParaRPr lang="en-US"/>
          </a:p>
        </p:txBody>
      </p:sp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4B110F8A-68FE-0D43-E82C-839E1A14D1C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22962778"/>
              </p:ext>
            </p:extLst>
          </p:nvPr>
        </p:nvGraphicFramePr>
        <p:xfrm>
          <a:off x="5174145" y="640822"/>
          <a:ext cx="5848259" cy="55361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65107">
                  <a:extLst>
                    <a:ext uri="{9D8B030D-6E8A-4147-A177-3AD203B41FA5}">
                      <a16:colId xmlns:a16="http://schemas.microsoft.com/office/drawing/2014/main" val="1494000672"/>
                    </a:ext>
                  </a:extLst>
                </a:gridCol>
                <a:gridCol w="1492466">
                  <a:extLst>
                    <a:ext uri="{9D8B030D-6E8A-4147-A177-3AD203B41FA5}">
                      <a16:colId xmlns:a16="http://schemas.microsoft.com/office/drawing/2014/main" val="1559871642"/>
                    </a:ext>
                  </a:extLst>
                </a:gridCol>
                <a:gridCol w="2590686">
                  <a:extLst>
                    <a:ext uri="{9D8B030D-6E8A-4147-A177-3AD203B41FA5}">
                      <a16:colId xmlns:a16="http://schemas.microsoft.com/office/drawing/2014/main" val="1991081820"/>
                    </a:ext>
                  </a:extLst>
                </a:gridCol>
              </a:tblGrid>
              <a:tr h="369077">
                <a:tc>
                  <a:txBody>
                    <a:bodyPr/>
                    <a:lstStyle/>
                    <a:p>
                      <a:pPr algn="ctr"/>
                      <a:r>
                        <a:rPr lang="en-US" sz="1700"/>
                        <a:t>Number</a:t>
                      </a:r>
                    </a:p>
                  </a:txBody>
                  <a:tcPr marL="84953" marR="84953" marT="42476" marB="424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/>
                        <a:t>Token</a:t>
                      </a:r>
                    </a:p>
                  </a:txBody>
                  <a:tcPr marL="84953" marR="84953" marT="42476" marB="424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/>
                        <a:t>Frequency</a:t>
                      </a:r>
                    </a:p>
                  </a:txBody>
                  <a:tcPr marL="84953" marR="84953" marT="42476" marB="42476"/>
                </a:tc>
                <a:extLst>
                  <a:ext uri="{0D108BD9-81ED-4DB2-BD59-A6C34878D82A}">
                    <a16:rowId xmlns:a16="http://schemas.microsoft.com/office/drawing/2014/main" val="3936057771"/>
                  </a:ext>
                </a:extLst>
              </a:tr>
              <a:tr h="369077">
                <a:tc>
                  <a:txBody>
                    <a:bodyPr/>
                    <a:lstStyle/>
                    <a:p>
                      <a:pPr algn="ctr"/>
                      <a:r>
                        <a:rPr lang="en-US" sz="1700"/>
                        <a:t>1</a:t>
                      </a:r>
                    </a:p>
                  </a:txBody>
                  <a:tcPr marL="84953" marR="84953" marT="42476" marB="424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/>
                        <a:t>&lt;/w&gt;</a:t>
                      </a:r>
                    </a:p>
                  </a:txBody>
                  <a:tcPr marL="84953" marR="84953" marT="42476" marB="424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/>
                        <a:t>23</a:t>
                      </a:r>
                    </a:p>
                  </a:txBody>
                  <a:tcPr marL="84953" marR="84953" marT="42476" marB="42476"/>
                </a:tc>
                <a:extLst>
                  <a:ext uri="{0D108BD9-81ED-4DB2-BD59-A6C34878D82A}">
                    <a16:rowId xmlns:a16="http://schemas.microsoft.com/office/drawing/2014/main" val="2169024818"/>
                  </a:ext>
                </a:extLst>
              </a:tr>
              <a:tr h="369077">
                <a:tc>
                  <a:txBody>
                    <a:bodyPr/>
                    <a:lstStyle/>
                    <a:p>
                      <a:pPr algn="ctr"/>
                      <a:r>
                        <a:rPr lang="en-US" sz="1700"/>
                        <a:t>2</a:t>
                      </a:r>
                    </a:p>
                  </a:txBody>
                  <a:tcPr marL="84953" marR="84953" marT="42476" marB="424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/>
                        <a:t>o</a:t>
                      </a:r>
                    </a:p>
                  </a:txBody>
                  <a:tcPr marL="84953" marR="84953" marT="42476" marB="424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/>
                        <a:t>14</a:t>
                      </a:r>
                    </a:p>
                  </a:txBody>
                  <a:tcPr marL="84953" marR="84953" marT="42476" marB="42476"/>
                </a:tc>
                <a:extLst>
                  <a:ext uri="{0D108BD9-81ED-4DB2-BD59-A6C34878D82A}">
                    <a16:rowId xmlns:a16="http://schemas.microsoft.com/office/drawing/2014/main" val="3708310083"/>
                  </a:ext>
                </a:extLst>
              </a:tr>
              <a:tr h="369077">
                <a:tc>
                  <a:txBody>
                    <a:bodyPr/>
                    <a:lstStyle/>
                    <a:p>
                      <a:pPr algn="ctr"/>
                      <a:r>
                        <a:rPr lang="en-US" sz="1700"/>
                        <a:t>3</a:t>
                      </a:r>
                    </a:p>
                  </a:txBody>
                  <a:tcPr marL="84953" marR="84953" marT="42476" marB="424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/>
                        <a:t>l</a:t>
                      </a:r>
                    </a:p>
                  </a:txBody>
                  <a:tcPr marL="84953" marR="84953" marT="42476" marB="424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/>
                        <a:t>14</a:t>
                      </a:r>
                    </a:p>
                  </a:txBody>
                  <a:tcPr marL="84953" marR="84953" marT="42476" marB="42476"/>
                </a:tc>
                <a:extLst>
                  <a:ext uri="{0D108BD9-81ED-4DB2-BD59-A6C34878D82A}">
                    <a16:rowId xmlns:a16="http://schemas.microsoft.com/office/drawing/2014/main" val="3620942405"/>
                  </a:ext>
                </a:extLst>
              </a:tr>
              <a:tr h="369077">
                <a:tc>
                  <a:txBody>
                    <a:bodyPr/>
                    <a:lstStyle/>
                    <a:p>
                      <a:pPr algn="ctr"/>
                      <a:r>
                        <a:rPr lang="en-US" sz="1700"/>
                        <a:t>4</a:t>
                      </a:r>
                    </a:p>
                  </a:txBody>
                  <a:tcPr marL="84953" marR="84953" marT="42476" marB="424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/>
                        <a:t>d</a:t>
                      </a:r>
                    </a:p>
                  </a:txBody>
                  <a:tcPr marL="84953" marR="84953" marT="42476" marB="424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/>
                        <a:t>10</a:t>
                      </a:r>
                    </a:p>
                  </a:txBody>
                  <a:tcPr marL="84953" marR="84953" marT="42476" marB="42476"/>
                </a:tc>
                <a:extLst>
                  <a:ext uri="{0D108BD9-81ED-4DB2-BD59-A6C34878D82A}">
                    <a16:rowId xmlns:a16="http://schemas.microsoft.com/office/drawing/2014/main" val="3417121273"/>
                  </a:ext>
                </a:extLst>
              </a:tr>
              <a:tr h="369077">
                <a:tc>
                  <a:txBody>
                    <a:bodyPr/>
                    <a:lstStyle/>
                    <a:p>
                      <a:pPr algn="ctr"/>
                      <a:r>
                        <a:rPr lang="en-US" sz="1700"/>
                        <a:t>5</a:t>
                      </a:r>
                    </a:p>
                  </a:txBody>
                  <a:tcPr marL="84953" marR="84953" marT="42476" marB="424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/>
                        <a:t>e</a:t>
                      </a:r>
                    </a:p>
                  </a:txBody>
                  <a:tcPr marL="84953" marR="84953" marT="42476" marB="424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/>
                        <a:t>16-13=3</a:t>
                      </a:r>
                    </a:p>
                  </a:txBody>
                  <a:tcPr marL="84953" marR="84953" marT="42476" marB="42476"/>
                </a:tc>
                <a:extLst>
                  <a:ext uri="{0D108BD9-81ED-4DB2-BD59-A6C34878D82A}">
                    <a16:rowId xmlns:a16="http://schemas.microsoft.com/office/drawing/2014/main" val="1255540662"/>
                  </a:ext>
                </a:extLst>
              </a:tr>
              <a:tr h="369077">
                <a:tc>
                  <a:txBody>
                    <a:bodyPr/>
                    <a:lstStyle/>
                    <a:p>
                      <a:pPr algn="ctr"/>
                      <a:r>
                        <a:rPr lang="en-US" sz="1700"/>
                        <a:t>6</a:t>
                      </a:r>
                    </a:p>
                  </a:txBody>
                  <a:tcPr marL="84953" marR="84953" marT="42476" marB="424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/>
                        <a:t>r</a:t>
                      </a:r>
                    </a:p>
                  </a:txBody>
                  <a:tcPr marL="84953" marR="84953" marT="42476" marB="424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/>
                        <a:t>3</a:t>
                      </a:r>
                    </a:p>
                  </a:txBody>
                  <a:tcPr marL="84953" marR="84953" marT="42476" marB="42476"/>
                </a:tc>
                <a:extLst>
                  <a:ext uri="{0D108BD9-81ED-4DB2-BD59-A6C34878D82A}">
                    <a16:rowId xmlns:a16="http://schemas.microsoft.com/office/drawing/2014/main" val="4194168078"/>
                  </a:ext>
                </a:extLst>
              </a:tr>
              <a:tr h="369077">
                <a:tc>
                  <a:txBody>
                    <a:bodyPr/>
                    <a:lstStyle/>
                    <a:p>
                      <a:pPr algn="ctr"/>
                      <a:r>
                        <a:rPr lang="en-US" sz="1700"/>
                        <a:t>7</a:t>
                      </a:r>
                    </a:p>
                  </a:txBody>
                  <a:tcPr marL="84953" marR="84953" marT="42476" marB="424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/>
                        <a:t>f</a:t>
                      </a:r>
                    </a:p>
                  </a:txBody>
                  <a:tcPr marL="84953" marR="84953" marT="42476" marB="424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/>
                        <a:t>9</a:t>
                      </a:r>
                    </a:p>
                  </a:txBody>
                  <a:tcPr marL="84953" marR="84953" marT="42476" marB="42476"/>
                </a:tc>
                <a:extLst>
                  <a:ext uri="{0D108BD9-81ED-4DB2-BD59-A6C34878D82A}">
                    <a16:rowId xmlns:a16="http://schemas.microsoft.com/office/drawing/2014/main" val="1042220818"/>
                  </a:ext>
                </a:extLst>
              </a:tr>
              <a:tr h="369077">
                <a:tc>
                  <a:txBody>
                    <a:bodyPr/>
                    <a:lstStyle/>
                    <a:p>
                      <a:pPr algn="ctr"/>
                      <a:r>
                        <a:rPr lang="en-US" sz="1700"/>
                        <a:t>8</a:t>
                      </a:r>
                    </a:p>
                  </a:txBody>
                  <a:tcPr marL="84953" marR="84953" marT="42476" marB="424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err="1"/>
                        <a:t>i</a:t>
                      </a:r>
                    </a:p>
                  </a:txBody>
                  <a:tcPr marL="84953" marR="84953" marT="42476" marB="424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/>
                        <a:t>9</a:t>
                      </a:r>
                    </a:p>
                  </a:txBody>
                  <a:tcPr marL="84953" marR="84953" marT="42476" marB="42476"/>
                </a:tc>
                <a:extLst>
                  <a:ext uri="{0D108BD9-81ED-4DB2-BD59-A6C34878D82A}">
                    <a16:rowId xmlns:a16="http://schemas.microsoft.com/office/drawing/2014/main" val="3832123734"/>
                  </a:ext>
                </a:extLst>
              </a:tr>
              <a:tr h="369077">
                <a:tc>
                  <a:txBody>
                    <a:bodyPr/>
                    <a:lstStyle/>
                    <a:p>
                      <a:pPr algn="ctr"/>
                      <a:r>
                        <a:rPr lang="en-US" sz="1700"/>
                        <a:t>9</a:t>
                      </a:r>
                    </a:p>
                  </a:txBody>
                  <a:tcPr marL="84953" marR="84953" marT="42476" marB="424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/>
                        <a:t>n</a:t>
                      </a:r>
                    </a:p>
                  </a:txBody>
                  <a:tcPr marL="84953" marR="84953" marT="42476" marB="424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/>
                        <a:t>9</a:t>
                      </a:r>
                    </a:p>
                  </a:txBody>
                  <a:tcPr marL="84953" marR="84953" marT="42476" marB="42476"/>
                </a:tc>
                <a:extLst>
                  <a:ext uri="{0D108BD9-81ED-4DB2-BD59-A6C34878D82A}">
                    <a16:rowId xmlns:a16="http://schemas.microsoft.com/office/drawing/2014/main" val="401199916"/>
                  </a:ext>
                </a:extLst>
              </a:tr>
              <a:tr h="369077">
                <a:tc>
                  <a:txBody>
                    <a:bodyPr/>
                    <a:lstStyle/>
                    <a:p>
                      <a:pPr algn="ctr"/>
                      <a:r>
                        <a:rPr lang="en-US" sz="1700"/>
                        <a:t>10</a:t>
                      </a:r>
                    </a:p>
                  </a:txBody>
                  <a:tcPr marL="84953" marR="84953" marT="42476" marB="424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/>
                        <a:t>s</a:t>
                      </a:r>
                    </a:p>
                  </a:txBody>
                  <a:tcPr marL="84953" marR="84953" marT="42476" marB="424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/>
                        <a:t>13-13=0</a:t>
                      </a:r>
                    </a:p>
                  </a:txBody>
                  <a:tcPr marL="84953" marR="84953" marT="42476" marB="42476"/>
                </a:tc>
                <a:extLst>
                  <a:ext uri="{0D108BD9-81ED-4DB2-BD59-A6C34878D82A}">
                    <a16:rowId xmlns:a16="http://schemas.microsoft.com/office/drawing/2014/main" val="1198927164"/>
                  </a:ext>
                </a:extLst>
              </a:tr>
              <a:tr h="369077">
                <a:tc>
                  <a:txBody>
                    <a:bodyPr/>
                    <a:lstStyle/>
                    <a:p>
                      <a:pPr algn="ctr"/>
                      <a:r>
                        <a:rPr lang="en-US" sz="1700"/>
                        <a:t>11</a:t>
                      </a:r>
                    </a:p>
                  </a:txBody>
                  <a:tcPr marL="84953" marR="84953" marT="42476" marB="424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/>
                        <a:t>t</a:t>
                      </a:r>
                    </a:p>
                  </a:txBody>
                  <a:tcPr marL="84953" marR="84953" marT="42476" marB="424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/>
                        <a:t>13-13=0</a:t>
                      </a:r>
                    </a:p>
                  </a:txBody>
                  <a:tcPr marL="84953" marR="84953" marT="42476" marB="42476"/>
                </a:tc>
                <a:extLst>
                  <a:ext uri="{0D108BD9-81ED-4DB2-BD59-A6C34878D82A}">
                    <a16:rowId xmlns:a16="http://schemas.microsoft.com/office/drawing/2014/main" val="4097171235"/>
                  </a:ext>
                </a:extLst>
              </a:tr>
              <a:tr h="369077">
                <a:tc>
                  <a:txBody>
                    <a:bodyPr/>
                    <a:lstStyle/>
                    <a:p>
                      <a:pPr algn="ctr"/>
                      <a:r>
                        <a:rPr lang="en-US" sz="1700"/>
                        <a:t>12</a:t>
                      </a:r>
                    </a:p>
                  </a:txBody>
                  <a:tcPr marL="84953" marR="84953" marT="42476" marB="424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/>
                        <a:t>w</a:t>
                      </a:r>
                    </a:p>
                  </a:txBody>
                  <a:tcPr marL="84953" marR="84953" marT="42476" marB="424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/>
                        <a:t>4</a:t>
                      </a:r>
                    </a:p>
                  </a:txBody>
                  <a:tcPr marL="84953" marR="84953" marT="42476" marB="42476"/>
                </a:tc>
                <a:extLst>
                  <a:ext uri="{0D108BD9-81ED-4DB2-BD59-A6C34878D82A}">
                    <a16:rowId xmlns:a16="http://schemas.microsoft.com/office/drawing/2014/main" val="1927688328"/>
                  </a:ext>
                </a:extLst>
              </a:tr>
              <a:tr h="369075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700"/>
                        <a:t>13</a:t>
                      </a:r>
                    </a:p>
                  </a:txBody>
                  <a:tcPr marL="84952" marR="84952" marT="42475" marB="42475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700"/>
                        <a:t>es</a:t>
                      </a:r>
                    </a:p>
                  </a:txBody>
                  <a:tcPr marL="84952" marR="84952" marT="42475" marB="42475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700"/>
                        <a:t>9+4=13-13=0</a:t>
                      </a:r>
                    </a:p>
                  </a:txBody>
                  <a:tcPr marL="84952" marR="84952" marT="42475" marB="42475"/>
                </a:tc>
                <a:extLst>
                  <a:ext uri="{0D108BD9-81ED-4DB2-BD59-A6C34878D82A}">
                    <a16:rowId xmlns:a16="http://schemas.microsoft.com/office/drawing/2014/main" val="2336189498"/>
                  </a:ext>
                </a:extLst>
              </a:tr>
              <a:tr h="369075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700"/>
                        <a:t>14</a:t>
                      </a:r>
                    </a:p>
                  </a:txBody>
                  <a:tcPr marL="84952" marR="84952" marT="42475" marB="42475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700" err="1"/>
                        <a:t>est</a:t>
                      </a:r>
                    </a:p>
                  </a:txBody>
                  <a:tcPr marL="84952" marR="84952" marT="42475" marB="42475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700"/>
                        <a:t>13</a:t>
                      </a:r>
                    </a:p>
                  </a:txBody>
                  <a:tcPr marL="84952" marR="84952" marT="42475" marB="42475"/>
                </a:tc>
                <a:extLst>
                  <a:ext uri="{0D108BD9-81ED-4DB2-BD59-A6C34878D82A}">
                    <a16:rowId xmlns:a16="http://schemas.microsoft.com/office/drawing/2014/main" val="21794848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6058038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2E442304-DDBD-4F7B-8017-36BCC863F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C43B3C-D5E7-26C7-0864-AEE5227EAD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640823"/>
            <a:ext cx="3418659" cy="55831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>
                <a:latin typeface="Calibri"/>
                <a:ea typeface="+mj-lt"/>
                <a:cs typeface="+mj-lt"/>
              </a:rPr>
              <a:t>BYTE-PAIR ENCODING</a:t>
            </a:r>
          </a:p>
        </p:txBody>
      </p:sp>
      <p:sp>
        <p:nvSpPr>
          <p:cNvPr id="26" name="Rectangle 22">
            <a:extLst>
              <a:ext uri="{FF2B5EF4-FFF2-40B4-BE49-F238E27FC236}">
                <a16:creationId xmlns:a16="http://schemas.microsoft.com/office/drawing/2014/main" id="{535742DD-1B16-4E9D-B715-0D74B4574A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14992" y="1557877"/>
            <a:ext cx="18288" cy="3749040"/>
          </a:xfrm>
          <a:custGeom>
            <a:avLst/>
            <a:gdLst>
              <a:gd name="connsiteX0" fmla="*/ 0 w 18288"/>
              <a:gd name="connsiteY0" fmla="*/ 0 h 3749040"/>
              <a:gd name="connsiteX1" fmla="*/ 18288 w 18288"/>
              <a:gd name="connsiteY1" fmla="*/ 0 h 3749040"/>
              <a:gd name="connsiteX2" fmla="*/ 18288 w 18288"/>
              <a:gd name="connsiteY2" fmla="*/ 662330 h 3749040"/>
              <a:gd name="connsiteX3" fmla="*/ 18288 w 18288"/>
              <a:gd name="connsiteY3" fmla="*/ 1174699 h 3749040"/>
              <a:gd name="connsiteX4" fmla="*/ 18288 w 18288"/>
              <a:gd name="connsiteY4" fmla="*/ 1724558 h 3749040"/>
              <a:gd name="connsiteX5" fmla="*/ 18288 w 18288"/>
              <a:gd name="connsiteY5" fmla="*/ 2424379 h 3749040"/>
              <a:gd name="connsiteX6" fmla="*/ 18288 w 18288"/>
              <a:gd name="connsiteY6" fmla="*/ 3049219 h 3749040"/>
              <a:gd name="connsiteX7" fmla="*/ 18288 w 18288"/>
              <a:gd name="connsiteY7" fmla="*/ 3749040 h 3749040"/>
              <a:gd name="connsiteX8" fmla="*/ 0 w 18288"/>
              <a:gd name="connsiteY8" fmla="*/ 3749040 h 3749040"/>
              <a:gd name="connsiteX9" fmla="*/ 0 w 18288"/>
              <a:gd name="connsiteY9" fmla="*/ 3236671 h 3749040"/>
              <a:gd name="connsiteX10" fmla="*/ 0 w 18288"/>
              <a:gd name="connsiteY10" fmla="*/ 2536850 h 3749040"/>
              <a:gd name="connsiteX11" fmla="*/ 0 w 18288"/>
              <a:gd name="connsiteY11" fmla="*/ 1874520 h 3749040"/>
              <a:gd name="connsiteX12" fmla="*/ 0 w 18288"/>
              <a:gd name="connsiteY12" fmla="*/ 1362151 h 3749040"/>
              <a:gd name="connsiteX13" fmla="*/ 0 w 18288"/>
              <a:gd name="connsiteY13" fmla="*/ 774802 h 3749040"/>
              <a:gd name="connsiteX14" fmla="*/ 0 w 18288"/>
              <a:gd name="connsiteY14" fmla="*/ 0 h 374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8288" h="3749040" fill="none" extrusionOk="0">
                <a:moveTo>
                  <a:pt x="0" y="0"/>
                </a:moveTo>
                <a:cubicBezTo>
                  <a:pt x="8690" y="407"/>
                  <a:pt x="14141" y="154"/>
                  <a:pt x="18288" y="0"/>
                </a:cubicBezTo>
                <a:cubicBezTo>
                  <a:pt x="34838" y="143586"/>
                  <a:pt x="-11860" y="333097"/>
                  <a:pt x="18288" y="662330"/>
                </a:cubicBezTo>
                <a:cubicBezTo>
                  <a:pt x="48436" y="991563"/>
                  <a:pt x="32813" y="1046681"/>
                  <a:pt x="18288" y="1174699"/>
                </a:cubicBezTo>
                <a:cubicBezTo>
                  <a:pt x="3763" y="1302717"/>
                  <a:pt x="40974" y="1467838"/>
                  <a:pt x="18288" y="1724558"/>
                </a:cubicBezTo>
                <a:cubicBezTo>
                  <a:pt x="-4398" y="1981278"/>
                  <a:pt x="36650" y="2215729"/>
                  <a:pt x="18288" y="2424379"/>
                </a:cubicBezTo>
                <a:cubicBezTo>
                  <a:pt x="-74" y="2633029"/>
                  <a:pt x="-9881" y="2874703"/>
                  <a:pt x="18288" y="3049219"/>
                </a:cubicBezTo>
                <a:cubicBezTo>
                  <a:pt x="46457" y="3223735"/>
                  <a:pt x="4078" y="3453850"/>
                  <a:pt x="18288" y="3749040"/>
                </a:cubicBezTo>
                <a:cubicBezTo>
                  <a:pt x="14465" y="3749751"/>
                  <a:pt x="7675" y="3748271"/>
                  <a:pt x="0" y="3749040"/>
                </a:cubicBezTo>
                <a:cubicBezTo>
                  <a:pt x="19669" y="3507959"/>
                  <a:pt x="-9883" y="3339386"/>
                  <a:pt x="0" y="3236671"/>
                </a:cubicBezTo>
                <a:cubicBezTo>
                  <a:pt x="9883" y="3133956"/>
                  <a:pt x="26871" y="2857214"/>
                  <a:pt x="0" y="2536850"/>
                </a:cubicBezTo>
                <a:cubicBezTo>
                  <a:pt x="-26871" y="2216486"/>
                  <a:pt x="4790" y="2156616"/>
                  <a:pt x="0" y="1874520"/>
                </a:cubicBezTo>
                <a:cubicBezTo>
                  <a:pt x="-4790" y="1592424"/>
                  <a:pt x="-3117" y="1558688"/>
                  <a:pt x="0" y="1362151"/>
                </a:cubicBezTo>
                <a:cubicBezTo>
                  <a:pt x="3117" y="1165614"/>
                  <a:pt x="16802" y="1045125"/>
                  <a:pt x="0" y="774802"/>
                </a:cubicBezTo>
                <a:cubicBezTo>
                  <a:pt x="-16802" y="504479"/>
                  <a:pt x="-29640" y="377701"/>
                  <a:pt x="0" y="0"/>
                </a:cubicBezTo>
                <a:close/>
              </a:path>
              <a:path w="18288" h="3749040" stroke="0" extrusionOk="0">
                <a:moveTo>
                  <a:pt x="0" y="0"/>
                </a:moveTo>
                <a:cubicBezTo>
                  <a:pt x="5341" y="9"/>
                  <a:pt x="11148" y="-611"/>
                  <a:pt x="18288" y="0"/>
                </a:cubicBezTo>
                <a:cubicBezTo>
                  <a:pt x="33352" y="227288"/>
                  <a:pt x="30894" y="278824"/>
                  <a:pt x="18288" y="512369"/>
                </a:cubicBezTo>
                <a:cubicBezTo>
                  <a:pt x="5682" y="745914"/>
                  <a:pt x="53060" y="998220"/>
                  <a:pt x="18288" y="1212190"/>
                </a:cubicBezTo>
                <a:cubicBezTo>
                  <a:pt x="-16484" y="1426160"/>
                  <a:pt x="35474" y="1585099"/>
                  <a:pt x="18288" y="1837030"/>
                </a:cubicBezTo>
                <a:cubicBezTo>
                  <a:pt x="1102" y="2088961"/>
                  <a:pt x="16704" y="2251948"/>
                  <a:pt x="18288" y="2386889"/>
                </a:cubicBezTo>
                <a:cubicBezTo>
                  <a:pt x="19872" y="2521830"/>
                  <a:pt x="5902" y="2679005"/>
                  <a:pt x="18288" y="2936748"/>
                </a:cubicBezTo>
                <a:cubicBezTo>
                  <a:pt x="30674" y="3194491"/>
                  <a:pt x="13809" y="3416052"/>
                  <a:pt x="18288" y="3749040"/>
                </a:cubicBezTo>
                <a:cubicBezTo>
                  <a:pt x="9729" y="3749861"/>
                  <a:pt x="3965" y="3749683"/>
                  <a:pt x="0" y="3749040"/>
                </a:cubicBezTo>
                <a:cubicBezTo>
                  <a:pt x="-10152" y="3632102"/>
                  <a:pt x="-5013" y="3340136"/>
                  <a:pt x="0" y="3236671"/>
                </a:cubicBezTo>
                <a:cubicBezTo>
                  <a:pt x="5013" y="3133206"/>
                  <a:pt x="-27249" y="2814766"/>
                  <a:pt x="0" y="2649322"/>
                </a:cubicBezTo>
                <a:cubicBezTo>
                  <a:pt x="27249" y="2483878"/>
                  <a:pt x="8506" y="2308131"/>
                  <a:pt x="0" y="2061972"/>
                </a:cubicBezTo>
                <a:cubicBezTo>
                  <a:pt x="-8506" y="1815813"/>
                  <a:pt x="-14267" y="1574470"/>
                  <a:pt x="0" y="1399642"/>
                </a:cubicBezTo>
                <a:cubicBezTo>
                  <a:pt x="14267" y="1224814"/>
                  <a:pt x="-24839" y="1011862"/>
                  <a:pt x="0" y="812292"/>
                </a:cubicBezTo>
                <a:cubicBezTo>
                  <a:pt x="24839" y="612722"/>
                  <a:pt x="20220" y="372179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34925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1A4CEDC1-9E9E-330C-B2E2-ABE9A124B6D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30936" y="6356350"/>
            <a:ext cx="2743200" cy="36512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17/06/2022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10057-9933-4058-828C-5672E2440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729216" y="6356350"/>
            <a:ext cx="1828800" cy="36512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</a:pPr>
            <a:fld id="{2C18C1E5-FB55-42F5-BD6D-9CC153FCDBE6}" type="slidenum">
              <a:rPr lang="en-US" smtClean="0"/>
              <a:pPr>
                <a:spcAft>
                  <a:spcPts val="600"/>
                </a:spcAft>
              </a:pPr>
              <a:t>59</a:t>
            </a:fld>
            <a:endParaRPr lang="en-US"/>
          </a:p>
        </p:txBody>
      </p:sp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4B110F8A-68FE-0D43-E82C-839E1A14D1C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99459610"/>
              </p:ext>
            </p:extLst>
          </p:nvPr>
        </p:nvGraphicFramePr>
        <p:xfrm>
          <a:off x="5204326" y="640822"/>
          <a:ext cx="5787898" cy="55361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9167">
                  <a:extLst>
                    <a:ext uri="{9D8B030D-6E8A-4147-A177-3AD203B41FA5}">
                      <a16:colId xmlns:a16="http://schemas.microsoft.com/office/drawing/2014/main" val="1494000672"/>
                    </a:ext>
                  </a:extLst>
                </a:gridCol>
                <a:gridCol w="1693316">
                  <a:extLst>
                    <a:ext uri="{9D8B030D-6E8A-4147-A177-3AD203B41FA5}">
                      <a16:colId xmlns:a16="http://schemas.microsoft.com/office/drawing/2014/main" val="1559871642"/>
                    </a:ext>
                  </a:extLst>
                </a:gridCol>
                <a:gridCol w="2435415">
                  <a:extLst>
                    <a:ext uri="{9D8B030D-6E8A-4147-A177-3AD203B41FA5}">
                      <a16:colId xmlns:a16="http://schemas.microsoft.com/office/drawing/2014/main" val="1991081820"/>
                    </a:ext>
                  </a:extLst>
                </a:gridCol>
              </a:tblGrid>
              <a:tr h="34601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Number</a:t>
                      </a:r>
                    </a:p>
                  </a:txBody>
                  <a:tcPr marL="79644" marR="79644" marT="39821" marB="398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Token</a:t>
                      </a:r>
                    </a:p>
                  </a:txBody>
                  <a:tcPr marL="79644" marR="79644" marT="39821" marB="398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Frequency</a:t>
                      </a:r>
                    </a:p>
                  </a:txBody>
                  <a:tcPr marL="79644" marR="79644" marT="39821" marB="39821"/>
                </a:tc>
                <a:extLst>
                  <a:ext uri="{0D108BD9-81ED-4DB2-BD59-A6C34878D82A}">
                    <a16:rowId xmlns:a16="http://schemas.microsoft.com/office/drawing/2014/main" val="3936057771"/>
                  </a:ext>
                </a:extLst>
              </a:tr>
              <a:tr h="34601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 marL="79644" marR="79644" marT="39821" marB="398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&lt;/w&gt;</a:t>
                      </a:r>
                    </a:p>
                  </a:txBody>
                  <a:tcPr marL="79644" marR="79644" marT="39821" marB="398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23-13=10</a:t>
                      </a:r>
                    </a:p>
                  </a:txBody>
                  <a:tcPr marL="79644" marR="79644" marT="39821" marB="39821"/>
                </a:tc>
                <a:extLst>
                  <a:ext uri="{0D108BD9-81ED-4DB2-BD59-A6C34878D82A}">
                    <a16:rowId xmlns:a16="http://schemas.microsoft.com/office/drawing/2014/main" val="2169024818"/>
                  </a:ext>
                </a:extLst>
              </a:tr>
              <a:tr h="34601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 marL="79644" marR="79644" marT="39821" marB="398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o</a:t>
                      </a:r>
                    </a:p>
                  </a:txBody>
                  <a:tcPr marL="79644" marR="79644" marT="39821" marB="398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14</a:t>
                      </a:r>
                    </a:p>
                  </a:txBody>
                  <a:tcPr marL="79644" marR="79644" marT="39821" marB="39821"/>
                </a:tc>
                <a:extLst>
                  <a:ext uri="{0D108BD9-81ED-4DB2-BD59-A6C34878D82A}">
                    <a16:rowId xmlns:a16="http://schemas.microsoft.com/office/drawing/2014/main" val="3708310083"/>
                  </a:ext>
                </a:extLst>
              </a:tr>
              <a:tr h="34601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 marL="79644" marR="79644" marT="39821" marB="398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l</a:t>
                      </a:r>
                    </a:p>
                  </a:txBody>
                  <a:tcPr marL="79644" marR="79644" marT="39821" marB="398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14</a:t>
                      </a:r>
                    </a:p>
                  </a:txBody>
                  <a:tcPr marL="79644" marR="79644" marT="39821" marB="39821"/>
                </a:tc>
                <a:extLst>
                  <a:ext uri="{0D108BD9-81ED-4DB2-BD59-A6C34878D82A}">
                    <a16:rowId xmlns:a16="http://schemas.microsoft.com/office/drawing/2014/main" val="3620942405"/>
                  </a:ext>
                </a:extLst>
              </a:tr>
              <a:tr h="34601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 marL="79644" marR="79644" marT="39821" marB="398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d</a:t>
                      </a:r>
                    </a:p>
                  </a:txBody>
                  <a:tcPr marL="79644" marR="79644" marT="39821" marB="398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10</a:t>
                      </a:r>
                    </a:p>
                  </a:txBody>
                  <a:tcPr marL="79644" marR="79644" marT="39821" marB="39821"/>
                </a:tc>
                <a:extLst>
                  <a:ext uri="{0D108BD9-81ED-4DB2-BD59-A6C34878D82A}">
                    <a16:rowId xmlns:a16="http://schemas.microsoft.com/office/drawing/2014/main" val="3417121273"/>
                  </a:ext>
                </a:extLst>
              </a:tr>
              <a:tr h="34601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 marL="79644" marR="79644" marT="39821" marB="398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e</a:t>
                      </a:r>
                    </a:p>
                  </a:txBody>
                  <a:tcPr marL="79644" marR="79644" marT="39821" marB="398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16-13=3</a:t>
                      </a:r>
                    </a:p>
                  </a:txBody>
                  <a:tcPr marL="79644" marR="79644" marT="39821" marB="39821"/>
                </a:tc>
                <a:extLst>
                  <a:ext uri="{0D108BD9-81ED-4DB2-BD59-A6C34878D82A}">
                    <a16:rowId xmlns:a16="http://schemas.microsoft.com/office/drawing/2014/main" val="1255540662"/>
                  </a:ext>
                </a:extLst>
              </a:tr>
              <a:tr h="34601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</a:p>
                  </a:txBody>
                  <a:tcPr marL="79644" marR="79644" marT="39821" marB="398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r</a:t>
                      </a:r>
                    </a:p>
                  </a:txBody>
                  <a:tcPr marL="79644" marR="79644" marT="39821" marB="398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 marL="79644" marR="79644" marT="39821" marB="39821"/>
                </a:tc>
                <a:extLst>
                  <a:ext uri="{0D108BD9-81ED-4DB2-BD59-A6C34878D82A}">
                    <a16:rowId xmlns:a16="http://schemas.microsoft.com/office/drawing/2014/main" val="4194168078"/>
                  </a:ext>
                </a:extLst>
              </a:tr>
              <a:tr h="34601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 marL="79644" marR="79644" marT="39821" marB="398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f</a:t>
                      </a:r>
                    </a:p>
                  </a:txBody>
                  <a:tcPr marL="79644" marR="79644" marT="39821" marB="398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9</a:t>
                      </a:r>
                    </a:p>
                  </a:txBody>
                  <a:tcPr marL="79644" marR="79644" marT="39821" marB="39821"/>
                </a:tc>
                <a:extLst>
                  <a:ext uri="{0D108BD9-81ED-4DB2-BD59-A6C34878D82A}">
                    <a16:rowId xmlns:a16="http://schemas.microsoft.com/office/drawing/2014/main" val="1042220818"/>
                  </a:ext>
                </a:extLst>
              </a:tr>
              <a:tr h="34601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8</a:t>
                      </a:r>
                    </a:p>
                  </a:txBody>
                  <a:tcPr marL="79644" marR="79644" marT="39821" marB="398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err="1"/>
                        <a:t>i</a:t>
                      </a:r>
                    </a:p>
                  </a:txBody>
                  <a:tcPr marL="79644" marR="79644" marT="39821" marB="398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9</a:t>
                      </a:r>
                    </a:p>
                  </a:txBody>
                  <a:tcPr marL="79644" marR="79644" marT="39821" marB="39821"/>
                </a:tc>
                <a:extLst>
                  <a:ext uri="{0D108BD9-81ED-4DB2-BD59-A6C34878D82A}">
                    <a16:rowId xmlns:a16="http://schemas.microsoft.com/office/drawing/2014/main" val="3832123734"/>
                  </a:ext>
                </a:extLst>
              </a:tr>
              <a:tr h="34601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9</a:t>
                      </a:r>
                    </a:p>
                  </a:txBody>
                  <a:tcPr marL="79644" marR="79644" marT="39821" marB="398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n</a:t>
                      </a:r>
                    </a:p>
                  </a:txBody>
                  <a:tcPr marL="79644" marR="79644" marT="39821" marB="398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9</a:t>
                      </a:r>
                    </a:p>
                  </a:txBody>
                  <a:tcPr marL="79644" marR="79644" marT="39821" marB="39821"/>
                </a:tc>
                <a:extLst>
                  <a:ext uri="{0D108BD9-81ED-4DB2-BD59-A6C34878D82A}">
                    <a16:rowId xmlns:a16="http://schemas.microsoft.com/office/drawing/2014/main" val="401199916"/>
                  </a:ext>
                </a:extLst>
              </a:tr>
              <a:tr h="34601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10</a:t>
                      </a:r>
                    </a:p>
                  </a:txBody>
                  <a:tcPr marL="79644" marR="79644" marT="39821" marB="398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s</a:t>
                      </a:r>
                    </a:p>
                  </a:txBody>
                  <a:tcPr marL="79644" marR="79644" marT="39821" marB="398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13-13=0</a:t>
                      </a:r>
                    </a:p>
                  </a:txBody>
                  <a:tcPr marL="79644" marR="79644" marT="39821" marB="39821"/>
                </a:tc>
                <a:extLst>
                  <a:ext uri="{0D108BD9-81ED-4DB2-BD59-A6C34878D82A}">
                    <a16:rowId xmlns:a16="http://schemas.microsoft.com/office/drawing/2014/main" val="1198927164"/>
                  </a:ext>
                </a:extLst>
              </a:tr>
              <a:tr h="34601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11</a:t>
                      </a:r>
                    </a:p>
                  </a:txBody>
                  <a:tcPr marL="79644" marR="79644" marT="39821" marB="398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t</a:t>
                      </a:r>
                    </a:p>
                  </a:txBody>
                  <a:tcPr marL="79644" marR="79644" marT="39821" marB="398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13-13=0</a:t>
                      </a:r>
                    </a:p>
                  </a:txBody>
                  <a:tcPr marL="79644" marR="79644" marT="39821" marB="39821"/>
                </a:tc>
                <a:extLst>
                  <a:ext uri="{0D108BD9-81ED-4DB2-BD59-A6C34878D82A}">
                    <a16:rowId xmlns:a16="http://schemas.microsoft.com/office/drawing/2014/main" val="4097171235"/>
                  </a:ext>
                </a:extLst>
              </a:tr>
              <a:tr h="34601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12</a:t>
                      </a:r>
                    </a:p>
                  </a:txBody>
                  <a:tcPr marL="79644" marR="79644" marT="39821" marB="398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w</a:t>
                      </a:r>
                    </a:p>
                  </a:txBody>
                  <a:tcPr marL="79644" marR="79644" marT="39821" marB="398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 marL="79644" marR="79644" marT="39821" marB="39821"/>
                </a:tc>
                <a:extLst>
                  <a:ext uri="{0D108BD9-81ED-4DB2-BD59-A6C34878D82A}">
                    <a16:rowId xmlns:a16="http://schemas.microsoft.com/office/drawing/2014/main" val="1927688328"/>
                  </a:ext>
                </a:extLst>
              </a:tr>
              <a:tr h="346008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/>
                        <a:t>13</a:t>
                      </a:r>
                    </a:p>
                  </a:txBody>
                  <a:tcPr marL="79643" marR="79643" marT="39821" marB="39821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/>
                        <a:t>es</a:t>
                      </a:r>
                    </a:p>
                  </a:txBody>
                  <a:tcPr marL="79643" marR="79643" marT="39821" marB="39821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/>
                        <a:t>9+4=13-13=0</a:t>
                      </a:r>
                    </a:p>
                  </a:txBody>
                  <a:tcPr marL="79643" marR="79643" marT="39821" marB="39821"/>
                </a:tc>
                <a:extLst>
                  <a:ext uri="{0D108BD9-81ED-4DB2-BD59-A6C34878D82A}">
                    <a16:rowId xmlns:a16="http://schemas.microsoft.com/office/drawing/2014/main" val="2336189498"/>
                  </a:ext>
                </a:extLst>
              </a:tr>
              <a:tr h="346008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/>
                        <a:t>14</a:t>
                      </a:r>
                    </a:p>
                  </a:txBody>
                  <a:tcPr marL="79642" marR="79642" marT="39821" marB="39821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 err="1"/>
                        <a:t>est</a:t>
                      </a:r>
                    </a:p>
                  </a:txBody>
                  <a:tcPr marL="79642" marR="79642" marT="39821" marB="39821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/>
                        <a:t>13-13=0</a:t>
                      </a:r>
                    </a:p>
                  </a:txBody>
                  <a:tcPr marL="79642" marR="79642" marT="39821" marB="39821"/>
                </a:tc>
                <a:extLst>
                  <a:ext uri="{0D108BD9-81ED-4DB2-BD59-A6C34878D82A}">
                    <a16:rowId xmlns:a16="http://schemas.microsoft.com/office/drawing/2014/main" val="2179484822"/>
                  </a:ext>
                </a:extLst>
              </a:tr>
              <a:tr h="346008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/>
                        <a:t>15</a:t>
                      </a:r>
                    </a:p>
                  </a:txBody>
                  <a:tcPr marL="79642" marR="79642" marT="39821" marB="39821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 b="0" i="0" u="none" strike="noStrike" noProof="0" err="1">
                          <a:latin typeface="The Hand Black"/>
                        </a:rPr>
                        <a:t>est</a:t>
                      </a:r>
                      <a:r>
                        <a:rPr lang="en-US" sz="1600" b="0" i="0" u="none" strike="noStrike" noProof="0"/>
                        <a:t>&lt;/w&gt;</a:t>
                      </a:r>
                    </a:p>
                  </a:txBody>
                  <a:tcPr marL="79642" marR="79642" marT="39821" marB="39821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/>
                        <a:t>13</a:t>
                      </a:r>
                    </a:p>
                  </a:txBody>
                  <a:tcPr marL="79642" marR="79642" marT="39821" marB="39821"/>
                </a:tc>
                <a:extLst>
                  <a:ext uri="{0D108BD9-81ED-4DB2-BD59-A6C34878D82A}">
                    <a16:rowId xmlns:a16="http://schemas.microsoft.com/office/drawing/2014/main" val="41684256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156624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1C06CE-95EA-7144-0E1C-90E2F0239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>
                <a:latin typeface="Calibri"/>
                <a:ea typeface="+mj-lt"/>
                <a:cs typeface="+mj-lt"/>
              </a:rPr>
              <a:t>STATISTICAL LANGUAGE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4725AF4-E4F8-A91F-9950-67A9C33B45C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2507009"/>
                <a:ext cx="10515600" cy="2642961"/>
              </a:xfrm>
            </p:spPr>
            <p:txBody>
              <a:bodyPr vert="horz" lIns="91440" tIns="45720" rIns="91440" bIns="45720" rtlCol="0" anchor="t">
                <a:normAutofit fontScale="85000" lnSpcReduction="10000"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>
                    <a:latin typeface="Calibri"/>
                    <a:cs typeface="Calibri"/>
                  </a:rPr>
                  <a:t>Những </a:t>
                </a:r>
                <a:r>
                  <a:rPr lang="en-US" err="1">
                    <a:latin typeface="Calibri"/>
                    <a:cs typeface="Calibri"/>
                  </a:rPr>
                  <a:t>mô</a:t>
                </a:r>
                <a:r>
                  <a:rPr lang="en-US">
                    <a:latin typeface="Calibri"/>
                    <a:cs typeface="Calibri"/>
                  </a:rPr>
                  <a:t> </a:t>
                </a:r>
                <a:r>
                  <a:rPr lang="en-US" err="1">
                    <a:latin typeface="Calibri"/>
                    <a:cs typeface="Calibri"/>
                  </a:rPr>
                  <a:t>hình</a:t>
                </a:r>
                <a:r>
                  <a:rPr lang="en-US">
                    <a:latin typeface="Calibri"/>
                    <a:cs typeface="Calibri"/>
                  </a:rPr>
                  <a:t> </a:t>
                </a:r>
                <a:r>
                  <a:rPr lang="en-US" err="1">
                    <a:latin typeface="Calibri"/>
                    <a:cs typeface="Calibri"/>
                  </a:rPr>
                  <a:t>thuộc</a:t>
                </a:r>
                <a:r>
                  <a:rPr lang="en-US">
                    <a:latin typeface="Calibri"/>
                    <a:cs typeface="Calibri"/>
                  </a:rPr>
                  <a:t> </a:t>
                </a:r>
                <a:r>
                  <a:rPr lang="en-US" err="1">
                    <a:latin typeface="Calibri"/>
                    <a:cs typeface="Calibri"/>
                  </a:rPr>
                  <a:t>nhóm</a:t>
                </a:r>
                <a:r>
                  <a:rPr lang="en-US">
                    <a:latin typeface="Calibri"/>
                    <a:cs typeface="Calibri"/>
                  </a:rPr>
                  <a:t> </a:t>
                </a:r>
                <a:r>
                  <a:rPr lang="en-US" err="1">
                    <a:latin typeface="Calibri"/>
                    <a:cs typeface="Calibri"/>
                  </a:rPr>
                  <a:t>này</a:t>
                </a:r>
                <a:r>
                  <a:rPr lang="en-US">
                    <a:latin typeface="Calibri"/>
                    <a:cs typeface="Calibri"/>
                  </a:rPr>
                  <a:t> </a:t>
                </a:r>
                <a:r>
                  <a:rPr lang="en-US" err="1">
                    <a:latin typeface="Calibri"/>
                    <a:cs typeface="Calibri"/>
                  </a:rPr>
                  <a:t>đều</a:t>
                </a:r>
                <a:r>
                  <a:rPr lang="en-US">
                    <a:latin typeface="Calibri"/>
                    <a:cs typeface="Calibri"/>
                  </a:rPr>
                  <a:t> </a:t>
                </a:r>
                <a:r>
                  <a:rPr lang="en-US" err="1">
                    <a:latin typeface="Calibri"/>
                    <a:cs typeface="Calibri"/>
                  </a:rPr>
                  <a:t>dựa</a:t>
                </a:r>
                <a:r>
                  <a:rPr lang="en-US">
                    <a:latin typeface="Calibri"/>
                    <a:cs typeface="Calibri"/>
                  </a:rPr>
                  <a:t> </a:t>
                </a:r>
                <a:r>
                  <a:rPr lang="en-US" err="1">
                    <a:latin typeface="Calibri"/>
                    <a:cs typeface="Calibri"/>
                  </a:rPr>
                  <a:t>trên</a:t>
                </a:r>
                <a:r>
                  <a:rPr lang="en-US">
                    <a:latin typeface="Calibri"/>
                    <a:cs typeface="Calibri"/>
                  </a:rPr>
                  <a:t> </a:t>
                </a:r>
                <a:r>
                  <a:rPr lang="en-US" err="1">
                    <a:latin typeface="Calibri"/>
                    <a:cs typeface="Calibri"/>
                  </a:rPr>
                  <a:t>tần</a:t>
                </a:r>
                <a:r>
                  <a:rPr lang="en-US">
                    <a:latin typeface="Calibri"/>
                    <a:cs typeface="Calibri"/>
                  </a:rPr>
                  <a:t> </a:t>
                </a:r>
                <a:r>
                  <a:rPr lang="en-US" err="1">
                    <a:latin typeface="Calibri"/>
                    <a:cs typeface="Calibri"/>
                  </a:rPr>
                  <a:t>suất</a:t>
                </a:r>
                <a:r>
                  <a:rPr lang="en-US">
                    <a:latin typeface="Calibri"/>
                    <a:cs typeface="Calibri"/>
                  </a:rPr>
                  <a:t> </a:t>
                </a:r>
                <a:r>
                  <a:rPr lang="en-US" err="1">
                    <a:latin typeface="Calibri"/>
                    <a:cs typeface="Calibri"/>
                  </a:rPr>
                  <a:t>xuất</a:t>
                </a:r>
                <a:r>
                  <a:rPr lang="en-US">
                    <a:latin typeface="Calibri"/>
                    <a:cs typeface="Calibri"/>
                  </a:rPr>
                  <a:t> </a:t>
                </a:r>
                <a:r>
                  <a:rPr lang="en-US" err="1">
                    <a:latin typeface="Calibri"/>
                    <a:cs typeface="Calibri"/>
                  </a:rPr>
                  <a:t>hiện</a:t>
                </a:r>
                <a:r>
                  <a:rPr lang="en-US">
                    <a:latin typeface="Calibri"/>
                    <a:cs typeface="Calibri"/>
                  </a:rPr>
                  <a:t> </a:t>
                </a:r>
                <a:r>
                  <a:rPr lang="en-US" err="1">
                    <a:latin typeface="Calibri"/>
                    <a:cs typeface="Calibri"/>
                  </a:rPr>
                  <a:t>của</a:t>
                </a:r>
                <a:r>
                  <a:rPr lang="en-US">
                    <a:latin typeface="Calibri"/>
                    <a:cs typeface="Calibri"/>
                  </a:rPr>
                  <a:t> </a:t>
                </a:r>
                <a:r>
                  <a:rPr lang="en-US" err="1">
                    <a:latin typeface="Calibri"/>
                    <a:cs typeface="Calibri"/>
                  </a:rPr>
                  <a:t>từng</a:t>
                </a:r>
                <a:r>
                  <a:rPr lang="en-US">
                    <a:latin typeface="Calibri"/>
                    <a:cs typeface="Calibri"/>
                  </a:rPr>
                  <a:t> </a:t>
                </a:r>
                <a:r>
                  <a:rPr lang="en-US" err="1">
                    <a:latin typeface="Calibri"/>
                    <a:cs typeface="Calibri"/>
                  </a:rPr>
                  <a:t>từ</a:t>
                </a:r>
                <a:r>
                  <a:rPr lang="en-US">
                    <a:latin typeface="Calibri"/>
                    <a:cs typeface="Calibri"/>
                  </a:rPr>
                  <a:t> hay </a:t>
                </a:r>
                <a:r>
                  <a:rPr lang="en-US" err="1">
                    <a:latin typeface="Calibri"/>
                    <a:cs typeface="Calibri"/>
                  </a:rPr>
                  <a:t>chuỗi</a:t>
                </a:r>
                <a:r>
                  <a:rPr lang="en-US">
                    <a:latin typeface="Calibri"/>
                    <a:cs typeface="Calibri"/>
                  </a:rPr>
                  <a:t>.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>
                    <a:latin typeface="Calibri"/>
                    <a:cs typeface="Calibri"/>
                  </a:rPr>
                  <a:t>Statistical LM </a:t>
                </a:r>
                <a:r>
                  <a:rPr lang="en-US" err="1">
                    <a:latin typeface="Calibri"/>
                    <a:cs typeface="Calibri"/>
                  </a:rPr>
                  <a:t>là</a:t>
                </a:r>
                <a:r>
                  <a:rPr lang="en-US">
                    <a:latin typeface="Calibri"/>
                    <a:cs typeface="Calibri"/>
                  </a:rPr>
                  <a:t> </a:t>
                </a:r>
                <a:r>
                  <a:rPr lang="en-US" err="1">
                    <a:latin typeface="Calibri"/>
                    <a:cs typeface="Calibri"/>
                  </a:rPr>
                  <a:t>phân</a:t>
                </a:r>
                <a:r>
                  <a:rPr lang="en-US">
                    <a:latin typeface="Calibri"/>
                    <a:cs typeface="Calibri"/>
                  </a:rPr>
                  <a:t> </a:t>
                </a:r>
                <a:r>
                  <a:rPr lang="en-US" err="1">
                    <a:latin typeface="Calibri"/>
                    <a:cs typeface="Calibri"/>
                  </a:rPr>
                  <a:t>bố</a:t>
                </a:r>
                <a:r>
                  <a:rPr lang="en-US">
                    <a:latin typeface="Calibri"/>
                    <a:cs typeface="Calibri"/>
                  </a:rPr>
                  <a:t> </a:t>
                </a:r>
                <a:r>
                  <a:rPr lang="en-US" err="1">
                    <a:latin typeface="Calibri"/>
                    <a:cs typeface="Calibri"/>
                  </a:rPr>
                  <a:t>xác</a:t>
                </a:r>
                <a:r>
                  <a:rPr lang="en-US">
                    <a:latin typeface="Calibri"/>
                    <a:cs typeface="Calibri"/>
                  </a:rPr>
                  <a:t> </a:t>
                </a:r>
                <a:r>
                  <a:rPr lang="en-US" err="1">
                    <a:latin typeface="Calibri"/>
                    <a:cs typeface="Calibri"/>
                  </a:rPr>
                  <a:t>suất</a:t>
                </a:r>
                <a:r>
                  <a:rPr lang="en-US">
                    <a:latin typeface="Calibri"/>
                    <a:cs typeface="Calibri"/>
                  </a:rPr>
                  <a:t> 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Calibri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cs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Calibri"/>
                          </a:rPr>
                          <m:t>𝑊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cs typeface="Calibri"/>
                      </a:rPr>
                      <m:t>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cs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Calibri"/>
                          </a:rPr>
                          <m:t>𝑊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∈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</a:rPr>
                              <m:t>𝑉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</a:rPr>
                              <m:t>+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>
                    <a:latin typeface="Calibri"/>
                    <a:cs typeface="Calibri"/>
                  </a:rPr>
                  <a:t>, </a:t>
                </a:r>
                <a:r>
                  <a:rPr lang="en-US" err="1">
                    <a:latin typeface="Calibri"/>
                    <a:cs typeface="Calibri"/>
                  </a:rPr>
                  <a:t>với</a:t>
                </a:r>
                <a:r>
                  <a:rPr lang="en-US">
                    <a:latin typeface="Calibri"/>
                    <a:cs typeface="Calibri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𝑉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+</m:t>
                        </m:r>
                      </m:sup>
                    </m:sSup>
                  </m:oMath>
                </a14:m>
                <a:r>
                  <a:rPr lang="en-US" err="1">
                    <a:latin typeface="Calibri"/>
                    <a:cs typeface="Calibri"/>
                  </a:rPr>
                  <a:t>là</a:t>
                </a:r>
                <a:r>
                  <a:rPr lang="en-US">
                    <a:latin typeface="Calibri"/>
                    <a:cs typeface="Calibri"/>
                  </a:rPr>
                  <a:t> </a:t>
                </a:r>
                <a:r>
                  <a:rPr lang="en-US" err="1">
                    <a:latin typeface="Calibri"/>
                    <a:cs typeface="Calibri"/>
                  </a:rPr>
                  <a:t>tập</a:t>
                </a:r>
                <a:r>
                  <a:rPr lang="en-US">
                    <a:latin typeface="Calibri"/>
                    <a:cs typeface="Calibri"/>
                  </a:rPr>
                  <a:t> </a:t>
                </a:r>
                <a:r>
                  <a:rPr lang="en-US" err="1">
                    <a:latin typeface="Calibri"/>
                    <a:cs typeface="Calibri"/>
                  </a:rPr>
                  <a:t>các</a:t>
                </a:r>
                <a:r>
                  <a:rPr lang="en-US">
                    <a:latin typeface="Calibri"/>
                    <a:cs typeface="Calibri"/>
                  </a:rPr>
                  <a:t> </a:t>
                </a:r>
                <a:r>
                  <a:rPr lang="en-US" err="1">
                    <a:latin typeface="Calibri"/>
                    <a:cs typeface="Calibri"/>
                  </a:rPr>
                  <a:t>câu</a:t>
                </a:r>
                <a:r>
                  <a:rPr lang="en-US">
                    <a:latin typeface="Calibri"/>
                    <a:cs typeface="Calibri"/>
                  </a:rPr>
                  <a:t> </a:t>
                </a:r>
                <a:r>
                  <a:rPr lang="en-US" err="1">
                    <a:latin typeface="Calibri"/>
                    <a:cs typeface="Calibri"/>
                  </a:rPr>
                  <a:t>có</a:t>
                </a:r>
                <a:r>
                  <a:rPr lang="en-US">
                    <a:latin typeface="Calibri"/>
                    <a:cs typeface="Calibri"/>
                  </a:rPr>
                  <a:t> </a:t>
                </a:r>
                <a:r>
                  <a:rPr lang="en-US" err="1">
                    <a:latin typeface="Calibri"/>
                    <a:cs typeface="Calibri"/>
                  </a:rPr>
                  <a:t>trong</a:t>
                </a:r>
                <a:r>
                  <a:rPr lang="en-US">
                    <a:latin typeface="Calibri"/>
                    <a:cs typeface="Calibri"/>
                  </a:rPr>
                  <a:t> </a:t>
                </a:r>
                <a:r>
                  <a:rPr lang="en-US" err="1">
                    <a:latin typeface="Calibri"/>
                    <a:cs typeface="Calibri"/>
                  </a:rPr>
                  <a:t>bộ</a:t>
                </a:r>
                <a:r>
                  <a:rPr lang="en-US">
                    <a:latin typeface="Calibri"/>
                    <a:cs typeface="Calibri"/>
                  </a:rPr>
                  <a:t> </a:t>
                </a:r>
                <a:r>
                  <a:rPr lang="en-US" err="1">
                    <a:latin typeface="Calibri"/>
                    <a:cs typeface="Calibri"/>
                  </a:rPr>
                  <a:t>dữ</a:t>
                </a:r>
                <a:r>
                  <a:rPr lang="en-US">
                    <a:latin typeface="Calibri"/>
                    <a:cs typeface="Calibri"/>
                  </a:rPr>
                  <a:t> </a:t>
                </a:r>
                <a:r>
                  <a:rPr lang="en-US" err="1">
                    <a:latin typeface="Calibri"/>
                    <a:cs typeface="Calibri"/>
                  </a:rPr>
                  <a:t>liệu</a:t>
                </a:r>
                <a:r>
                  <a:rPr lang="en-US">
                    <a:latin typeface="Calibri"/>
                    <a:cs typeface="Calibri"/>
                  </a:rPr>
                  <a:t> </a:t>
                </a:r>
                <a:r>
                  <a:rPr lang="en-US" err="1">
                    <a:latin typeface="Calibri"/>
                    <a:cs typeface="Calibri"/>
                  </a:rPr>
                  <a:t>của</a:t>
                </a:r>
                <a:r>
                  <a:rPr lang="en-US">
                    <a:latin typeface="Calibri"/>
                    <a:cs typeface="Calibri"/>
                  </a:rPr>
                  <a:t> </a:t>
                </a:r>
                <a:r>
                  <a:rPr lang="en-US" err="1">
                    <a:latin typeface="Calibri"/>
                    <a:cs typeface="Calibri"/>
                  </a:rPr>
                  <a:t>một</a:t>
                </a:r>
                <a:r>
                  <a:rPr lang="en-US">
                    <a:latin typeface="Calibri"/>
                    <a:cs typeface="Calibri"/>
                  </a:rPr>
                  <a:t> </a:t>
                </a:r>
                <a:r>
                  <a:rPr lang="en-US" err="1">
                    <a:latin typeface="Calibri"/>
                    <a:cs typeface="Calibri"/>
                  </a:rPr>
                  <a:t>ngôn</a:t>
                </a:r>
                <a:r>
                  <a:rPr lang="en-US">
                    <a:latin typeface="Calibri"/>
                    <a:cs typeface="Calibri"/>
                  </a:rPr>
                  <a:t> </a:t>
                </a:r>
                <a:r>
                  <a:rPr lang="en-US" err="1">
                    <a:latin typeface="Calibri"/>
                    <a:cs typeface="Calibri"/>
                  </a:rPr>
                  <a:t>ngữ</a:t>
                </a:r>
                <a:r>
                  <a:rPr lang="en-US">
                    <a:latin typeface="Calibri"/>
                    <a:cs typeface="Calibri"/>
                  </a:rPr>
                  <a:t> </a:t>
                </a:r>
                <a:r>
                  <a:rPr lang="en-US" err="1">
                    <a:latin typeface="Calibri"/>
                    <a:cs typeface="Calibri"/>
                  </a:rPr>
                  <a:t>nào</a:t>
                </a:r>
                <a:r>
                  <a:rPr lang="en-US">
                    <a:latin typeface="Calibri"/>
                    <a:cs typeface="Calibri"/>
                  </a:rPr>
                  <a:t> </a:t>
                </a:r>
                <a:r>
                  <a:rPr lang="en-US" err="1">
                    <a:latin typeface="Calibri"/>
                    <a:cs typeface="Calibri"/>
                  </a:rPr>
                  <a:t>đó</a:t>
                </a:r>
                <a:r>
                  <a:rPr lang="en-US">
                    <a:latin typeface="Calibri"/>
                    <a:cs typeface="Calibri"/>
                  </a:rPr>
                  <a:t>. Khi </a:t>
                </a:r>
                <a:r>
                  <a:rPr lang="en-US" err="1">
                    <a:latin typeface="Calibri"/>
                    <a:cs typeface="Calibri"/>
                  </a:rPr>
                  <a:t>đó:</a:t>
                </a:r>
                <a:r>
                  <a:rPr lang="en-US">
                    <a:latin typeface="Calibri"/>
                    <a:cs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Calibri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cs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Calibri"/>
                          </a:rPr>
                          <m:t>𝑊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cs typeface="Calibri"/>
                      </a:rPr>
                      <m:t>≥0, 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  <a:cs typeface="Calibri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0" i="1" smtClean="0">
                            <a:latin typeface="Cambria Math" panose="02040503050406030204" pitchFamily="18" charset="0"/>
                            <a:cs typeface="Calibri"/>
                          </a:rPr>
                          <m:t>𝑊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∈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</a:rPr>
                              <m:t>𝑉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</a:rPr>
                              <m:t>+</m:t>
                            </m:r>
                          </m:sup>
                        </m:sSup>
                      </m:sub>
                      <m:sup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Calibri"/>
                          </a:rPr>
                          <m:t>𝑃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Calibri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Calibri"/>
                              </a:rPr>
                              <m:t>𝑊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  <a:cs typeface="Calibri"/>
                          </a:rPr>
                          <m:t>=1</m:t>
                        </m:r>
                      </m:e>
                    </m:nary>
                  </m:oMath>
                </a14:m>
                <a:r>
                  <a:rPr lang="en-US">
                    <a:latin typeface="Calibri"/>
                    <a:cs typeface="Calibri"/>
                  </a:rPr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4725AF4-E4F8-A91F-9950-67A9C33B45C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507009"/>
                <a:ext cx="10515600" cy="2642961"/>
              </a:xfrm>
              <a:blipFill>
                <a:blip r:embed="rId2"/>
                <a:stretch>
                  <a:fillRect l="-812" r="-638" b="-186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1AE8AC-C84B-353D-D680-ACFE6C522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8C1E5-FB55-42F5-BD6D-9CC153FCDBE6}" type="slidenum">
              <a:rPr lang="en-US" smtClean="0"/>
              <a:t>6</a:t>
            </a:fld>
            <a:endParaRPr lang="en-US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A3BF72D6-7E4F-2405-19CF-BA9128897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286000" cy="365125"/>
          </a:xfrm>
        </p:spPr>
        <p:txBody>
          <a:bodyPr/>
          <a:lstStyle/>
          <a:p>
            <a:r>
              <a:rPr lang="en-US"/>
              <a:t>27/05/2022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6B302F61-F13F-DA0D-E81D-CC676AD54F83}"/>
              </a:ext>
            </a:extLst>
          </p:cNvPr>
          <p:cNvSpPr txBox="1">
            <a:spLocks/>
          </p:cNvSpPr>
          <p:nvPr/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lIns="91440" tIns="45720" rIns="91440" bIns="4572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>
                <a:ea typeface="+mn-lt"/>
                <a:cs typeface="+mn-lt"/>
              </a:rPr>
              <a:t>Vietnamese NER System</a:t>
            </a:r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2093997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2E442304-DDBD-4F7B-8017-36BCC863F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C43B3C-D5E7-26C7-0864-AEE5227EAD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640823"/>
            <a:ext cx="3418659" cy="55831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>
                <a:latin typeface="Calibri"/>
                <a:ea typeface="+mj-lt"/>
                <a:cs typeface="+mj-lt"/>
              </a:rPr>
              <a:t>BYTE-PAIR ENCODING</a:t>
            </a:r>
          </a:p>
        </p:txBody>
      </p:sp>
      <p:sp>
        <p:nvSpPr>
          <p:cNvPr id="26" name="Rectangle 22">
            <a:extLst>
              <a:ext uri="{FF2B5EF4-FFF2-40B4-BE49-F238E27FC236}">
                <a16:creationId xmlns:a16="http://schemas.microsoft.com/office/drawing/2014/main" id="{535742DD-1B16-4E9D-B715-0D74B4574A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14992" y="1557877"/>
            <a:ext cx="18288" cy="3749040"/>
          </a:xfrm>
          <a:custGeom>
            <a:avLst/>
            <a:gdLst>
              <a:gd name="connsiteX0" fmla="*/ 0 w 18288"/>
              <a:gd name="connsiteY0" fmla="*/ 0 h 3749040"/>
              <a:gd name="connsiteX1" fmla="*/ 18288 w 18288"/>
              <a:gd name="connsiteY1" fmla="*/ 0 h 3749040"/>
              <a:gd name="connsiteX2" fmla="*/ 18288 w 18288"/>
              <a:gd name="connsiteY2" fmla="*/ 662330 h 3749040"/>
              <a:gd name="connsiteX3" fmla="*/ 18288 w 18288"/>
              <a:gd name="connsiteY3" fmla="*/ 1174699 h 3749040"/>
              <a:gd name="connsiteX4" fmla="*/ 18288 w 18288"/>
              <a:gd name="connsiteY4" fmla="*/ 1724558 h 3749040"/>
              <a:gd name="connsiteX5" fmla="*/ 18288 w 18288"/>
              <a:gd name="connsiteY5" fmla="*/ 2424379 h 3749040"/>
              <a:gd name="connsiteX6" fmla="*/ 18288 w 18288"/>
              <a:gd name="connsiteY6" fmla="*/ 3049219 h 3749040"/>
              <a:gd name="connsiteX7" fmla="*/ 18288 w 18288"/>
              <a:gd name="connsiteY7" fmla="*/ 3749040 h 3749040"/>
              <a:gd name="connsiteX8" fmla="*/ 0 w 18288"/>
              <a:gd name="connsiteY8" fmla="*/ 3749040 h 3749040"/>
              <a:gd name="connsiteX9" fmla="*/ 0 w 18288"/>
              <a:gd name="connsiteY9" fmla="*/ 3236671 h 3749040"/>
              <a:gd name="connsiteX10" fmla="*/ 0 w 18288"/>
              <a:gd name="connsiteY10" fmla="*/ 2536850 h 3749040"/>
              <a:gd name="connsiteX11" fmla="*/ 0 w 18288"/>
              <a:gd name="connsiteY11" fmla="*/ 1874520 h 3749040"/>
              <a:gd name="connsiteX12" fmla="*/ 0 w 18288"/>
              <a:gd name="connsiteY12" fmla="*/ 1362151 h 3749040"/>
              <a:gd name="connsiteX13" fmla="*/ 0 w 18288"/>
              <a:gd name="connsiteY13" fmla="*/ 774802 h 3749040"/>
              <a:gd name="connsiteX14" fmla="*/ 0 w 18288"/>
              <a:gd name="connsiteY14" fmla="*/ 0 h 374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8288" h="3749040" fill="none" extrusionOk="0">
                <a:moveTo>
                  <a:pt x="0" y="0"/>
                </a:moveTo>
                <a:cubicBezTo>
                  <a:pt x="8690" y="407"/>
                  <a:pt x="14141" y="154"/>
                  <a:pt x="18288" y="0"/>
                </a:cubicBezTo>
                <a:cubicBezTo>
                  <a:pt x="34838" y="143586"/>
                  <a:pt x="-11860" y="333097"/>
                  <a:pt x="18288" y="662330"/>
                </a:cubicBezTo>
                <a:cubicBezTo>
                  <a:pt x="48436" y="991563"/>
                  <a:pt x="32813" y="1046681"/>
                  <a:pt x="18288" y="1174699"/>
                </a:cubicBezTo>
                <a:cubicBezTo>
                  <a:pt x="3763" y="1302717"/>
                  <a:pt x="40974" y="1467838"/>
                  <a:pt x="18288" y="1724558"/>
                </a:cubicBezTo>
                <a:cubicBezTo>
                  <a:pt x="-4398" y="1981278"/>
                  <a:pt x="36650" y="2215729"/>
                  <a:pt x="18288" y="2424379"/>
                </a:cubicBezTo>
                <a:cubicBezTo>
                  <a:pt x="-74" y="2633029"/>
                  <a:pt x="-9881" y="2874703"/>
                  <a:pt x="18288" y="3049219"/>
                </a:cubicBezTo>
                <a:cubicBezTo>
                  <a:pt x="46457" y="3223735"/>
                  <a:pt x="4078" y="3453850"/>
                  <a:pt x="18288" y="3749040"/>
                </a:cubicBezTo>
                <a:cubicBezTo>
                  <a:pt x="14465" y="3749751"/>
                  <a:pt x="7675" y="3748271"/>
                  <a:pt x="0" y="3749040"/>
                </a:cubicBezTo>
                <a:cubicBezTo>
                  <a:pt x="19669" y="3507959"/>
                  <a:pt x="-9883" y="3339386"/>
                  <a:pt x="0" y="3236671"/>
                </a:cubicBezTo>
                <a:cubicBezTo>
                  <a:pt x="9883" y="3133956"/>
                  <a:pt x="26871" y="2857214"/>
                  <a:pt x="0" y="2536850"/>
                </a:cubicBezTo>
                <a:cubicBezTo>
                  <a:pt x="-26871" y="2216486"/>
                  <a:pt x="4790" y="2156616"/>
                  <a:pt x="0" y="1874520"/>
                </a:cubicBezTo>
                <a:cubicBezTo>
                  <a:pt x="-4790" y="1592424"/>
                  <a:pt x="-3117" y="1558688"/>
                  <a:pt x="0" y="1362151"/>
                </a:cubicBezTo>
                <a:cubicBezTo>
                  <a:pt x="3117" y="1165614"/>
                  <a:pt x="16802" y="1045125"/>
                  <a:pt x="0" y="774802"/>
                </a:cubicBezTo>
                <a:cubicBezTo>
                  <a:pt x="-16802" y="504479"/>
                  <a:pt x="-29640" y="377701"/>
                  <a:pt x="0" y="0"/>
                </a:cubicBezTo>
                <a:close/>
              </a:path>
              <a:path w="18288" h="3749040" stroke="0" extrusionOk="0">
                <a:moveTo>
                  <a:pt x="0" y="0"/>
                </a:moveTo>
                <a:cubicBezTo>
                  <a:pt x="5341" y="9"/>
                  <a:pt x="11148" y="-611"/>
                  <a:pt x="18288" y="0"/>
                </a:cubicBezTo>
                <a:cubicBezTo>
                  <a:pt x="33352" y="227288"/>
                  <a:pt x="30894" y="278824"/>
                  <a:pt x="18288" y="512369"/>
                </a:cubicBezTo>
                <a:cubicBezTo>
                  <a:pt x="5682" y="745914"/>
                  <a:pt x="53060" y="998220"/>
                  <a:pt x="18288" y="1212190"/>
                </a:cubicBezTo>
                <a:cubicBezTo>
                  <a:pt x="-16484" y="1426160"/>
                  <a:pt x="35474" y="1585099"/>
                  <a:pt x="18288" y="1837030"/>
                </a:cubicBezTo>
                <a:cubicBezTo>
                  <a:pt x="1102" y="2088961"/>
                  <a:pt x="16704" y="2251948"/>
                  <a:pt x="18288" y="2386889"/>
                </a:cubicBezTo>
                <a:cubicBezTo>
                  <a:pt x="19872" y="2521830"/>
                  <a:pt x="5902" y="2679005"/>
                  <a:pt x="18288" y="2936748"/>
                </a:cubicBezTo>
                <a:cubicBezTo>
                  <a:pt x="30674" y="3194491"/>
                  <a:pt x="13809" y="3416052"/>
                  <a:pt x="18288" y="3749040"/>
                </a:cubicBezTo>
                <a:cubicBezTo>
                  <a:pt x="9729" y="3749861"/>
                  <a:pt x="3965" y="3749683"/>
                  <a:pt x="0" y="3749040"/>
                </a:cubicBezTo>
                <a:cubicBezTo>
                  <a:pt x="-10152" y="3632102"/>
                  <a:pt x="-5013" y="3340136"/>
                  <a:pt x="0" y="3236671"/>
                </a:cubicBezTo>
                <a:cubicBezTo>
                  <a:pt x="5013" y="3133206"/>
                  <a:pt x="-27249" y="2814766"/>
                  <a:pt x="0" y="2649322"/>
                </a:cubicBezTo>
                <a:cubicBezTo>
                  <a:pt x="27249" y="2483878"/>
                  <a:pt x="8506" y="2308131"/>
                  <a:pt x="0" y="2061972"/>
                </a:cubicBezTo>
                <a:cubicBezTo>
                  <a:pt x="-8506" y="1815813"/>
                  <a:pt x="-14267" y="1574470"/>
                  <a:pt x="0" y="1399642"/>
                </a:cubicBezTo>
                <a:cubicBezTo>
                  <a:pt x="14267" y="1224814"/>
                  <a:pt x="-24839" y="1011862"/>
                  <a:pt x="0" y="812292"/>
                </a:cubicBezTo>
                <a:cubicBezTo>
                  <a:pt x="24839" y="612722"/>
                  <a:pt x="20220" y="372179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34925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1A4CEDC1-9E9E-330C-B2E2-ABE9A124B6D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30936" y="6356350"/>
            <a:ext cx="2743200" cy="36512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17/06/2022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10057-9933-4058-828C-5672E2440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729216" y="6356350"/>
            <a:ext cx="1828800" cy="36512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</a:pPr>
            <a:fld id="{2C18C1E5-FB55-42F5-BD6D-9CC153FCDBE6}" type="slidenum">
              <a:rPr lang="en-US" smtClean="0"/>
              <a:pPr>
                <a:spcAft>
                  <a:spcPts val="600"/>
                </a:spcAft>
              </a:pPr>
              <a:t>60</a:t>
            </a:fld>
            <a:endParaRPr lang="en-US"/>
          </a:p>
        </p:txBody>
      </p:sp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4B110F8A-68FE-0D43-E82C-839E1A14D1C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23130264"/>
              </p:ext>
            </p:extLst>
          </p:nvPr>
        </p:nvGraphicFramePr>
        <p:xfrm>
          <a:off x="5322924" y="640822"/>
          <a:ext cx="5550701" cy="55361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90739">
                  <a:extLst>
                    <a:ext uri="{9D8B030D-6E8A-4147-A177-3AD203B41FA5}">
                      <a16:colId xmlns:a16="http://schemas.microsoft.com/office/drawing/2014/main" val="1494000672"/>
                    </a:ext>
                  </a:extLst>
                </a:gridCol>
                <a:gridCol w="1623542">
                  <a:extLst>
                    <a:ext uri="{9D8B030D-6E8A-4147-A177-3AD203B41FA5}">
                      <a16:colId xmlns:a16="http://schemas.microsoft.com/office/drawing/2014/main" val="1559871642"/>
                    </a:ext>
                  </a:extLst>
                </a:gridCol>
                <a:gridCol w="2336420">
                  <a:extLst>
                    <a:ext uri="{9D8B030D-6E8A-4147-A177-3AD203B41FA5}">
                      <a16:colId xmlns:a16="http://schemas.microsoft.com/office/drawing/2014/main" val="1991081820"/>
                    </a:ext>
                  </a:extLst>
                </a:gridCol>
              </a:tblGrid>
              <a:tr h="325656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Number</a:t>
                      </a:r>
                    </a:p>
                  </a:txBody>
                  <a:tcPr marL="74959" marR="74959" marT="37479" marB="3747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Token</a:t>
                      </a:r>
                    </a:p>
                  </a:txBody>
                  <a:tcPr marL="74959" marR="74959" marT="37479" marB="3747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Frequency</a:t>
                      </a:r>
                    </a:p>
                  </a:txBody>
                  <a:tcPr marL="74959" marR="74959" marT="37479" marB="37479"/>
                </a:tc>
                <a:extLst>
                  <a:ext uri="{0D108BD9-81ED-4DB2-BD59-A6C34878D82A}">
                    <a16:rowId xmlns:a16="http://schemas.microsoft.com/office/drawing/2014/main" val="3936057771"/>
                  </a:ext>
                </a:extLst>
              </a:tr>
              <a:tr h="325656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1</a:t>
                      </a:r>
                    </a:p>
                  </a:txBody>
                  <a:tcPr marL="74959" marR="74959" marT="37479" marB="3747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&lt;/w&gt;</a:t>
                      </a:r>
                    </a:p>
                  </a:txBody>
                  <a:tcPr marL="74959" marR="74959" marT="37479" marB="3747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23-13=10</a:t>
                      </a:r>
                    </a:p>
                  </a:txBody>
                  <a:tcPr marL="74959" marR="74959" marT="37479" marB="37479"/>
                </a:tc>
                <a:extLst>
                  <a:ext uri="{0D108BD9-81ED-4DB2-BD59-A6C34878D82A}">
                    <a16:rowId xmlns:a16="http://schemas.microsoft.com/office/drawing/2014/main" val="2169024818"/>
                  </a:ext>
                </a:extLst>
              </a:tr>
              <a:tr h="325656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2</a:t>
                      </a:r>
                    </a:p>
                  </a:txBody>
                  <a:tcPr marL="74959" marR="74959" marT="37479" marB="3747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o</a:t>
                      </a:r>
                    </a:p>
                  </a:txBody>
                  <a:tcPr marL="74959" marR="74959" marT="37479" marB="3747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14-10=4</a:t>
                      </a:r>
                    </a:p>
                  </a:txBody>
                  <a:tcPr marL="74959" marR="74959" marT="37479" marB="37479"/>
                </a:tc>
                <a:extLst>
                  <a:ext uri="{0D108BD9-81ED-4DB2-BD59-A6C34878D82A}">
                    <a16:rowId xmlns:a16="http://schemas.microsoft.com/office/drawing/2014/main" val="3708310083"/>
                  </a:ext>
                </a:extLst>
              </a:tr>
              <a:tr h="325656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3</a:t>
                      </a:r>
                    </a:p>
                  </a:txBody>
                  <a:tcPr marL="74959" marR="74959" marT="37479" marB="3747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l</a:t>
                      </a:r>
                    </a:p>
                  </a:txBody>
                  <a:tcPr marL="74959" marR="74959" marT="37479" marB="3747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14-10=4</a:t>
                      </a:r>
                    </a:p>
                  </a:txBody>
                  <a:tcPr marL="74959" marR="74959" marT="37479" marB="37479"/>
                </a:tc>
                <a:extLst>
                  <a:ext uri="{0D108BD9-81ED-4DB2-BD59-A6C34878D82A}">
                    <a16:rowId xmlns:a16="http://schemas.microsoft.com/office/drawing/2014/main" val="3620942405"/>
                  </a:ext>
                </a:extLst>
              </a:tr>
              <a:tr h="325656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4</a:t>
                      </a:r>
                    </a:p>
                  </a:txBody>
                  <a:tcPr marL="74959" marR="74959" marT="37479" marB="3747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d</a:t>
                      </a:r>
                    </a:p>
                  </a:txBody>
                  <a:tcPr marL="74959" marR="74959" marT="37479" marB="3747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10</a:t>
                      </a:r>
                    </a:p>
                  </a:txBody>
                  <a:tcPr marL="74959" marR="74959" marT="37479" marB="37479"/>
                </a:tc>
                <a:extLst>
                  <a:ext uri="{0D108BD9-81ED-4DB2-BD59-A6C34878D82A}">
                    <a16:rowId xmlns:a16="http://schemas.microsoft.com/office/drawing/2014/main" val="3417121273"/>
                  </a:ext>
                </a:extLst>
              </a:tr>
              <a:tr h="325656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5</a:t>
                      </a:r>
                    </a:p>
                  </a:txBody>
                  <a:tcPr marL="74959" marR="74959" marT="37479" marB="3747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e</a:t>
                      </a:r>
                    </a:p>
                  </a:txBody>
                  <a:tcPr marL="74959" marR="74959" marT="37479" marB="3747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16-13=3</a:t>
                      </a:r>
                    </a:p>
                  </a:txBody>
                  <a:tcPr marL="74959" marR="74959" marT="37479" marB="37479"/>
                </a:tc>
                <a:extLst>
                  <a:ext uri="{0D108BD9-81ED-4DB2-BD59-A6C34878D82A}">
                    <a16:rowId xmlns:a16="http://schemas.microsoft.com/office/drawing/2014/main" val="1255540662"/>
                  </a:ext>
                </a:extLst>
              </a:tr>
              <a:tr h="325656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6</a:t>
                      </a:r>
                    </a:p>
                  </a:txBody>
                  <a:tcPr marL="74959" marR="74959" marT="37479" marB="3747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r</a:t>
                      </a:r>
                    </a:p>
                  </a:txBody>
                  <a:tcPr marL="74959" marR="74959" marT="37479" marB="3747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3</a:t>
                      </a:r>
                    </a:p>
                  </a:txBody>
                  <a:tcPr marL="74959" marR="74959" marT="37479" marB="37479"/>
                </a:tc>
                <a:extLst>
                  <a:ext uri="{0D108BD9-81ED-4DB2-BD59-A6C34878D82A}">
                    <a16:rowId xmlns:a16="http://schemas.microsoft.com/office/drawing/2014/main" val="4194168078"/>
                  </a:ext>
                </a:extLst>
              </a:tr>
              <a:tr h="325656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7</a:t>
                      </a:r>
                    </a:p>
                  </a:txBody>
                  <a:tcPr marL="74959" marR="74959" marT="37479" marB="3747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f</a:t>
                      </a:r>
                    </a:p>
                  </a:txBody>
                  <a:tcPr marL="74959" marR="74959" marT="37479" marB="3747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9</a:t>
                      </a:r>
                    </a:p>
                  </a:txBody>
                  <a:tcPr marL="74959" marR="74959" marT="37479" marB="37479"/>
                </a:tc>
                <a:extLst>
                  <a:ext uri="{0D108BD9-81ED-4DB2-BD59-A6C34878D82A}">
                    <a16:rowId xmlns:a16="http://schemas.microsoft.com/office/drawing/2014/main" val="1042220818"/>
                  </a:ext>
                </a:extLst>
              </a:tr>
              <a:tr h="325656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8</a:t>
                      </a:r>
                    </a:p>
                  </a:txBody>
                  <a:tcPr marL="74959" marR="74959" marT="37479" marB="3747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err="1"/>
                        <a:t>i</a:t>
                      </a:r>
                    </a:p>
                  </a:txBody>
                  <a:tcPr marL="74959" marR="74959" marT="37479" marB="3747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9</a:t>
                      </a:r>
                    </a:p>
                  </a:txBody>
                  <a:tcPr marL="74959" marR="74959" marT="37479" marB="37479"/>
                </a:tc>
                <a:extLst>
                  <a:ext uri="{0D108BD9-81ED-4DB2-BD59-A6C34878D82A}">
                    <a16:rowId xmlns:a16="http://schemas.microsoft.com/office/drawing/2014/main" val="3832123734"/>
                  </a:ext>
                </a:extLst>
              </a:tr>
              <a:tr h="325656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9</a:t>
                      </a:r>
                    </a:p>
                  </a:txBody>
                  <a:tcPr marL="74959" marR="74959" marT="37479" marB="3747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n</a:t>
                      </a:r>
                    </a:p>
                  </a:txBody>
                  <a:tcPr marL="74959" marR="74959" marT="37479" marB="3747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9</a:t>
                      </a:r>
                    </a:p>
                  </a:txBody>
                  <a:tcPr marL="74959" marR="74959" marT="37479" marB="37479"/>
                </a:tc>
                <a:extLst>
                  <a:ext uri="{0D108BD9-81ED-4DB2-BD59-A6C34878D82A}">
                    <a16:rowId xmlns:a16="http://schemas.microsoft.com/office/drawing/2014/main" val="401199916"/>
                  </a:ext>
                </a:extLst>
              </a:tr>
              <a:tr h="325656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10</a:t>
                      </a:r>
                    </a:p>
                  </a:txBody>
                  <a:tcPr marL="74959" marR="74959" marT="37479" marB="3747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s</a:t>
                      </a:r>
                    </a:p>
                  </a:txBody>
                  <a:tcPr marL="74959" marR="74959" marT="37479" marB="3747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13-13=0</a:t>
                      </a:r>
                    </a:p>
                  </a:txBody>
                  <a:tcPr marL="74959" marR="74959" marT="37479" marB="37479"/>
                </a:tc>
                <a:extLst>
                  <a:ext uri="{0D108BD9-81ED-4DB2-BD59-A6C34878D82A}">
                    <a16:rowId xmlns:a16="http://schemas.microsoft.com/office/drawing/2014/main" val="1198927164"/>
                  </a:ext>
                </a:extLst>
              </a:tr>
              <a:tr h="325656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11</a:t>
                      </a:r>
                    </a:p>
                  </a:txBody>
                  <a:tcPr marL="74959" marR="74959" marT="37479" marB="3747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t</a:t>
                      </a:r>
                    </a:p>
                  </a:txBody>
                  <a:tcPr marL="74959" marR="74959" marT="37479" marB="3747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13-13=0</a:t>
                      </a:r>
                    </a:p>
                  </a:txBody>
                  <a:tcPr marL="74959" marR="74959" marT="37479" marB="37479"/>
                </a:tc>
                <a:extLst>
                  <a:ext uri="{0D108BD9-81ED-4DB2-BD59-A6C34878D82A}">
                    <a16:rowId xmlns:a16="http://schemas.microsoft.com/office/drawing/2014/main" val="4097171235"/>
                  </a:ext>
                </a:extLst>
              </a:tr>
              <a:tr h="325656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12</a:t>
                      </a:r>
                    </a:p>
                  </a:txBody>
                  <a:tcPr marL="74959" marR="74959" marT="37479" marB="3747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w</a:t>
                      </a:r>
                    </a:p>
                  </a:txBody>
                  <a:tcPr marL="74959" marR="74959" marT="37479" marB="3747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4</a:t>
                      </a:r>
                    </a:p>
                  </a:txBody>
                  <a:tcPr marL="74959" marR="74959" marT="37479" marB="37479"/>
                </a:tc>
                <a:extLst>
                  <a:ext uri="{0D108BD9-81ED-4DB2-BD59-A6C34878D82A}">
                    <a16:rowId xmlns:a16="http://schemas.microsoft.com/office/drawing/2014/main" val="1927688328"/>
                  </a:ext>
                </a:extLst>
              </a:tr>
              <a:tr h="325655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500"/>
                        <a:t>13</a:t>
                      </a:r>
                    </a:p>
                  </a:txBody>
                  <a:tcPr marL="74958" marR="74958" marT="37478" marB="37478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500"/>
                        <a:t>es</a:t>
                      </a:r>
                    </a:p>
                  </a:txBody>
                  <a:tcPr marL="74958" marR="74958" marT="37478" marB="37478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500"/>
                        <a:t>9+4=13-13=0</a:t>
                      </a:r>
                    </a:p>
                  </a:txBody>
                  <a:tcPr marL="74958" marR="74958" marT="37478" marB="37478"/>
                </a:tc>
                <a:extLst>
                  <a:ext uri="{0D108BD9-81ED-4DB2-BD59-A6C34878D82A}">
                    <a16:rowId xmlns:a16="http://schemas.microsoft.com/office/drawing/2014/main" val="2336189498"/>
                  </a:ext>
                </a:extLst>
              </a:tr>
              <a:tr h="325655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500"/>
                        <a:t>14</a:t>
                      </a:r>
                    </a:p>
                  </a:txBody>
                  <a:tcPr marL="74957" marR="74957" marT="37478" marB="37478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500" err="1"/>
                        <a:t>est</a:t>
                      </a:r>
                    </a:p>
                  </a:txBody>
                  <a:tcPr marL="74957" marR="74957" marT="37478" marB="37478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500"/>
                        <a:t>13-13=0</a:t>
                      </a:r>
                    </a:p>
                  </a:txBody>
                  <a:tcPr marL="74957" marR="74957" marT="37478" marB="37478"/>
                </a:tc>
                <a:extLst>
                  <a:ext uri="{0D108BD9-81ED-4DB2-BD59-A6C34878D82A}">
                    <a16:rowId xmlns:a16="http://schemas.microsoft.com/office/drawing/2014/main" val="2179484822"/>
                  </a:ext>
                </a:extLst>
              </a:tr>
              <a:tr h="325655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500"/>
                        <a:t>15</a:t>
                      </a:r>
                    </a:p>
                  </a:txBody>
                  <a:tcPr marL="74957" marR="74957" marT="37478" marB="37478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500" b="0" i="0" u="none" strike="noStrike" noProof="0" err="1">
                          <a:latin typeface="The Hand Black"/>
                        </a:rPr>
                        <a:t>est</a:t>
                      </a:r>
                      <a:r>
                        <a:rPr lang="en-US" sz="1500" b="0" i="0" u="none" strike="noStrike" noProof="0"/>
                        <a:t>&lt;/w&gt;</a:t>
                      </a:r>
                    </a:p>
                  </a:txBody>
                  <a:tcPr marL="74957" marR="74957" marT="37478" marB="37478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500"/>
                        <a:t>13</a:t>
                      </a:r>
                    </a:p>
                  </a:txBody>
                  <a:tcPr marL="74957" marR="74957" marT="37478" marB="37478"/>
                </a:tc>
                <a:extLst>
                  <a:ext uri="{0D108BD9-81ED-4DB2-BD59-A6C34878D82A}">
                    <a16:rowId xmlns:a16="http://schemas.microsoft.com/office/drawing/2014/main" val="4168425651"/>
                  </a:ext>
                </a:extLst>
              </a:tr>
              <a:tr h="325655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500"/>
                        <a:t>16</a:t>
                      </a:r>
                    </a:p>
                  </a:txBody>
                  <a:tcPr marL="74957" marR="74957" marT="37478" marB="37478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500" b="0" i="0" u="none" strike="noStrike" noProof="0" err="1"/>
                        <a:t>ol</a:t>
                      </a:r>
                    </a:p>
                  </a:txBody>
                  <a:tcPr marL="74957" marR="74957" marT="37478" marB="37478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500"/>
                        <a:t>10</a:t>
                      </a:r>
                    </a:p>
                  </a:txBody>
                  <a:tcPr marL="74957" marR="74957" marT="37478" marB="37478"/>
                </a:tc>
                <a:extLst>
                  <a:ext uri="{0D108BD9-81ED-4DB2-BD59-A6C34878D82A}">
                    <a16:rowId xmlns:a16="http://schemas.microsoft.com/office/drawing/2014/main" val="36472856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9984056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2E442304-DDBD-4F7B-8017-36BCC863F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C43B3C-D5E7-26C7-0864-AEE5227EAD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640823"/>
            <a:ext cx="3418659" cy="55831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>
                <a:latin typeface="Calibri"/>
                <a:ea typeface="+mj-lt"/>
                <a:cs typeface="+mj-lt"/>
              </a:rPr>
              <a:t>BYTE-PAIR ENCODING</a:t>
            </a:r>
          </a:p>
        </p:txBody>
      </p:sp>
      <p:sp>
        <p:nvSpPr>
          <p:cNvPr id="26" name="Rectangle 22">
            <a:extLst>
              <a:ext uri="{FF2B5EF4-FFF2-40B4-BE49-F238E27FC236}">
                <a16:creationId xmlns:a16="http://schemas.microsoft.com/office/drawing/2014/main" id="{535742DD-1B16-4E9D-B715-0D74B4574A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14992" y="1557877"/>
            <a:ext cx="18288" cy="3749040"/>
          </a:xfrm>
          <a:custGeom>
            <a:avLst/>
            <a:gdLst>
              <a:gd name="connsiteX0" fmla="*/ 0 w 18288"/>
              <a:gd name="connsiteY0" fmla="*/ 0 h 3749040"/>
              <a:gd name="connsiteX1" fmla="*/ 18288 w 18288"/>
              <a:gd name="connsiteY1" fmla="*/ 0 h 3749040"/>
              <a:gd name="connsiteX2" fmla="*/ 18288 w 18288"/>
              <a:gd name="connsiteY2" fmla="*/ 662330 h 3749040"/>
              <a:gd name="connsiteX3" fmla="*/ 18288 w 18288"/>
              <a:gd name="connsiteY3" fmla="*/ 1174699 h 3749040"/>
              <a:gd name="connsiteX4" fmla="*/ 18288 w 18288"/>
              <a:gd name="connsiteY4" fmla="*/ 1724558 h 3749040"/>
              <a:gd name="connsiteX5" fmla="*/ 18288 w 18288"/>
              <a:gd name="connsiteY5" fmla="*/ 2424379 h 3749040"/>
              <a:gd name="connsiteX6" fmla="*/ 18288 w 18288"/>
              <a:gd name="connsiteY6" fmla="*/ 3049219 h 3749040"/>
              <a:gd name="connsiteX7" fmla="*/ 18288 w 18288"/>
              <a:gd name="connsiteY7" fmla="*/ 3749040 h 3749040"/>
              <a:gd name="connsiteX8" fmla="*/ 0 w 18288"/>
              <a:gd name="connsiteY8" fmla="*/ 3749040 h 3749040"/>
              <a:gd name="connsiteX9" fmla="*/ 0 w 18288"/>
              <a:gd name="connsiteY9" fmla="*/ 3236671 h 3749040"/>
              <a:gd name="connsiteX10" fmla="*/ 0 w 18288"/>
              <a:gd name="connsiteY10" fmla="*/ 2536850 h 3749040"/>
              <a:gd name="connsiteX11" fmla="*/ 0 w 18288"/>
              <a:gd name="connsiteY11" fmla="*/ 1874520 h 3749040"/>
              <a:gd name="connsiteX12" fmla="*/ 0 w 18288"/>
              <a:gd name="connsiteY12" fmla="*/ 1362151 h 3749040"/>
              <a:gd name="connsiteX13" fmla="*/ 0 w 18288"/>
              <a:gd name="connsiteY13" fmla="*/ 774802 h 3749040"/>
              <a:gd name="connsiteX14" fmla="*/ 0 w 18288"/>
              <a:gd name="connsiteY14" fmla="*/ 0 h 374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8288" h="3749040" fill="none" extrusionOk="0">
                <a:moveTo>
                  <a:pt x="0" y="0"/>
                </a:moveTo>
                <a:cubicBezTo>
                  <a:pt x="8690" y="407"/>
                  <a:pt x="14141" y="154"/>
                  <a:pt x="18288" y="0"/>
                </a:cubicBezTo>
                <a:cubicBezTo>
                  <a:pt x="34838" y="143586"/>
                  <a:pt x="-11860" y="333097"/>
                  <a:pt x="18288" y="662330"/>
                </a:cubicBezTo>
                <a:cubicBezTo>
                  <a:pt x="48436" y="991563"/>
                  <a:pt x="32813" y="1046681"/>
                  <a:pt x="18288" y="1174699"/>
                </a:cubicBezTo>
                <a:cubicBezTo>
                  <a:pt x="3763" y="1302717"/>
                  <a:pt x="40974" y="1467838"/>
                  <a:pt x="18288" y="1724558"/>
                </a:cubicBezTo>
                <a:cubicBezTo>
                  <a:pt x="-4398" y="1981278"/>
                  <a:pt x="36650" y="2215729"/>
                  <a:pt x="18288" y="2424379"/>
                </a:cubicBezTo>
                <a:cubicBezTo>
                  <a:pt x="-74" y="2633029"/>
                  <a:pt x="-9881" y="2874703"/>
                  <a:pt x="18288" y="3049219"/>
                </a:cubicBezTo>
                <a:cubicBezTo>
                  <a:pt x="46457" y="3223735"/>
                  <a:pt x="4078" y="3453850"/>
                  <a:pt x="18288" y="3749040"/>
                </a:cubicBezTo>
                <a:cubicBezTo>
                  <a:pt x="14465" y="3749751"/>
                  <a:pt x="7675" y="3748271"/>
                  <a:pt x="0" y="3749040"/>
                </a:cubicBezTo>
                <a:cubicBezTo>
                  <a:pt x="19669" y="3507959"/>
                  <a:pt x="-9883" y="3339386"/>
                  <a:pt x="0" y="3236671"/>
                </a:cubicBezTo>
                <a:cubicBezTo>
                  <a:pt x="9883" y="3133956"/>
                  <a:pt x="26871" y="2857214"/>
                  <a:pt x="0" y="2536850"/>
                </a:cubicBezTo>
                <a:cubicBezTo>
                  <a:pt x="-26871" y="2216486"/>
                  <a:pt x="4790" y="2156616"/>
                  <a:pt x="0" y="1874520"/>
                </a:cubicBezTo>
                <a:cubicBezTo>
                  <a:pt x="-4790" y="1592424"/>
                  <a:pt x="-3117" y="1558688"/>
                  <a:pt x="0" y="1362151"/>
                </a:cubicBezTo>
                <a:cubicBezTo>
                  <a:pt x="3117" y="1165614"/>
                  <a:pt x="16802" y="1045125"/>
                  <a:pt x="0" y="774802"/>
                </a:cubicBezTo>
                <a:cubicBezTo>
                  <a:pt x="-16802" y="504479"/>
                  <a:pt x="-29640" y="377701"/>
                  <a:pt x="0" y="0"/>
                </a:cubicBezTo>
                <a:close/>
              </a:path>
              <a:path w="18288" h="3749040" stroke="0" extrusionOk="0">
                <a:moveTo>
                  <a:pt x="0" y="0"/>
                </a:moveTo>
                <a:cubicBezTo>
                  <a:pt x="5341" y="9"/>
                  <a:pt x="11148" y="-611"/>
                  <a:pt x="18288" y="0"/>
                </a:cubicBezTo>
                <a:cubicBezTo>
                  <a:pt x="33352" y="227288"/>
                  <a:pt x="30894" y="278824"/>
                  <a:pt x="18288" y="512369"/>
                </a:cubicBezTo>
                <a:cubicBezTo>
                  <a:pt x="5682" y="745914"/>
                  <a:pt x="53060" y="998220"/>
                  <a:pt x="18288" y="1212190"/>
                </a:cubicBezTo>
                <a:cubicBezTo>
                  <a:pt x="-16484" y="1426160"/>
                  <a:pt x="35474" y="1585099"/>
                  <a:pt x="18288" y="1837030"/>
                </a:cubicBezTo>
                <a:cubicBezTo>
                  <a:pt x="1102" y="2088961"/>
                  <a:pt x="16704" y="2251948"/>
                  <a:pt x="18288" y="2386889"/>
                </a:cubicBezTo>
                <a:cubicBezTo>
                  <a:pt x="19872" y="2521830"/>
                  <a:pt x="5902" y="2679005"/>
                  <a:pt x="18288" y="2936748"/>
                </a:cubicBezTo>
                <a:cubicBezTo>
                  <a:pt x="30674" y="3194491"/>
                  <a:pt x="13809" y="3416052"/>
                  <a:pt x="18288" y="3749040"/>
                </a:cubicBezTo>
                <a:cubicBezTo>
                  <a:pt x="9729" y="3749861"/>
                  <a:pt x="3965" y="3749683"/>
                  <a:pt x="0" y="3749040"/>
                </a:cubicBezTo>
                <a:cubicBezTo>
                  <a:pt x="-10152" y="3632102"/>
                  <a:pt x="-5013" y="3340136"/>
                  <a:pt x="0" y="3236671"/>
                </a:cubicBezTo>
                <a:cubicBezTo>
                  <a:pt x="5013" y="3133206"/>
                  <a:pt x="-27249" y="2814766"/>
                  <a:pt x="0" y="2649322"/>
                </a:cubicBezTo>
                <a:cubicBezTo>
                  <a:pt x="27249" y="2483878"/>
                  <a:pt x="8506" y="2308131"/>
                  <a:pt x="0" y="2061972"/>
                </a:cubicBezTo>
                <a:cubicBezTo>
                  <a:pt x="-8506" y="1815813"/>
                  <a:pt x="-14267" y="1574470"/>
                  <a:pt x="0" y="1399642"/>
                </a:cubicBezTo>
                <a:cubicBezTo>
                  <a:pt x="14267" y="1224814"/>
                  <a:pt x="-24839" y="1011862"/>
                  <a:pt x="0" y="812292"/>
                </a:cubicBezTo>
                <a:cubicBezTo>
                  <a:pt x="24839" y="612722"/>
                  <a:pt x="20220" y="372179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34925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1A4CEDC1-9E9E-330C-B2E2-ABE9A124B6D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30936" y="6356350"/>
            <a:ext cx="2743200" cy="36512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17/06/2022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10057-9933-4058-828C-5672E2440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729216" y="6356350"/>
            <a:ext cx="1828800" cy="36512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</a:pPr>
            <a:fld id="{2C18C1E5-FB55-42F5-BD6D-9CC153FCDBE6}" type="slidenum">
              <a:rPr lang="en-US" smtClean="0"/>
              <a:pPr>
                <a:spcAft>
                  <a:spcPts val="600"/>
                </a:spcAft>
              </a:pPr>
              <a:t>61</a:t>
            </a:fld>
            <a:endParaRPr lang="en-US"/>
          </a:p>
        </p:txBody>
      </p:sp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4B110F8A-68FE-0D43-E82C-839E1A14D1C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82268542"/>
              </p:ext>
            </p:extLst>
          </p:nvPr>
        </p:nvGraphicFramePr>
        <p:xfrm>
          <a:off x="5433764" y="640822"/>
          <a:ext cx="5329020" cy="55361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6851">
                  <a:extLst>
                    <a:ext uri="{9D8B030D-6E8A-4147-A177-3AD203B41FA5}">
                      <a16:colId xmlns:a16="http://schemas.microsoft.com/office/drawing/2014/main" val="1494000672"/>
                    </a:ext>
                  </a:extLst>
                </a:gridCol>
                <a:gridCol w="1558390">
                  <a:extLst>
                    <a:ext uri="{9D8B030D-6E8A-4147-A177-3AD203B41FA5}">
                      <a16:colId xmlns:a16="http://schemas.microsoft.com/office/drawing/2014/main" val="1559871642"/>
                    </a:ext>
                  </a:extLst>
                </a:gridCol>
                <a:gridCol w="2243779">
                  <a:extLst>
                    <a:ext uri="{9D8B030D-6E8A-4147-A177-3AD203B41FA5}">
                      <a16:colId xmlns:a16="http://schemas.microsoft.com/office/drawing/2014/main" val="1991081820"/>
                    </a:ext>
                  </a:extLst>
                </a:gridCol>
              </a:tblGrid>
              <a:tr h="307564"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Number</a:t>
                      </a:r>
                    </a:p>
                  </a:txBody>
                  <a:tcPr marL="70794" marR="70794" marT="35397" marB="3539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Token</a:t>
                      </a:r>
                    </a:p>
                  </a:txBody>
                  <a:tcPr marL="70794" marR="70794" marT="35397" marB="3539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Frequency</a:t>
                      </a:r>
                    </a:p>
                  </a:txBody>
                  <a:tcPr marL="70794" marR="70794" marT="35397" marB="35397"/>
                </a:tc>
                <a:extLst>
                  <a:ext uri="{0D108BD9-81ED-4DB2-BD59-A6C34878D82A}">
                    <a16:rowId xmlns:a16="http://schemas.microsoft.com/office/drawing/2014/main" val="3936057771"/>
                  </a:ext>
                </a:extLst>
              </a:tr>
              <a:tr h="307564"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1</a:t>
                      </a:r>
                    </a:p>
                  </a:txBody>
                  <a:tcPr marL="70794" marR="70794" marT="35397" marB="3539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&lt;/w&gt;</a:t>
                      </a:r>
                    </a:p>
                  </a:txBody>
                  <a:tcPr marL="70794" marR="70794" marT="35397" marB="3539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23-13=10</a:t>
                      </a:r>
                    </a:p>
                  </a:txBody>
                  <a:tcPr marL="70794" marR="70794" marT="35397" marB="35397"/>
                </a:tc>
                <a:extLst>
                  <a:ext uri="{0D108BD9-81ED-4DB2-BD59-A6C34878D82A}">
                    <a16:rowId xmlns:a16="http://schemas.microsoft.com/office/drawing/2014/main" val="2169024818"/>
                  </a:ext>
                </a:extLst>
              </a:tr>
              <a:tr h="307564"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2</a:t>
                      </a:r>
                    </a:p>
                  </a:txBody>
                  <a:tcPr marL="70794" marR="70794" marT="35397" marB="3539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o</a:t>
                      </a:r>
                    </a:p>
                  </a:txBody>
                  <a:tcPr marL="70794" marR="70794" marT="35397" marB="3539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14-10=4</a:t>
                      </a:r>
                    </a:p>
                  </a:txBody>
                  <a:tcPr marL="70794" marR="70794" marT="35397" marB="35397"/>
                </a:tc>
                <a:extLst>
                  <a:ext uri="{0D108BD9-81ED-4DB2-BD59-A6C34878D82A}">
                    <a16:rowId xmlns:a16="http://schemas.microsoft.com/office/drawing/2014/main" val="3708310083"/>
                  </a:ext>
                </a:extLst>
              </a:tr>
              <a:tr h="307564"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3</a:t>
                      </a:r>
                    </a:p>
                  </a:txBody>
                  <a:tcPr marL="70794" marR="70794" marT="35397" marB="3539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l</a:t>
                      </a:r>
                    </a:p>
                  </a:txBody>
                  <a:tcPr marL="70794" marR="70794" marT="35397" marB="3539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14-10=4</a:t>
                      </a:r>
                    </a:p>
                  </a:txBody>
                  <a:tcPr marL="70794" marR="70794" marT="35397" marB="35397"/>
                </a:tc>
                <a:extLst>
                  <a:ext uri="{0D108BD9-81ED-4DB2-BD59-A6C34878D82A}">
                    <a16:rowId xmlns:a16="http://schemas.microsoft.com/office/drawing/2014/main" val="3620942405"/>
                  </a:ext>
                </a:extLst>
              </a:tr>
              <a:tr h="307564"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4</a:t>
                      </a:r>
                    </a:p>
                  </a:txBody>
                  <a:tcPr marL="70794" marR="70794" marT="35397" marB="3539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d</a:t>
                      </a:r>
                    </a:p>
                  </a:txBody>
                  <a:tcPr marL="70794" marR="70794" marT="35397" marB="3539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10-10=0</a:t>
                      </a:r>
                    </a:p>
                  </a:txBody>
                  <a:tcPr marL="70794" marR="70794" marT="35397" marB="35397"/>
                </a:tc>
                <a:extLst>
                  <a:ext uri="{0D108BD9-81ED-4DB2-BD59-A6C34878D82A}">
                    <a16:rowId xmlns:a16="http://schemas.microsoft.com/office/drawing/2014/main" val="3417121273"/>
                  </a:ext>
                </a:extLst>
              </a:tr>
              <a:tr h="307564"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5</a:t>
                      </a:r>
                    </a:p>
                  </a:txBody>
                  <a:tcPr marL="70794" marR="70794" marT="35397" marB="3539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e</a:t>
                      </a:r>
                    </a:p>
                  </a:txBody>
                  <a:tcPr marL="70794" marR="70794" marT="35397" marB="3539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16-13=3</a:t>
                      </a:r>
                    </a:p>
                  </a:txBody>
                  <a:tcPr marL="70794" marR="70794" marT="35397" marB="35397"/>
                </a:tc>
                <a:extLst>
                  <a:ext uri="{0D108BD9-81ED-4DB2-BD59-A6C34878D82A}">
                    <a16:rowId xmlns:a16="http://schemas.microsoft.com/office/drawing/2014/main" val="1255540662"/>
                  </a:ext>
                </a:extLst>
              </a:tr>
              <a:tr h="307564"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6</a:t>
                      </a:r>
                    </a:p>
                  </a:txBody>
                  <a:tcPr marL="70794" marR="70794" marT="35397" marB="3539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r</a:t>
                      </a:r>
                    </a:p>
                  </a:txBody>
                  <a:tcPr marL="70794" marR="70794" marT="35397" marB="3539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3</a:t>
                      </a:r>
                    </a:p>
                  </a:txBody>
                  <a:tcPr marL="70794" marR="70794" marT="35397" marB="35397"/>
                </a:tc>
                <a:extLst>
                  <a:ext uri="{0D108BD9-81ED-4DB2-BD59-A6C34878D82A}">
                    <a16:rowId xmlns:a16="http://schemas.microsoft.com/office/drawing/2014/main" val="4194168078"/>
                  </a:ext>
                </a:extLst>
              </a:tr>
              <a:tr h="307564"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7</a:t>
                      </a:r>
                    </a:p>
                  </a:txBody>
                  <a:tcPr marL="70794" marR="70794" marT="35397" marB="3539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f</a:t>
                      </a:r>
                    </a:p>
                  </a:txBody>
                  <a:tcPr marL="70794" marR="70794" marT="35397" marB="3539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9</a:t>
                      </a:r>
                    </a:p>
                  </a:txBody>
                  <a:tcPr marL="70794" marR="70794" marT="35397" marB="35397"/>
                </a:tc>
                <a:extLst>
                  <a:ext uri="{0D108BD9-81ED-4DB2-BD59-A6C34878D82A}">
                    <a16:rowId xmlns:a16="http://schemas.microsoft.com/office/drawing/2014/main" val="1042220818"/>
                  </a:ext>
                </a:extLst>
              </a:tr>
              <a:tr h="307564"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8</a:t>
                      </a:r>
                    </a:p>
                  </a:txBody>
                  <a:tcPr marL="70794" marR="70794" marT="35397" marB="3539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err="1"/>
                        <a:t>i</a:t>
                      </a:r>
                    </a:p>
                  </a:txBody>
                  <a:tcPr marL="70794" marR="70794" marT="35397" marB="3539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9</a:t>
                      </a:r>
                    </a:p>
                  </a:txBody>
                  <a:tcPr marL="70794" marR="70794" marT="35397" marB="35397"/>
                </a:tc>
                <a:extLst>
                  <a:ext uri="{0D108BD9-81ED-4DB2-BD59-A6C34878D82A}">
                    <a16:rowId xmlns:a16="http://schemas.microsoft.com/office/drawing/2014/main" val="3832123734"/>
                  </a:ext>
                </a:extLst>
              </a:tr>
              <a:tr h="307564"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9</a:t>
                      </a:r>
                    </a:p>
                  </a:txBody>
                  <a:tcPr marL="70794" marR="70794" marT="35397" marB="3539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n</a:t>
                      </a:r>
                    </a:p>
                  </a:txBody>
                  <a:tcPr marL="70794" marR="70794" marT="35397" marB="3539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9</a:t>
                      </a:r>
                    </a:p>
                  </a:txBody>
                  <a:tcPr marL="70794" marR="70794" marT="35397" marB="35397"/>
                </a:tc>
                <a:extLst>
                  <a:ext uri="{0D108BD9-81ED-4DB2-BD59-A6C34878D82A}">
                    <a16:rowId xmlns:a16="http://schemas.microsoft.com/office/drawing/2014/main" val="401199916"/>
                  </a:ext>
                </a:extLst>
              </a:tr>
              <a:tr h="307564"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10</a:t>
                      </a:r>
                    </a:p>
                  </a:txBody>
                  <a:tcPr marL="70794" marR="70794" marT="35397" marB="3539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s</a:t>
                      </a:r>
                    </a:p>
                  </a:txBody>
                  <a:tcPr marL="70794" marR="70794" marT="35397" marB="3539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13-13=0</a:t>
                      </a:r>
                    </a:p>
                  </a:txBody>
                  <a:tcPr marL="70794" marR="70794" marT="35397" marB="35397"/>
                </a:tc>
                <a:extLst>
                  <a:ext uri="{0D108BD9-81ED-4DB2-BD59-A6C34878D82A}">
                    <a16:rowId xmlns:a16="http://schemas.microsoft.com/office/drawing/2014/main" val="1198927164"/>
                  </a:ext>
                </a:extLst>
              </a:tr>
              <a:tr h="307564"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11</a:t>
                      </a:r>
                    </a:p>
                  </a:txBody>
                  <a:tcPr marL="70794" marR="70794" marT="35397" marB="3539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t</a:t>
                      </a:r>
                    </a:p>
                  </a:txBody>
                  <a:tcPr marL="70794" marR="70794" marT="35397" marB="3539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13-13=0</a:t>
                      </a:r>
                    </a:p>
                  </a:txBody>
                  <a:tcPr marL="70794" marR="70794" marT="35397" marB="35397"/>
                </a:tc>
                <a:extLst>
                  <a:ext uri="{0D108BD9-81ED-4DB2-BD59-A6C34878D82A}">
                    <a16:rowId xmlns:a16="http://schemas.microsoft.com/office/drawing/2014/main" val="4097171235"/>
                  </a:ext>
                </a:extLst>
              </a:tr>
              <a:tr h="307564"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12</a:t>
                      </a:r>
                    </a:p>
                  </a:txBody>
                  <a:tcPr marL="70794" marR="70794" marT="35397" marB="3539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w</a:t>
                      </a:r>
                    </a:p>
                  </a:txBody>
                  <a:tcPr marL="70794" marR="70794" marT="35397" marB="3539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4</a:t>
                      </a:r>
                    </a:p>
                  </a:txBody>
                  <a:tcPr marL="70794" marR="70794" marT="35397" marB="35397"/>
                </a:tc>
                <a:extLst>
                  <a:ext uri="{0D108BD9-81ED-4DB2-BD59-A6C34878D82A}">
                    <a16:rowId xmlns:a16="http://schemas.microsoft.com/office/drawing/2014/main" val="1927688328"/>
                  </a:ext>
                </a:extLst>
              </a:tr>
              <a:tr h="307563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/>
                        <a:t>13</a:t>
                      </a:r>
                    </a:p>
                  </a:txBody>
                  <a:tcPr marL="70794" marR="70794" marT="35396" marB="35396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/>
                        <a:t>es</a:t>
                      </a:r>
                    </a:p>
                  </a:txBody>
                  <a:tcPr marL="70794" marR="70794" marT="35396" marB="35396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/>
                        <a:t>9+4=13-13=0</a:t>
                      </a:r>
                    </a:p>
                  </a:txBody>
                  <a:tcPr marL="70794" marR="70794" marT="35396" marB="35396"/>
                </a:tc>
                <a:extLst>
                  <a:ext uri="{0D108BD9-81ED-4DB2-BD59-A6C34878D82A}">
                    <a16:rowId xmlns:a16="http://schemas.microsoft.com/office/drawing/2014/main" val="2336189498"/>
                  </a:ext>
                </a:extLst>
              </a:tr>
              <a:tr h="307563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/>
                        <a:t>14</a:t>
                      </a:r>
                    </a:p>
                  </a:txBody>
                  <a:tcPr marL="70793" marR="70793" marT="35396" marB="35396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err="1"/>
                        <a:t>est</a:t>
                      </a:r>
                    </a:p>
                  </a:txBody>
                  <a:tcPr marL="70793" marR="70793" marT="35396" marB="35396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/>
                        <a:t>13-13=0</a:t>
                      </a:r>
                    </a:p>
                  </a:txBody>
                  <a:tcPr marL="70793" marR="70793" marT="35396" marB="35396"/>
                </a:tc>
                <a:extLst>
                  <a:ext uri="{0D108BD9-81ED-4DB2-BD59-A6C34878D82A}">
                    <a16:rowId xmlns:a16="http://schemas.microsoft.com/office/drawing/2014/main" val="2179484822"/>
                  </a:ext>
                </a:extLst>
              </a:tr>
              <a:tr h="307563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/>
                        <a:t>15</a:t>
                      </a:r>
                    </a:p>
                  </a:txBody>
                  <a:tcPr marL="70793" marR="70793" marT="35396" marB="35396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0" i="0" u="none" strike="noStrike" noProof="0" err="1">
                          <a:latin typeface="The Hand Black"/>
                        </a:rPr>
                        <a:t>est</a:t>
                      </a:r>
                      <a:r>
                        <a:rPr lang="en-US" sz="1400" b="0" i="0" u="none" strike="noStrike" noProof="0"/>
                        <a:t>&lt;/w&gt;</a:t>
                      </a:r>
                    </a:p>
                  </a:txBody>
                  <a:tcPr marL="70793" marR="70793" marT="35396" marB="35396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/>
                        <a:t>13</a:t>
                      </a:r>
                    </a:p>
                  </a:txBody>
                  <a:tcPr marL="70793" marR="70793" marT="35396" marB="35396"/>
                </a:tc>
                <a:extLst>
                  <a:ext uri="{0D108BD9-81ED-4DB2-BD59-A6C34878D82A}">
                    <a16:rowId xmlns:a16="http://schemas.microsoft.com/office/drawing/2014/main" val="4168425651"/>
                  </a:ext>
                </a:extLst>
              </a:tr>
              <a:tr h="307563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/>
                        <a:t>16</a:t>
                      </a:r>
                    </a:p>
                  </a:txBody>
                  <a:tcPr marL="70793" marR="70793" marT="35396" marB="35396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0" i="0" u="none" strike="noStrike" noProof="0" err="1"/>
                        <a:t>ol</a:t>
                      </a:r>
                    </a:p>
                  </a:txBody>
                  <a:tcPr marL="70793" marR="70793" marT="35396" marB="35396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/>
                        <a:t>10-10=0</a:t>
                      </a:r>
                    </a:p>
                  </a:txBody>
                  <a:tcPr marL="70793" marR="70793" marT="35396" marB="35396"/>
                </a:tc>
                <a:extLst>
                  <a:ext uri="{0D108BD9-81ED-4DB2-BD59-A6C34878D82A}">
                    <a16:rowId xmlns:a16="http://schemas.microsoft.com/office/drawing/2014/main" val="3647285636"/>
                  </a:ext>
                </a:extLst>
              </a:tr>
              <a:tr h="307563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/>
                        <a:t>17</a:t>
                      </a:r>
                    </a:p>
                  </a:txBody>
                  <a:tcPr marL="70793" marR="70793" marT="35396" marB="35396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0" i="0" u="none" strike="noStrike" noProof="0"/>
                        <a:t>old</a:t>
                      </a:r>
                    </a:p>
                  </a:txBody>
                  <a:tcPr marL="70793" marR="70793" marT="35396" marB="35396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/>
                        <a:t>10</a:t>
                      </a:r>
                    </a:p>
                  </a:txBody>
                  <a:tcPr marL="70793" marR="70793" marT="35396" marB="35396"/>
                </a:tc>
                <a:extLst>
                  <a:ext uri="{0D108BD9-81ED-4DB2-BD59-A6C34878D82A}">
                    <a16:rowId xmlns:a16="http://schemas.microsoft.com/office/drawing/2014/main" val="16272812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583902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2E442304-DDBD-4F7B-8017-36BCC863F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C43B3C-D5E7-26C7-0864-AEE5227EAD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640823"/>
            <a:ext cx="3418659" cy="55831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>
                <a:latin typeface="Calibri"/>
                <a:ea typeface="+mj-lt"/>
                <a:cs typeface="+mj-lt"/>
              </a:rPr>
              <a:t>BYTE-PAIR ENCODING</a:t>
            </a:r>
          </a:p>
        </p:txBody>
      </p:sp>
      <p:sp>
        <p:nvSpPr>
          <p:cNvPr id="40" name="Rectangle 22">
            <a:extLst>
              <a:ext uri="{FF2B5EF4-FFF2-40B4-BE49-F238E27FC236}">
                <a16:creationId xmlns:a16="http://schemas.microsoft.com/office/drawing/2014/main" id="{535742DD-1B16-4E9D-B715-0D74B4574A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14992" y="1557877"/>
            <a:ext cx="18288" cy="3749040"/>
          </a:xfrm>
          <a:custGeom>
            <a:avLst/>
            <a:gdLst>
              <a:gd name="connsiteX0" fmla="*/ 0 w 18288"/>
              <a:gd name="connsiteY0" fmla="*/ 0 h 3749040"/>
              <a:gd name="connsiteX1" fmla="*/ 18288 w 18288"/>
              <a:gd name="connsiteY1" fmla="*/ 0 h 3749040"/>
              <a:gd name="connsiteX2" fmla="*/ 18288 w 18288"/>
              <a:gd name="connsiteY2" fmla="*/ 662330 h 3749040"/>
              <a:gd name="connsiteX3" fmla="*/ 18288 w 18288"/>
              <a:gd name="connsiteY3" fmla="*/ 1174699 h 3749040"/>
              <a:gd name="connsiteX4" fmla="*/ 18288 w 18288"/>
              <a:gd name="connsiteY4" fmla="*/ 1724558 h 3749040"/>
              <a:gd name="connsiteX5" fmla="*/ 18288 w 18288"/>
              <a:gd name="connsiteY5" fmla="*/ 2424379 h 3749040"/>
              <a:gd name="connsiteX6" fmla="*/ 18288 w 18288"/>
              <a:gd name="connsiteY6" fmla="*/ 3049219 h 3749040"/>
              <a:gd name="connsiteX7" fmla="*/ 18288 w 18288"/>
              <a:gd name="connsiteY7" fmla="*/ 3749040 h 3749040"/>
              <a:gd name="connsiteX8" fmla="*/ 0 w 18288"/>
              <a:gd name="connsiteY8" fmla="*/ 3749040 h 3749040"/>
              <a:gd name="connsiteX9" fmla="*/ 0 w 18288"/>
              <a:gd name="connsiteY9" fmla="*/ 3236671 h 3749040"/>
              <a:gd name="connsiteX10" fmla="*/ 0 w 18288"/>
              <a:gd name="connsiteY10" fmla="*/ 2536850 h 3749040"/>
              <a:gd name="connsiteX11" fmla="*/ 0 w 18288"/>
              <a:gd name="connsiteY11" fmla="*/ 1874520 h 3749040"/>
              <a:gd name="connsiteX12" fmla="*/ 0 w 18288"/>
              <a:gd name="connsiteY12" fmla="*/ 1362151 h 3749040"/>
              <a:gd name="connsiteX13" fmla="*/ 0 w 18288"/>
              <a:gd name="connsiteY13" fmla="*/ 774802 h 3749040"/>
              <a:gd name="connsiteX14" fmla="*/ 0 w 18288"/>
              <a:gd name="connsiteY14" fmla="*/ 0 h 374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8288" h="3749040" fill="none" extrusionOk="0">
                <a:moveTo>
                  <a:pt x="0" y="0"/>
                </a:moveTo>
                <a:cubicBezTo>
                  <a:pt x="8690" y="407"/>
                  <a:pt x="14141" y="154"/>
                  <a:pt x="18288" y="0"/>
                </a:cubicBezTo>
                <a:cubicBezTo>
                  <a:pt x="34838" y="143586"/>
                  <a:pt x="-11860" y="333097"/>
                  <a:pt x="18288" y="662330"/>
                </a:cubicBezTo>
                <a:cubicBezTo>
                  <a:pt x="48436" y="991563"/>
                  <a:pt x="32813" y="1046681"/>
                  <a:pt x="18288" y="1174699"/>
                </a:cubicBezTo>
                <a:cubicBezTo>
                  <a:pt x="3763" y="1302717"/>
                  <a:pt x="40974" y="1467838"/>
                  <a:pt x="18288" y="1724558"/>
                </a:cubicBezTo>
                <a:cubicBezTo>
                  <a:pt x="-4398" y="1981278"/>
                  <a:pt x="36650" y="2215729"/>
                  <a:pt x="18288" y="2424379"/>
                </a:cubicBezTo>
                <a:cubicBezTo>
                  <a:pt x="-74" y="2633029"/>
                  <a:pt x="-9881" y="2874703"/>
                  <a:pt x="18288" y="3049219"/>
                </a:cubicBezTo>
                <a:cubicBezTo>
                  <a:pt x="46457" y="3223735"/>
                  <a:pt x="4078" y="3453850"/>
                  <a:pt x="18288" y="3749040"/>
                </a:cubicBezTo>
                <a:cubicBezTo>
                  <a:pt x="14465" y="3749751"/>
                  <a:pt x="7675" y="3748271"/>
                  <a:pt x="0" y="3749040"/>
                </a:cubicBezTo>
                <a:cubicBezTo>
                  <a:pt x="19669" y="3507959"/>
                  <a:pt x="-9883" y="3339386"/>
                  <a:pt x="0" y="3236671"/>
                </a:cubicBezTo>
                <a:cubicBezTo>
                  <a:pt x="9883" y="3133956"/>
                  <a:pt x="26871" y="2857214"/>
                  <a:pt x="0" y="2536850"/>
                </a:cubicBezTo>
                <a:cubicBezTo>
                  <a:pt x="-26871" y="2216486"/>
                  <a:pt x="4790" y="2156616"/>
                  <a:pt x="0" y="1874520"/>
                </a:cubicBezTo>
                <a:cubicBezTo>
                  <a:pt x="-4790" y="1592424"/>
                  <a:pt x="-3117" y="1558688"/>
                  <a:pt x="0" y="1362151"/>
                </a:cubicBezTo>
                <a:cubicBezTo>
                  <a:pt x="3117" y="1165614"/>
                  <a:pt x="16802" y="1045125"/>
                  <a:pt x="0" y="774802"/>
                </a:cubicBezTo>
                <a:cubicBezTo>
                  <a:pt x="-16802" y="504479"/>
                  <a:pt x="-29640" y="377701"/>
                  <a:pt x="0" y="0"/>
                </a:cubicBezTo>
                <a:close/>
              </a:path>
              <a:path w="18288" h="3749040" stroke="0" extrusionOk="0">
                <a:moveTo>
                  <a:pt x="0" y="0"/>
                </a:moveTo>
                <a:cubicBezTo>
                  <a:pt x="5341" y="9"/>
                  <a:pt x="11148" y="-611"/>
                  <a:pt x="18288" y="0"/>
                </a:cubicBezTo>
                <a:cubicBezTo>
                  <a:pt x="33352" y="227288"/>
                  <a:pt x="30894" y="278824"/>
                  <a:pt x="18288" y="512369"/>
                </a:cubicBezTo>
                <a:cubicBezTo>
                  <a:pt x="5682" y="745914"/>
                  <a:pt x="53060" y="998220"/>
                  <a:pt x="18288" y="1212190"/>
                </a:cubicBezTo>
                <a:cubicBezTo>
                  <a:pt x="-16484" y="1426160"/>
                  <a:pt x="35474" y="1585099"/>
                  <a:pt x="18288" y="1837030"/>
                </a:cubicBezTo>
                <a:cubicBezTo>
                  <a:pt x="1102" y="2088961"/>
                  <a:pt x="16704" y="2251948"/>
                  <a:pt x="18288" y="2386889"/>
                </a:cubicBezTo>
                <a:cubicBezTo>
                  <a:pt x="19872" y="2521830"/>
                  <a:pt x="5902" y="2679005"/>
                  <a:pt x="18288" y="2936748"/>
                </a:cubicBezTo>
                <a:cubicBezTo>
                  <a:pt x="30674" y="3194491"/>
                  <a:pt x="13809" y="3416052"/>
                  <a:pt x="18288" y="3749040"/>
                </a:cubicBezTo>
                <a:cubicBezTo>
                  <a:pt x="9729" y="3749861"/>
                  <a:pt x="3965" y="3749683"/>
                  <a:pt x="0" y="3749040"/>
                </a:cubicBezTo>
                <a:cubicBezTo>
                  <a:pt x="-10152" y="3632102"/>
                  <a:pt x="-5013" y="3340136"/>
                  <a:pt x="0" y="3236671"/>
                </a:cubicBezTo>
                <a:cubicBezTo>
                  <a:pt x="5013" y="3133206"/>
                  <a:pt x="-27249" y="2814766"/>
                  <a:pt x="0" y="2649322"/>
                </a:cubicBezTo>
                <a:cubicBezTo>
                  <a:pt x="27249" y="2483878"/>
                  <a:pt x="8506" y="2308131"/>
                  <a:pt x="0" y="2061972"/>
                </a:cubicBezTo>
                <a:cubicBezTo>
                  <a:pt x="-8506" y="1815813"/>
                  <a:pt x="-14267" y="1574470"/>
                  <a:pt x="0" y="1399642"/>
                </a:cubicBezTo>
                <a:cubicBezTo>
                  <a:pt x="14267" y="1224814"/>
                  <a:pt x="-24839" y="1011862"/>
                  <a:pt x="0" y="812292"/>
                </a:cubicBezTo>
                <a:cubicBezTo>
                  <a:pt x="24839" y="612722"/>
                  <a:pt x="20220" y="372179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34925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1A4CEDC1-9E9E-330C-B2E2-ABE9A124B6D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30936" y="6356350"/>
            <a:ext cx="2743200" cy="36512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17/06/2022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10057-9933-4058-828C-5672E2440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729216" y="6356350"/>
            <a:ext cx="1828800" cy="36512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</a:pPr>
            <a:fld id="{2C18C1E5-FB55-42F5-BD6D-9CC153FCDBE6}" type="slidenum">
              <a:rPr lang="en-US" smtClean="0"/>
              <a:pPr>
                <a:spcAft>
                  <a:spcPts val="600"/>
                </a:spcAft>
              </a:pPr>
              <a:t>62</a:t>
            </a:fld>
            <a:endParaRPr lang="en-US"/>
          </a:p>
        </p:txBody>
      </p:sp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4B110F8A-68FE-0D43-E82C-839E1A14D1C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50755726"/>
              </p:ext>
            </p:extLst>
          </p:nvPr>
        </p:nvGraphicFramePr>
        <p:xfrm>
          <a:off x="4821270" y="640822"/>
          <a:ext cx="6554010" cy="55361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7190">
                  <a:extLst>
                    <a:ext uri="{9D8B030D-6E8A-4147-A177-3AD203B41FA5}">
                      <a16:colId xmlns:a16="http://schemas.microsoft.com/office/drawing/2014/main" val="1494000672"/>
                    </a:ext>
                  </a:extLst>
                </a:gridCol>
                <a:gridCol w="2117696">
                  <a:extLst>
                    <a:ext uri="{9D8B030D-6E8A-4147-A177-3AD203B41FA5}">
                      <a16:colId xmlns:a16="http://schemas.microsoft.com/office/drawing/2014/main" val="1559871642"/>
                    </a:ext>
                  </a:extLst>
                </a:gridCol>
                <a:gridCol w="2359124">
                  <a:extLst>
                    <a:ext uri="{9D8B030D-6E8A-4147-A177-3AD203B41FA5}">
                      <a16:colId xmlns:a16="http://schemas.microsoft.com/office/drawing/2014/main" val="1991081820"/>
                    </a:ext>
                  </a:extLst>
                </a:gridCol>
              </a:tblGrid>
              <a:tr h="461346">
                <a:tc>
                  <a:txBody>
                    <a:bodyPr/>
                    <a:lstStyle/>
                    <a:p>
                      <a:pPr algn="ctr"/>
                      <a:r>
                        <a:rPr lang="en-US" sz="2100"/>
                        <a:t>Number</a:t>
                      </a:r>
                    </a:p>
                  </a:txBody>
                  <a:tcPr marL="105999" marR="105999" marT="53000" marB="53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/>
                        <a:t>Token</a:t>
                      </a:r>
                    </a:p>
                  </a:txBody>
                  <a:tcPr marL="105999" marR="105999" marT="53000" marB="53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/>
                        <a:t>Frequency</a:t>
                      </a:r>
                    </a:p>
                  </a:txBody>
                  <a:tcPr marL="105999" marR="105999" marT="53000" marB="53000"/>
                </a:tc>
                <a:extLst>
                  <a:ext uri="{0D108BD9-81ED-4DB2-BD59-A6C34878D82A}">
                    <a16:rowId xmlns:a16="http://schemas.microsoft.com/office/drawing/2014/main" val="3936057771"/>
                  </a:ext>
                </a:extLst>
              </a:tr>
              <a:tr h="461346">
                <a:tc>
                  <a:txBody>
                    <a:bodyPr/>
                    <a:lstStyle/>
                    <a:p>
                      <a:pPr algn="ctr"/>
                      <a:r>
                        <a:rPr lang="en-US" sz="2100"/>
                        <a:t>1</a:t>
                      </a:r>
                    </a:p>
                  </a:txBody>
                  <a:tcPr marL="105999" marR="105999" marT="53000" marB="53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/>
                        <a:t>&lt;/w&gt;</a:t>
                      </a:r>
                    </a:p>
                  </a:txBody>
                  <a:tcPr marL="105999" marR="105999" marT="53000" marB="53000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100"/>
                        <a:t>10</a:t>
                      </a:r>
                    </a:p>
                  </a:txBody>
                  <a:tcPr marL="105999" marR="105999" marT="53000" marB="53000"/>
                </a:tc>
                <a:extLst>
                  <a:ext uri="{0D108BD9-81ED-4DB2-BD59-A6C34878D82A}">
                    <a16:rowId xmlns:a16="http://schemas.microsoft.com/office/drawing/2014/main" val="2169024818"/>
                  </a:ext>
                </a:extLst>
              </a:tr>
              <a:tr h="461346">
                <a:tc>
                  <a:txBody>
                    <a:bodyPr/>
                    <a:lstStyle/>
                    <a:p>
                      <a:pPr algn="ctr"/>
                      <a:r>
                        <a:rPr lang="en-US" sz="2100"/>
                        <a:t>2</a:t>
                      </a:r>
                    </a:p>
                  </a:txBody>
                  <a:tcPr marL="105999" marR="105999" marT="53000" marB="53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/>
                        <a:t>o</a:t>
                      </a:r>
                    </a:p>
                  </a:txBody>
                  <a:tcPr marL="105999" marR="105999" marT="53000" marB="53000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100"/>
                        <a:t>4</a:t>
                      </a:r>
                    </a:p>
                  </a:txBody>
                  <a:tcPr marL="105999" marR="105999" marT="53000" marB="53000"/>
                </a:tc>
                <a:extLst>
                  <a:ext uri="{0D108BD9-81ED-4DB2-BD59-A6C34878D82A}">
                    <a16:rowId xmlns:a16="http://schemas.microsoft.com/office/drawing/2014/main" val="3708310083"/>
                  </a:ext>
                </a:extLst>
              </a:tr>
              <a:tr h="461346">
                <a:tc>
                  <a:txBody>
                    <a:bodyPr/>
                    <a:lstStyle/>
                    <a:p>
                      <a:pPr algn="ctr"/>
                      <a:r>
                        <a:rPr lang="en-US" sz="2100"/>
                        <a:t>3</a:t>
                      </a:r>
                    </a:p>
                  </a:txBody>
                  <a:tcPr marL="105999" marR="105999" marT="53000" marB="53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/>
                        <a:t>l</a:t>
                      </a:r>
                    </a:p>
                  </a:txBody>
                  <a:tcPr marL="105999" marR="105999" marT="53000" marB="53000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100"/>
                        <a:t>4</a:t>
                      </a:r>
                    </a:p>
                  </a:txBody>
                  <a:tcPr marL="105999" marR="105999" marT="53000" marB="53000"/>
                </a:tc>
                <a:extLst>
                  <a:ext uri="{0D108BD9-81ED-4DB2-BD59-A6C34878D82A}">
                    <a16:rowId xmlns:a16="http://schemas.microsoft.com/office/drawing/2014/main" val="3620942405"/>
                  </a:ext>
                </a:extLst>
              </a:tr>
              <a:tr h="461346">
                <a:tc>
                  <a:txBody>
                    <a:bodyPr/>
                    <a:lstStyle/>
                    <a:p>
                      <a:pPr algn="ctr"/>
                      <a:r>
                        <a:rPr lang="en-US" sz="2100"/>
                        <a:t>4</a:t>
                      </a:r>
                    </a:p>
                  </a:txBody>
                  <a:tcPr marL="105999" marR="105999" marT="53000" marB="53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/>
                        <a:t>e</a:t>
                      </a:r>
                    </a:p>
                  </a:txBody>
                  <a:tcPr marL="105999" marR="105999" marT="53000" marB="53000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100"/>
                        <a:t>3</a:t>
                      </a:r>
                    </a:p>
                  </a:txBody>
                  <a:tcPr marL="105999" marR="105999" marT="53000" marB="53000"/>
                </a:tc>
                <a:extLst>
                  <a:ext uri="{0D108BD9-81ED-4DB2-BD59-A6C34878D82A}">
                    <a16:rowId xmlns:a16="http://schemas.microsoft.com/office/drawing/2014/main" val="3417121273"/>
                  </a:ext>
                </a:extLst>
              </a:tr>
              <a:tr h="461346">
                <a:tc>
                  <a:txBody>
                    <a:bodyPr/>
                    <a:lstStyle/>
                    <a:p>
                      <a:pPr algn="ctr"/>
                      <a:r>
                        <a:rPr lang="en-US" sz="2100"/>
                        <a:t>5</a:t>
                      </a:r>
                    </a:p>
                  </a:txBody>
                  <a:tcPr marL="105999" marR="105999" marT="53000" marB="53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/>
                        <a:t>r</a:t>
                      </a:r>
                    </a:p>
                  </a:txBody>
                  <a:tcPr marL="105999" marR="105999" marT="53000" marB="53000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100"/>
                        <a:t>3</a:t>
                      </a:r>
                    </a:p>
                  </a:txBody>
                  <a:tcPr marL="105999" marR="105999" marT="53000" marB="53000"/>
                </a:tc>
                <a:extLst>
                  <a:ext uri="{0D108BD9-81ED-4DB2-BD59-A6C34878D82A}">
                    <a16:rowId xmlns:a16="http://schemas.microsoft.com/office/drawing/2014/main" val="1255540662"/>
                  </a:ext>
                </a:extLst>
              </a:tr>
              <a:tr h="461346">
                <a:tc>
                  <a:txBody>
                    <a:bodyPr/>
                    <a:lstStyle/>
                    <a:p>
                      <a:pPr algn="ctr"/>
                      <a:r>
                        <a:rPr lang="en-US" sz="2100"/>
                        <a:t>6</a:t>
                      </a:r>
                    </a:p>
                  </a:txBody>
                  <a:tcPr marL="105999" marR="105999" marT="53000" marB="53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/>
                        <a:t>f</a:t>
                      </a:r>
                    </a:p>
                  </a:txBody>
                  <a:tcPr marL="105999" marR="105999" marT="53000" marB="53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/>
                        <a:t>9</a:t>
                      </a:r>
                    </a:p>
                  </a:txBody>
                  <a:tcPr marL="105999" marR="105999" marT="53000" marB="53000"/>
                </a:tc>
                <a:extLst>
                  <a:ext uri="{0D108BD9-81ED-4DB2-BD59-A6C34878D82A}">
                    <a16:rowId xmlns:a16="http://schemas.microsoft.com/office/drawing/2014/main" val="4194168078"/>
                  </a:ext>
                </a:extLst>
              </a:tr>
              <a:tr h="461346">
                <a:tc>
                  <a:txBody>
                    <a:bodyPr/>
                    <a:lstStyle/>
                    <a:p>
                      <a:pPr algn="ctr"/>
                      <a:r>
                        <a:rPr lang="en-US" sz="2100"/>
                        <a:t>7</a:t>
                      </a:r>
                    </a:p>
                  </a:txBody>
                  <a:tcPr marL="105999" marR="105999" marT="53000" marB="53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err="1"/>
                        <a:t>i</a:t>
                      </a:r>
                    </a:p>
                  </a:txBody>
                  <a:tcPr marL="105999" marR="105999" marT="53000" marB="53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/>
                        <a:t>9</a:t>
                      </a:r>
                    </a:p>
                  </a:txBody>
                  <a:tcPr marL="105999" marR="105999" marT="53000" marB="53000"/>
                </a:tc>
                <a:extLst>
                  <a:ext uri="{0D108BD9-81ED-4DB2-BD59-A6C34878D82A}">
                    <a16:rowId xmlns:a16="http://schemas.microsoft.com/office/drawing/2014/main" val="1042220818"/>
                  </a:ext>
                </a:extLst>
              </a:tr>
              <a:tr h="461346">
                <a:tc>
                  <a:txBody>
                    <a:bodyPr/>
                    <a:lstStyle/>
                    <a:p>
                      <a:pPr algn="ctr"/>
                      <a:r>
                        <a:rPr lang="en-US" sz="2100"/>
                        <a:t>8</a:t>
                      </a:r>
                    </a:p>
                  </a:txBody>
                  <a:tcPr marL="105999" marR="105999" marT="53000" marB="53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/>
                        <a:t>n</a:t>
                      </a:r>
                      <a:endParaRPr lang="en-US" sz="2100" err="1"/>
                    </a:p>
                  </a:txBody>
                  <a:tcPr marL="105999" marR="105999" marT="53000" marB="53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/>
                        <a:t>9</a:t>
                      </a:r>
                    </a:p>
                  </a:txBody>
                  <a:tcPr marL="105999" marR="105999" marT="53000" marB="53000"/>
                </a:tc>
                <a:extLst>
                  <a:ext uri="{0D108BD9-81ED-4DB2-BD59-A6C34878D82A}">
                    <a16:rowId xmlns:a16="http://schemas.microsoft.com/office/drawing/2014/main" val="3832123734"/>
                  </a:ext>
                </a:extLst>
              </a:tr>
              <a:tr h="461346">
                <a:tc>
                  <a:txBody>
                    <a:bodyPr/>
                    <a:lstStyle/>
                    <a:p>
                      <a:pPr algn="ctr"/>
                      <a:r>
                        <a:rPr lang="en-US" sz="2100"/>
                        <a:t>9</a:t>
                      </a:r>
                    </a:p>
                  </a:txBody>
                  <a:tcPr marL="105999" marR="105999" marT="53000" marB="53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/>
                        <a:t>w</a:t>
                      </a:r>
                    </a:p>
                  </a:txBody>
                  <a:tcPr marL="105999" marR="105999" marT="53000" marB="53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/>
                        <a:t>4</a:t>
                      </a:r>
                    </a:p>
                  </a:txBody>
                  <a:tcPr marL="105999" marR="105999" marT="53000" marB="53000"/>
                </a:tc>
                <a:extLst>
                  <a:ext uri="{0D108BD9-81ED-4DB2-BD59-A6C34878D82A}">
                    <a16:rowId xmlns:a16="http://schemas.microsoft.com/office/drawing/2014/main" val="401199916"/>
                  </a:ext>
                </a:extLst>
              </a:tr>
              <a:tr h="461346">
                <a:tc>
                  <a:txBody>
                    <a:bodyPr/>
                    <a:lstStyle/>
                    <a:p>
                      <a:pPr algn="ctr"/>
                      <a:r>
                        <a:rPr lang="en-US" sz="2100"/>
                        <a:t>10</a:t>
                      </a:r>
                    </a:p>
                  </a:txBody>
                  <a:tcPr marL="105999" marR="105999" marT="53000" marB="53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err="1"/>
                        <a:t>est</a:t>
                      </a:r>
                      <a:r>
                        <a:rPr lang="en-US" sz="2100"/>
                        <a:t>&lt;/w&gt;</a:t>
                      </a:r>
                    </a:p>
                  </a:txBody>
                  <a:tcPr marL="105999" marR="105999" marT="53000" marB="53000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100"/>
                        <a:t>13</a:t>
                      </a:r>
                    </a:p>
                  </a:txBody>
                  <a:tcPr marL="105999" marR="105999" marT="53000" marB="53000"/>
                </a:tc>
                <a:extLst>
                  <a:ext uri="{0D108BD9-81ED-4DB2-BD59-A6C34878D82A}">
                    <a16:rowId xmlns:a16="http://schemas.microsoft.com/office/drawing/2014/main" val="1198927164"/>
                  </a:ext>
                </a:extLst>
              </a:tr>
              <a:tr h="461346">
                <a:tc>
                  <a:txBody>
                    <a:bodyPr/>
                    <a:lstStyle/>
                    <a:p>
                      <a:pPr algn="ctr"/>
                      <a:r>
                        <a:rPr lang="en-US" sz="2100"/>
                        <a:t>11</a:t>
                      </a:r>
                    </a:p>
                  </a:txBody>
                  <a:tcPr marL="105999" marR="105999" marT="53000" marB="53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/>
                        <a:t>old</a:t>
                      </a:r>
                    </a:p>
                  </a:txBody>
                  <a:tcPr marL="105999" marR="105999" marT="53000" marB="53000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000"/>
                        <a:t>10</a:t>
                      </a:r>
                      <a:endParaRPr lang="en-US" sz="2100"/>
                    </a:p>
                  </a:txBody>
                  <a:tcPr marL="105999" marR="105999" marT="53000" marB="53000"/>
                </a:tc>
                <a:extLst>
                  <a:ext uri="{0D108BD9-81ED-4DB2-BD59-A6C34878D82A}">
                    <a16:rowId xmlns:a16="http://schemas.microsoft.com/office/drawing/2014/main" val="40971712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9448484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C43B3C-D5E7-26C7-0864-AEE5227EA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>
                <a:latin typeface="Calibri"/>
                <a:ea typeface="+mj-lt"/>
                <a:cs typeface="+mj-lt"/>
              </a:rPr>
              <a:t>BYTE-PAIR ENCODING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10057-9933-4058-828C-5672E2440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8C1E5-FB55-42F5-BD6D-9CC153FCDBE6}" type="slidenum">
              <a:rPr lang="en-US" smtClean="0"/>
              <a:t>63</a:t>
            </a:fld>
            <a:endParaRPr lang="en-US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77EF0FA4-4519-96F2-A5B0-3D1BB5A994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286000" cy="365125"/>
          </a:xfrm>
        </p:spPr>
        <p:txBody>
          <a:bodyPr/>
          <a:lstStyle/>
          <a:p>
            <a:r>
              <a:rPr lang="en-US"/>
              <a:t>27/05/2022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E6DC90CE-820C-4D07-3E7C-EEF7ED1C92A2}"/>
              </a:ext>
            </a:extLst>
          </p:cNvPr>
          <p:cNvSpPr txBox="1">
            <a:spLocks/>
          </p:cNvSpPr>
          <p:nvPr/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lIns="91440" tIns="45720" rIns="91440" bIns="4572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>
                <a:ea typeface="+mn-lt"/>
                <a:cs typeface="+mn-lt"/>
              </a:rPr>
              <a:t>Vietnamese NER System</a:t>
            </a:r>
            <a:endParaRPr lang="en-US" sz="1600"/>
          </a:p>
        </p:txBody>
      </p:sp>
      <p:pic>
        <p:nvPicPr>
          <p:cNvPr id="12" name="Content Placeholder 11" descr="Icon&#10;&#10;Description automatically generated">
            <a:extLst>
              <a:ext uri="{FF2B5EF4-FFF2-40B4-BE49-F238E27FC236}">
                <a16:creationId xmlns:a16="http://schemas.microsoft.com/office/drawing/2014/main" id="{B14AE7FF-FEFD-8834-4F4C-9516D1C801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319462" y="2743200"/>
            <a:ext cx="5553075" cy="2771775"/>
          </a:xfrm>
        </p:spPr>
      </p:pic>
    </p:spTree>
    <p:extLst>
      <p:ext uri="{BB962C8B-B14F-4D97-AF65-F5344CB8AC3E}">
        <p14:creationId xmlns:p14="http://schemas.microsoft.com/office/powerpoint/2010/main" val="32392560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C43B3C-D5E7-26C7-0864-AEE5227EA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>
                <a:latin typeface="Calibri"/>
                <a:ea typeface="+mj-lt"/>
                <a:cs typeface="+mj-lt"/>
              </a:rPr>
              <a:t>WORDPIECE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10057-9933-4058-828C-5672E2440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8C1E5-FB55-42F5-BD6D-9CC153FCDBE6}" type="slidenum">
              <a:rPr lang="en-US" smtClean="0"/>
              <a:t>64</a:t>
            </a:fld>
            <a:endParaRPr lang="en-US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77EF0FA4-4519-96F2-A5B0-3D1BB5A994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286000" cy="365125"/>
          </a:xfrm>
        </p:spPr>
        <p:txBody>
          <a:bodyPr/>
          <a:lstStyle/>
          <a:p>
            <a:r>
              <a:rPr lang="en-US"/>
              <a:t>27/05/2022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E6DC90CE-820C-4D07-3E7C-EEF7ED1C92A2}"/>
              </a:ext>
            </a:extLst>
          </p:cNvPr>
          <p:cNvSpPr txBox="1">
            <a:spLocks/>
          </p:cNvSpPr>
          <p:nvPr/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lIns="91440" tIns="45720" rIns="91440" bIns="4572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>
                <a:ea typeface="+mn-lt"/>
                <a:cs typeface="+mn-lt"/>
              </a:rPr>
              <a:t>Vietnamese NER System</a:t>
            </a:r>
            <a:endParaRPr 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10">
                <a:extLst>
                  <a:ext uri="{FF2B5EF4-FFF2-40B4-BE49-F238E27FC236}">
                    <a16:creationId xmlns:a16="http://schemas.microsoft.com/office/drawing/2014/main" id="{CF8A31D2-6552-BA8E-ED53-5D20FB1FB49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 vert="horz" lIns="91440" tIns="45720" rIns="91440" bIns="45720" rtlCol="0" anchor="t">
                <a:normAutofit/>
              </a:bodyPr>
              <a:lstStyle/>
              <a:p>
                <a:pPr algn="just">
                  <a:lnSpc>
                    <a:spcPct val="120000"/>
                  </a:lnSpc>
                </a:pPr>
                <a:r>
                  <a:rPr lang="en-US" sz="3500">
                    <a:latin typeface="Calibri"/>
                    <a:cs typeface="Calibri"/>
                  </a:rPr>
                  <a:t>Pair score: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𝑠𝑐𝑜𝑟𝑒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𝑓𝑟𝑒𝑞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𝑝𝑎𝑖𝑟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𝑓𝑟𝑒𝑞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𝑓𝑖𝑟𝑠𝑡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𝑒𝑙𝑒𝑚𝑒𝑛𝑡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𝑓𝑟𝑒𝑞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𝑜𝑓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𝑠𝑒𝑐𝑜𝑛𝑑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𝑒𝑙𝑒𝑚𝑒𝑛𝑡</m:t>
                          </m:r>
                        </m:den>
                      </m:f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1" name="Content Placeholder 10">
                <a:extLst>
                  <a:ext uri="{FF2B5EF4-FFF2-40B4-BE49-F238E27FC236}">
                    <a16:creationId xmlns:a16="http://schemas.microsoft.com/office/drawing/2014/main" id="{CF8A31D2-6552-BA8E-ED53-5D20FB1FB4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507" t="-5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9942989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C43B3C-D5E7-26C7-0864-AEE5227EA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>
                <a:latin typeface="Calibri"/>
                <a:ea typeface="+mj-lt"/>
                <a:cs typeface="+mj-lt"/>
              </a:rPr>
              <a:t>WORDPIECE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10057-9933-4058-828C-5672E2440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8C1E5-FB55-42F5-BD6D-9CC153FCDBE6}" type="slidenum">
              <a:rPr lang="en-US" smtClean="0"/>
              <a:t>65</a:t>
            </a:fld>
            <a:endParaRPr lang="en-US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77EF0FA4-4519-96F2-A5B0-3D1BB5A994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286000" cy="365125"/>
          </a:xfrm>
        </p:spPr>
        <p:txBody>
          <a:bodyPr/>
          <a:lstStyle/>
          <a:p>
            <a:r>
              <a:rPr lang="en-US"/>
              <a:t>27/05/2022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E6DC90CE-820C-4D07-3E7C-EEF7ED1C92A2}"/>
              </a:ext>
            </a:extLst>
          </p:cNvPr>
          <p:cNvSpPr txBox="1">
            <a:spLocks/>
          </p:cNvSpPr>
          <p:nvPr/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lIns="91440" tIns="45720" rIns="91440" bIns="4572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>
                <a:ea typeface="+mn-lt"/>
                <a:cs typeface="+mn-lt"/>
              </a:rPr>
              <a:t>Vietnamese NER System</a:t>
            </a:r>
            <a:endParaRPr lang="en-US" sz="1600"/>
          </a:p>
        </p:txBody>
      </p:sp>
      <p:pic>
        <p:nvPicPr>
          <p:cNvPr id="5" name="Picture 6" descr="Table&#10;&#10;Description automatically generated">
            <a:extLst>
              <a:ext uri="{FF2B5EF4-FFF2-40B4-BE49-F238E27FC236}">
                <a16:creationId xmlns:a16="http://schemas.microsoft.com/office/drawing/2014/main" id="{2641325A-73A2-D572-A2C0-1C15AD605E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7741" t="2722" r="19561" b="18149"/>
          <a:stretch/>
        </p:blipFill>
        <p:spPr>
          <a:xfrm>
            <a:off x="2568791" y="1850996"/>
            <a:ext cx="7059578" cy="4430753"/>
          </a:xfrm>
        </p:spPr>
      </p:pic>
    </p:spTree>
    <p:extLst>
      <p:ext uri="{BB962C8B-B14F-4D97-AF65-F5344CB8AC3E}">
        <p14:creationId xmlns:p14="http://schemas.microsoft.com/office/powerpoint/2010/main" val="303726532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C43B3C-D5E7-26C7-0864-AEE5227EA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>
                <a:latin typeface="Calibri"/>
                <a:ea typeface="+mj-lt"/>
                <a:cs typeface="+mj-lt"/>
              </a:rPr>
              <a:t>WORDPIECE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10057-9933-4058-828C-5672E2440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8C1E5-FB55-42F5-BD6D-9CC153FCDBE6}" type="slidenum">
              <a:rPr lang="en-US" smtClean="0"/>
              <a:t>66</a:t>
            </a:fld>
            <a:endParaRPr lang="en-US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77EF0FA4-4519-96F2-A5B0-3D1BB5A994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286000" cy="365125"/>
          </a:xfrm>
        </p:spPr>
        <p:txBody>
          <a:bodyPr/>
          <a:lstStyle/>
          <a:p>
            <a:r>
              <a:rPr lang="en-US"/>
              <a:t>27/05/2022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E6DC90CE-820C-4D07-3E7C-EEF7ED1C92A2}"/>
              </a:ext>
            </a:extLst>
          </p:cNvPr>
          <p:cNvSpPr txBox="1">
            <a:spLocks/>
          </p:cNvSpPr>
          <p:nvPr/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lIns="91440" tIns="45720" rIns="91440" bIns="4572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>
                <a:ea typeface="+mn-lt"/>
                <a:cs typeface="+mn-lt"/>
              </a:rPr>
              <a:t>Vietnamese NER System</a:t>
            </a:r>
            <a:endParaRPr lang="en-US" sz="1600"/>
          </a:p>
        </p:txBody>
      </p:sp>
      <p:pic>
        <p:nvPicPr>
          <p:cNvPr id="7" name="Picture 9">
            <a:extLst>
              <a:ext uri="{FF2B5EF4-FFF2-40B4-BE49-F238E27FC236}">
                <a16:creationId xmlns:a16="http://schemas.microsoft.com/office/drawing/2014/main" id="{46ED2247-47D6-B0F2-B405-7BCB64F957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5529" t="10952" r="27978" b="23095"/>
          <a:stretch/>
        </p:blipFill>
        <p:spPr>
          <a:xfrm>
            <a:off x="3043975" y="1997535"/>
            <a:ext cx="6270889" cy="4114552"/>
          </a:xfrm>
        </p:spPr>
      </p:pic>
    </p:spTree>
    <p:extLst>
      <p:ext uri="{BB962C8B-B14F-4D97-AF65-F5344CB8AC3E}">
        <p14:creationId xmlns:p14="http://schemas.microsoft.com/office/powerpoint/2010/main" val="331366870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C43B3C-D5E7-26C7-0864-AEE5227EA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>
                <a:latin typeface="Calibri"/>
                <a:ea typeface="+mj-lt"/>
                <a:cs typeface="+mj-lt"/>
              </a:rPr>
              <a:t>WORDPIECE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10057-9933-4058-828C-5672E2440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8C1E5-FB55-42F5-BD6D-9CC153FCDBE6}" type="slidenum">
              <a:rPr lang="en-US" smtClean="0"/>
              <a:t>67</a:t>
            </a:fld>
            <a:endParaRPr lang="en-US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77EF0FA4-4519-96F2-A5B0-3D1BB5A994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286000" cy="365125"/>
          </a:xfrm>
        </p:spPr>
        <p:txBody>
          <a:bodyPr/>
          <a:lstStyle/>
          <a:p>
            <a:r>
              <a:rPr lang="en-US"/>
              <a:t>27/05/2022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E6DC90CE-820C-4D07-3E7C-EEF7ED1C92A2}"/>
              </a:ext>
            </a:extLst>
          </p:cNvPr>
          <p:cNvSpPr txBox="1">
            <a:spLocks/>
          </p:cNvSpPr>
          <p:nvPr/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lIns="91440" tIns="45720" rIns="91440" bIns="4572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>
                <a:ea typeface="+mn-lt"/>
                <a:cs typeface="+mn-lt"/>
              </a:rPr>
              <a:t>Vietnamese NER System</a:t>
            </a:r>
            <a:endParaRPr lang="en-US" sz="1600"/>
          </a:p>
        </p:txBody>
      </p:sp>
      <p:pic>
        <p:nvPicPr>
          <p:cNvPr id="7" name="Picture 9" descr="Table&#10;&#10;Description automatically generated">
            <a:extLst>
              <a:ext uri="{FF2B5EF4-FFF2-40B4-BE49-F238E27FC236}">
                <a16:creationId xmlns:a16="http://schemas.microsoft.com/office/drawing/2014/main" id="{13432448-5370-EC11-0C33-AF1EA5BCB5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9152" t="2857" r="18304" b="17143"/>
          <a:stretch/>
        </p:blipFill>
        <p:spPr>
          <a:xfrm>
            <a:off x="2702525" y="2017072"/>
            <a:ext cx="6650923" cy="4153990"/>
          </a:xfrm>
        </p:spPr>
      </p:pic>
    </p:spTree>
    <p:extLst>
      <p:ext uri="{BB962C8B-B14F-4D97-AF65-F5344CB8AC3E}">
        <p14:creationId xmlns:p14="http://schemas.microsoft.com/office/powerpoint/2010/main" val="234127522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C43B3C-D5E7-26C7-0864-AEE5227EA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>
                <a:latin typeface="Calibri"/>
                <a:ea typeface="+mj-lt"/>
                <a:cs typeface="+mj-lt"/>
              </a:rPr>
              <a:t>WORDPIECE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10057-9933-4058-828C-5672E2440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8C1E5-FB55-42F5-BD6D-9CC153FCDBE6}" type="slidenum">
              <a:rPr lang="en-US" smtClean="0"/>
              <a:t>68</a:t>
            </a:fld>
            <a:endParaRPr lang="en-US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77EF0FA4-4519-96F2-A5B0-3D1BB5A994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286000" cy="365125"/>
          </a:xfrm>
        </p:spPr>
        <p:txBody>
          <a:bodyPr/>
          <a:lstStyle/>
          <a:p>
            <a:r>
              <a:rPr lang="en-US"/>
              <a:t>27/05/2022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E6DC90CE-820C-4D07-3E7C-EEF7ED1C92A2}"/>
              </a:ext>
            </a:extLst>
          </p:cNvPr>
          <p:cNvSpPr txBox="1">
            <a:spLocks/>
          </p:cNvSpPr>
          <p:nvPr/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lIns="91440" tIns="45720" rIns="91440" bIns="4572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>
                <a:ea typeface="+mn-lt"/>
                <a:cs typeface="+mn-lt"/>
              </a:rPr>
              <a:t>Vietnamese NER System</a:t>
            </a:r>
            <a:endParaRPr lang="en-US" sz="1600"/>
          </a:p>
        </p:txBody>
      </p:sp>
      <p:pic>
        <p:nvPicPr>
          <p:cNvPr id="5" name="Picture 9">
            <a:extLst>
              <a:ext uri="{FF2B5EF4-FFF2-40B4-BE49-F238E27FC236}">
                <a16:creationId xmlns:a16="http://schemas.microsoft.com/office/drawing/2014/main" id="{FDA49CE2-9043-BCA2-4912-55E32C1679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7956" t="3333" r="19753" b="17619"/>
          <a:stretch/>
        </p:blipFill>
        <p:spPr>
          <a:xfrm>
            <a:off x="2719593" y="1938919"/>
            <a:ext cx="6752189" cy="4271197"/>
          </a:xfrm>
        </p:spPr>
      </p:pic>
    </p:spTree>
    <p:extLst>
      <p:ext uri="{BB962C8B-B14F-4D97-AF65-F5344CB8AC3E}">
        <p14:creationId xmlns:p14="http://schemas.microsoft.com/office/powerpoint/2010/main" val="360963377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53F4F-A16A-4B8B-9227-2EB4EFA02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>
                <a:ea typeface="+mj-lt"/>
                <a:cs typeface="+mj-lt"/>
              </a:rPr>
              <a:t>POSITIONAL EMBEDDING</a:t>
            </a:r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25628350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1C06CE-95EA-7144-0E1C-90E2F0239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>
                <a:latin typeface="Calibri"/>
                <a:ea typeface="+mj-lt"/>
                <a:cs typeface="+mj-lt"/>
              </a:rPr>
              <a:t>STATISTICAL LANGUAGE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4725AF4-E4F8-A91F-9950-67A9C33B45C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2789237"/>
                <a:ext cx="10515600" cy="2039112"/>
              </a:xfrm>
            </p:spPr>
            <p:txBody>
              <a:bodyPr vert="horz" lIns="91440" tIns="45720" rIns="91440" bIns="45720" rtlCol="0" anchor="t">
                <a:normAutofit fontScale="77500" lnSpcReduction="20000"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>
                    <a:latin typeface="Calibri"/>
                    <a:cs typeface="Calibri"/>
                  </a:rPr>
                  <a:t>Khi </a:t>
                </a:r>
                <a:r>
                  <a:rPr lang="en-US" err="1">
                    <a:latin typeface="Calibri"/>
                    <a:cs typeface="Calibri"/>
                  </a:rPr>
                  <a:t>đó</a:t>
                </a:r>
                <a:r>
                  <a:rPr lang="en-US">
                    <a:latin typeface="Calibri"/>
                    <a:cs typeface="Calibri"/>
                  </a:rPr>
                  <a:t> </a:t>
                </a:r>
                <a:r>
                  <a:rPr lang="en-US" err="1">
                    <a:latin typeface="Calibri"/>
                    <a:cs typeface="Calibri"/>
                  </a:rPr>
                  <a:t>xác</a:t>
                </a:r>
                <a:r>
                  <a:rPr lang="en-US">
                    <a:latin typeface="Calibri"/>
                    <a:cs typeface="Calibri"/>
                  </a:rPr>
                  <a:t> </a:t>
                </a:r>
                <a:r>
                  <a:rPr lang="en-US" err="1">
                    <a:latin typeface="Calibri"/>
                    <a:cs typeface="Calibri"/>
                  </a:rPr>
                  <a:t>suất</a:t>
                </a:r>
                <a:r>
                  <a:rPr lang="en-US">
                    <a:latin typeface="Calibri"/>
                    <a:cs typeface="Calibri"/>
                  </a:rPr>
                  <a:t> </a:t>
                </a:r>
                <a:r>
                  <a:rPr lang="en-US" err="1">
                    <a:latin typeface="Calibri"/>
                    <a:cs typeface="Calibri"/>
                  </a:rPr>
                  <a:t>xuất</a:t>
                </a:r>
                <a:r>
                  <a:rPr lang="en-US">
                    <a:latin typeface="Calibri"/>
                    <a:cs typeface="Calibri"/>
                  </a:rPr>
                  <a:t> </a:t>
                </a:r>
                <a:r>
                  <a:rPr lang="en-US" err="1">
                    <a:latin typeface="Calibri"/>
                    <a:cs typeface="Calibri"/>
                  </a:rPr>
                  <a:t>hiện</a:t>
                </a:r>
                <a:r>
                  <a:rPr lang="en-US">
                    <a:latin typeface="Calibri"/>
                    <a:cs typeface="Calibri"/>
                  </a:rPr>
                  <a:t> </a:t>
                </a:r>
                <a:r>
                  <a:rPr lang="en-US" err="1">
                    <a:latin typeface="Calibri"/>
                    <a:cs typeface="Calibri"/>
                  </a:rPr>
                  <a:t>của</a:t>
                </a:r>
                <a:r>
                  <a:rPr lang="en-US">
                    <a:latin typeface="Calibri"/>
                    <a:cs typeface="Calibri"/>
                  </a:rPr>
                  <a:t> </a:t>
                </a:r>
                <a:r>
                  <a:rPr lang="en-US" err="1">
                    <a:latin typeface="Calibri"/>
                    <a:cs typeface="Calibri"/>
                  </a:rPr>
                  <a:t>ký</a:t>
                </a:r>
                <a:r>
                  <a:rPr lang="en-US">
                    <a:latin typeface="Calibri"/>
                    <a:cs typeface="Calibri"/>
                  </a:rPr>
                  <a:t> </a:t>
                </a:r>
                <a:r>
                  <a:rPr lang="en-US" err="1">
                    <a:latin typeface="Calibri"/>
                    <a:cs typeface="Calibri"/>
                  </a:rPr>
                  <a:t>tự</a:t>
                </a:r>
                <a:r>
                  <a:rPr lang="en-US">
                    <a:latin typeface="Calibri"/>
                    <a:cs typeface="Calibri"/>
                  </a:rPr>
                  <a:t> </a:t>
                </a:r>
                <a:r>
                  <a:rPr lang="en-US" err="1">
                    <a:latin typeface="Calibri"/>
                    <a:cs typeface="Calibri"/>
                  </a:rPr>
                  <a:t>wk</a:t>
                </a:r>
                <a:r>
                  <a:rPr lang="en-US">
                    <a:latin typeface="Calibri"/>
                    <a:cs typeface="Calibri"/>
                  </a:rPr>
                  <a:t> </a:t>
                </a:r>
                <a:r>
                  <a:rPr lang="en-US" err="1">
                    <a:latin typeface="Calibri"/>
                    <a:cs typeface="Calibri"/>
                  </a:rPr>
                  <a:t>khi</a:t>
                </a:r>
                <a:r>
                  <a:rPr lang="en-US">
                    <a:latin typeface="Calibri"/>
                    <a:cs typeface="Calibri"/>
                  </a:rPr>
                  <a:t> </a:t>
                </a:r>
                <a:r>
                  <a:rPr lang="en-US" err="1">
                    <a:latin typeface="Calibri"/>
                    <a:cs typeface="Calibri"/>
                  </a:rPr>
                  <a:t>đã</a:t>
                </a:r>
                <a:r>
                  <a:rPr lang="en-US">
                    <a:latin typeface="Calibri"/>
                    <a:cs typeface="Calibri"/>
                  </a:rPr>
                  <a:t> </a:t>
                </a:r>
                <a:r>
                  <a:rPr lang="en-US" err="1">
                    <a:latin typeface="Calibri"/>
                    <a:cs typeface="Calibri"/>
                  </a:rPr>
                  <a:t>biết</a:t>
                </a:r>
                <a:r>
                  <a:rPr lang="en-US">
                    <a:latin typeface="Calibri"/>
                    <a:cs typeface="Calibri"/>
                  </a:rPr>
                  <a:t> </a:t>
                </a:r>
                <a:r>
                  <a:rPr lang="en-US" err="1">
                    <a:latin typeface="Calibri"/>
                    <a:cs typeface="Calibri"/>
                  </a:rPr>
                  <a:t>chuỗi</a:t>
                </a:r>
                <a:r>
                  <a:rPr lang="en-US">
                    <a:latin typeface="Calibri"/>
                    <a:cs typeface="Calibri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Calibri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Calibri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Calibri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Calibri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Calibri"/>
                      </a:rPr>
                      <m:t>…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Calibri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Calibri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Calibri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>
                    <a:latin typeface="Calibri"/>
                    <a:cs typeface="Calibri"/>
                  </a:rPr>
                  <a:t> </a:t>
                </a:r>
                <a:r>
                  <a:rPr lang="en-US" err="1">
                    <a:latin typeface="Calibri"/>
                    <a:cs typeface="Calibri"/>
                  </a:rPr>
                  <a:t>sẽ</a:t>
                </a:r>
                <a:r>
                  <a:rPr lang="en-US">
                    <a:latin typeface="Calibri"/>
                    <a:cs typeface="Calibri"/>
                  </a:rPr>
                  <a:t> </a:t>
                </a:r>
                <a:r>
                  <a:rPr lang="en-US" err="1">
                    <a:latin typeface="Calibri"/>
                    <a:cs typeface="Calibri"/>
                  </a:rPr>
                  <a:t>được</a:t>
                </a:r>
                <a:r>
                  <a:rPr lang="en-US">
                    <a:latin typeface="Calibri"/>
                    <a:cs typeface="Calibri"/>
                  </a:rPr>
                  <a:t> </a:t>
                </a:r>
                <a:r>
                  <a:rPr lang="en-US" err="1">
                    <a:latin typeface="Calibri"/>
                    <a:cs typeface="Calibri"/>
                  </a:rPr>
                  <a:t>tính</a:t>
                </a:r>
                <a:r>
                  <a:rPr lang="en-US">
                    <a:latin typeface="Calibri"/>
                    <a:cs typeface="Calibri"/>
                  </a:rPr>
                  <a:t> </a:t>
                </a:r>
                <a:r>
                  <a:rPr lang="en-US" err="1">
                    <a:latin typeface="Calibri"/>
                    <a:cs typeface="Calibri"/>
                  </a:rPr>
                  <a:t>bằng</a:t>
                </a:r>
                <a:r>
                  <a:rPr lang="en-US">
                    <a:latin typeface="Calibri"/>
                    <a:cs typeface="Calibri"/>
                  </a:rPr>
                  <a:t> </a:t>
                </a:r>
                <a:r>
                  <a:rPr lang="en-US" err="1">
                    <a:latin typeface="Calibri"/>
                    <a:cs typeface="Calibri"/>
                  </a:rPr>
                  <a:t>cách</a:t>
                </a:r>
                <a:r>
                  <a:rPr lang="en-US">
                    <a:latin typeface="Calibri"/>
                    <a:cs typeface="Calibri"/>
                  </a:rPr>
                  <a:t> </a:t>
                </a:r>
                <a:r>
                  <a:rPr lang="en-US" err="1">
                    <a:latin typeface="Calibri"/>
                    <a:cs typeface="Calibri"/>
                  </a:rPr>
                  <a:t>đếm</a:t>
                </a:r>
                <a:r>
                  <a:rPr lang="en-US">
                    <a:latin typeface="Calibri"/>
                    <a:cs typeface="Calibri"/>
                  </a:rPr>
                  <a:t> </a:t>
                </a:r>
                <a:r>
                  <a:rPr lang="en-US" err="1">
                    <a:latin typeface="Calibri"/>
                    <a:cs typeface="Calibri"/>
                  </a:rPr>
                  <a:t>chuỗi</a:t>
                </a:r>
                <a:r>
                  <a:rPr lang="en-US">
                    <a:latin typeface="Calibri"/>
                    <a:cs typeface="Calibri"/>
                  </a:rPr>
                  <a:t> </a:t>
                </a:r>
                <a:r>
                  <a:rPr lang="en-US" err="1">
                    <a:latin typeface="Calibri"/>
                    <a:cs typeface="Calibri"/>
                  </a:rPr>
                  <a:t>như</a:t>
                </a:r>
                <a:r>
                  <a:rPr lang="en-US">
                    <a:latin typeface="Calibri"/>
                    <a:cs typeface="Calibri"/>
                  </a:rPr>
                  <a:t> </a:t>
                </a:r>
                <a:r>
                  <a:rPr lang="en-US" err="1">
                    <a:latin typeface="Calibri"/>
                    <a:cs typeface="Calibri"/>
                  </a:rPr>
                  <a:t>sau</a:t>
                </a:r>
                <a:r>
                  <a:rPr lang="en-US">
                    <a:latin typeface="Calibri"/>
                    <a:cs typeface="Calibri"/>
                  </a:rPr>
                  <a:t>: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Calibri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/>
                                </a:rPr>
                                <m:t>𝑘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/>
                            </a:rPr>
                            <m:t>…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Calibri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/>
                            </a:rPr>
                            <m:t>𝑐𝑜𝑢𝑛𝑡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Calibri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cs typeface="Calibri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Calibri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cs typeface="Calibri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cs typeface="Calibri"/>
                            </a:rPr>
                            <m:t>…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Calibri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cs typeface="Calibri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Calibri"/>
                                </a:rPr>
                                <m:t>−1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/>
                            </a:rPr>
                            <m:t>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/>
                            </a:rPr>
                            <m:t>𝑐𝑜𝑢𝑛𝑡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Calibri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cs typeface="Calibri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Calibri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cs typeface="Calibri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cs typeface="Calibri"/>
                            </a:rPr>
                            <m:t>…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Calibri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cs typeface="Calibri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Calibri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>
                  <a:latin typeface="Calibri"/>
                  <a:cs typeface="Calibri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4725AF4-E4F8-A91F-9950-67A9C33B45C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789237"/>
                <a:ext cx="10515600" cy="2039112"/>
              </a:xfrm>
              <a:blipFill>
                <a:blip r:embed="rId3"/>
                <a:stretch>
                  <a:fillRect l="-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1AE8AC-C84B-353D-D680-ACFE6C522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8C1E5-FB55-42F5-BD6D-9CC153FCDBE6}" type="slidenum">
              <a:rPr lang="en-US" smtClean="0"/>
              <a:t>7</a:t>
            </a:fld>
            <a:endParaRPr lang="en-US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63BE1F93-39C8-CE38-EED7-14FAF8F0BD5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286000" cy="365125"/>
          </a:xfrm>
        </p:spPr>
        <p:txBody>
          <a:bodyPr/>
          <a:lstStyle/>
          <a:p>
            <a:r>
              <a:rPr lang="en-US"/>
              <a:t>27/05/2022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2F67DEB1-0CA7-FE6A-721D-1684A4A7868E}"/>
              </a:ext>
            </a:extLst>
          </p:cNvPr>
          <p:cNvSpPr txBox="1">
            <a:spLocks/>
          </p:cNvSpPr>
          <p:nvPr/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lIns="91440" tIns="45720" rIns="91440" bIns="4572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>
                <a:ea typeface="+mn-lt"/>
                <a:cs typeface="+mn-lt"/>
              </a:rPr>
              <a:t>Vietnamese NER System</a:t>
            </a:r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249442455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C43B3C-D5E7-26C7-0864-AEE5227EA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>
                <a:latin typeface="Calibri"/>
                <a:ea typeface="+mj-lt"/>
                <a:cs typeface="+mj-lt"/>
              </a:rPr>
              <a:t>PROPERTIES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10057-9933-4058-828C-5672E2440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8C1E5-FB55-42F5-BD6D-9CC153FCDBE6}" type="slidenum">
              <a:rPr lang="en-US" smtClean="0"/>
              <a:t>70</a:t>
            </a:fld>
            <a:endParaRPr lang="en-US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1A4CEDC1-9E9E-330C-B2E2-ABE9A124B6D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286000" cy="365125"/>
          </a:xfrm>
        </p:spPr>
        <p:txBody>
          <a:bodyPr/>
          <a:lstStyle/>
          <a:p>
            <a:r>
              <a:rPr lang="en-US"/>
              <a:t>17/06/2022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230360C1-56C5-8DBA-046F-0B2E3D936210}"/>
              </a:ext>
            </a:extLst>
          </p:cNvPr>
          <p:cNvSpPr txBox="1">
            <a:spLocks/>
          </p:cNvSpPr>
          <p:nvPr/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lIns="91440" tIns="45720" rIns="91440" bIns="4572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>
                <a:ea typeface="+mn-lt"/>
                <a:cs typeface="+mn-lt"/>
              </a:rPr>
              <a:t>Vietnamese NER System</a:t>
            </a:r>
            <a:endParaRPr 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1D4954E5-CEB2-A94C-E5C6-DC04332D802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600">
                    <a:latin typeface="Calibri" panose="020F0502020204030204" pitchFamily="34" charset="0"/>
                    <a:cs typeface="Calibri" panose="020F0502020204030204" pitchFamily="34" charset="0"/>
                  </a:rPr>
                  <a:t>Gọi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𝑁</m:t>
                    </m:r>
                  </m:oMath>
                </a14:m>
                <a:r>
                  <a:rPr lang="en-US" sz="16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600" err="1">
                    <a:latin typeface="Calibri" panose="020F0502020204030204" pitchFamily="34" charset="0"/>
                    <a:cs typeface="Calibri" panose="020F0502020204030204" pitchFamily="34" charset="0"/>
                  </a:rPr>
                  <a:t>là</a:t>
                </a:r>
                <a:r>
                  <a:rPr lang="en-US" sz="16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600" err="1">
                    <a:latin typeface="Calibri" panose="020F0502020204030204" pitchFamily="34" charset="0"/>
                    <a:cs typeface="Calibri" panose="020F0502020204030204" pitchFamily="34" charset="0"/>
                  </a:rPr>
                  <a:t>tập</a:t>
                </a:r>
                <a:r>
                  <a:rPr lang="en-US" sz="16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600" err="1">
                    <a:latin typeface="Calibri" panose="020F0502020204030204" pitchFamily="34" charset="0"/>
                    <a:cs typeface="Calibri" panose="020F0502020204030204" pitchFamily="34" charset="0"/>
                  </a:rPr>
                  <a:t>hợp</a:t>
                </a:r>
                <a:r>
                  <a:rPr lang="en-US" sz="16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600" err="1">
                    <a:latin typeface="Calibri" panose="020F0502020204030204" pitchFamily="34" charset="0"/>
                    <a:cs typeface="Calibri" panose="020F0502020204030204" pitchFamily="34" charset="0"/>
                  </a:rPr>
                  <a:t>vị</a:t>
                </a:r>
                <a:r>
                  <a:rPr lang="en-US" sz="16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600" err="1">
                    <a:latin typeface="Calibri" panose="020F0502020204030204" pitchFamily="34" charset="0"/>
                    <a:cs typeface="Calibri" panose="020F0502020204030204" pitchFamily="34" charset="0"/>
                  </a:rPr>
                  <a:t>trí</a:t>
                </a:r>
                <a:r>
                  <a:rPr lang="en-US" sz="16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600" err="1">
                    <a:latin typeface="Calibri" panose="020F0502020204030204" pitchFamily="34" charset="0"/>
                    <a:cs typeface="Calibri" panose="020F0502020204030204" pitchFamily="34" charset="0"/>
                  </a:rPr>
                  <a:t>của</a:t>
                </a:r>
                <a:r>
                  <a:rPr lang="en-US" sz="16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600" err="1">
                    <a:latin typeface="Calibri" panose="020F0502020204030204" pitchFamily="34" charset="0"/>
                    <a:cs typeface="Calibri" panose="020F0502020204030204" pitchFamily="34" charset="0"/>
                  </a:rPr>
                  <a:t>các</a:t>
                </a:r>
                <a:r>
                  <a:rPr lang="en-US" sz="16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600" err="1">
                    <a:latin typeface="Calibri" panose="020F0502020204030204" pitchFamily="34" charset="0"/>
                    <a:cs typeface="Calibri" panose="020F0502020204030204" pitchFamily="34" charset="0"/>
                  </a:rPr>
                  <a:t>từ</a:t>
                </a:r>
                <a:r>
                  <a:rPr lang="en-US" sz="16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600" err="1">
                    <a:latin typeface="Calibri" panose="020F0502020204030204" pitchFamily="34" charset="0"/>
                    <a:cs typeface="Calibri" panose="020F0502020204030204" pitchFamily="34" charset="0"/>
                  </a:rPr>
                  <a:t>trong</a:t>
                </a:r>
                <a:r>
                  <a:rPr lang="en-US" sz="16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600" err="1">
                    <a:latin typeface="Calibri" panose="020F0502020204030204" pitchFamily="34" charset="0"/>
                    <a:cs typeface="Calibri" panose="020F0502020204030204" pitchFamily="34" charset="0"/>
                  </a:rPr>
                  <a:t>câu</a:t>
                </a:r>
                <a:r>
                  <a:rPr lang="en-US" sz="1600">
                    <a:latin typeface="Calibri" panose="020F0502020204030204" pitchFamily="34" charset="0"/>
                    <a:cs typeface="Calibri" panose="020F0502020204030204" pitchFamily="34" charset="0"/>
                  </a:rPr>
                  <a:t>;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𝑅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𝐷</m:t>
                        </m:r>
                      </m:sup>
                    </m:sSup>
                  </m:oMath>
                </a14:m>
                <a:r>
                  <a:rPr lang="en-US" sz="16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600" err="1">
                    <a:latin typeface="Calibri" panose="020F0502020204030204" pitchFamily="34" charset="0"/>
                    <a:cs typeface="Calibri" panose="020F0502020204030204" pitchFamily="34" charset="0"/>
                  </a:rPr>
                  <a:t>là</a:t>
                </a:r>
                <a:r>
                  <a:rPr lang="en-US" sz="16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600" err="1">
                    <a:latin typeface="Calibri" panose="020F0502020204030204" pitchFamily="34" charset="0"/>
                    <a:cs typeface="Calibri" panose="020F0502020204030204" pitchFamily="34" charset="0"/>
                  </a:rPr>
                  <a:t>tập</a:t>
                </a:r>
                <a:r>
                  <a:rPr lang="en-US" sz="16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600" err="1">
                    <a:latin typeface="Calibri" panose="020F0502020204030204" pitchFamily="34" charset="0"/>
                    <a:cs typeface="Calibri" panose="020F0502020204030204" pitchFamily="34" charset="0"/>
                  </a:rPr>
                  <a:t>hợp</a:t>
                </a:r>
                <a:r>
                  <a:rPr lang="en-US" sz="16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600" err="1">
                    <a:latin typeface="Calibri" panose="020F0502020204030204" pitchFamily="34" charset="0"/>
                    <a:cs typeface="Calibri" panose="020F0502020204030204" pitchFamily="34" charset="0"/>
                  </a:rPr>
                  <a:t>các</a:t>
                </a:r>
                <a:r>
                  <a:rPr lang="en-US" sz="1600">
                    <a:latin typeface="Calibri" panose="020F0502020204030204" pitchFamily="34" charset="0"/>
                    <a:cs typeface="Calibri" panose="020F0502020204030204" pitchFamily="34" charset="0"/>
                  </a:rPr>
                  <a:t> position embeddings.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1600" err="1">
                    <a:latin typeface="Calibri" panose="020F0502020204030204" pitchFamily="34" charset="0"/>
                    <a:cs typeface="Calibri" panose="020F0502020204030204" pitchFamily="34" charset="0"/>
                  </a:rPr>
                  <a:t>Gọi</a:t>
                </a:r>
                <a:r>
                  <a:rPr lang="en-US" sz="16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𝜙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acc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acc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𝑦</m:t>
                            </m:r>
                          </m:e>
                        </m:acc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r>
                  <a:rPr lang="en-US" sz="1600">
                    <a:latin typeface="Calibri" panose="020F0502020204030204" pitchFamily="34" charset="0"/>
                    <a:cs typeface="Calibri" panose="020F0502020204030204" pitchFamily="34" charset="0"/>
                  </a:rPr>
                  <a:t>là </a:t>
                </a:r>
                <a:r>
                  <a:rPr lang="en-US" sz="1600" err="1">
                    <a:latin typeface="Calibri" panose="020F0502020204030204" pitchFamily="34" charset="0"/>
                    <a:cs typeface="Calibri" panose="020F0502020204030204" pitchFamily="34" charset="0"/>
                  </a:rPr>
                  <a:t>hàm</a:t>
                </a:r>
                <a:r>
                  <a:rPr lang="en-US" sz="16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600" err="1">
                    <a:latin typeface="Calibri" panose="020F0502020204030204" pitchFamily="34" charset="0"/>
                    <a:cs typeface="Calibri" panose="020F0502020204030204" pitchFamily="34" charset="0"/>
                  </a:rPr>
                  <a:t>tính</a:t>
                </a:r>
                <a:r>
                  <a:rPr lang="en-US" sz="16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600" err="1">
                    <a:latin typeface="Calibri" panose="020F0502020204030204" pitchFamily="34" charset="0"/>
                    <a:cs typeface="Calibri" panose="020F0502020204030204" pitchFamily="34" charset="0"/>
                  </a:rPr>
                  <a:t>độ</a:t>
                </a:r>
                <a:r>
                  <a:rPr lang="en-US" sz="16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600" err="1">
                    <a:latin typeface="Calibri" panose="020F0502020204030204" pitchFamily="34" charset="0"/>
                    <a:cs typeface="Calibri" panose="020F0502020204030204" pitchFamily="34" charset="0"/>
                  </a:rPr>
                  <a:t>tương</a:t>
                </a:r>
                <a:r>
                  <a:rPr lang="en-US" sz="16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600" err="1">
                    <a:latin typeface="Calibri" panose="020F0502020204030204" pitchFamily="34" charset="0"/>
                    <a:cs typeface="Calibri" panose="020F0502020204030204" pitchFamily="34" charset="0"/>
                  </a:rPr>
                  <a:t>đồng</a:t>
                </a:r>
                <a:r>
                  <a:rPr lang="en-US" sz="16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600" err="1">
                    <a:latin typeface="Calibri" panose="020F0502020204030204" pitchFamily="34" charset="0"/>
                    <a:cs typeface="Calibri" panose="020F0502020204030204" pitchFamily="34" charset="0"/>
                  </a:rPr>
                  <a:t>giữa</a:t>
                </a:r>
                <a:r>
                  <a:rPr lang="en-US" sz="16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600" err="1">
                    <a:latin typeface="Calibri" panose="020F0502020204030204" pitchFamily="34" charset="0"/>
                    <a:cs typeface="Calibri" panose="020F0502020204030204" pitchFamily="34" charset="0"/>
                  </a:rPr>
                  <a:t>hai</a:t>
                </a:r>
                <a:r>
                  <a:rPr lang="en-US" sz="1600">
                    <a:latin typeface="Calibri" panose="020F0502020204030204" pitchFamily="34" charset="0"/>
                    <a:cs typeface="Calibri" panose="020F0502020204030204" pitchFamily="34" charset="0"/>
                  </a:rPr>
                  <a:t> position embeddings</a:t>
                </a:r>
                <a14:m>
                  <m:oMath xmlns:m="http://schemas.openxmlformats.org/officeDocument/2006/math">
                    <m:r>
                      <a:rPr lang="en-US" sz="1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acc>
                      <m:accPr>
                        <m:chr m:val="⃗"/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acc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e>
                    </m:acc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  <m:acc>
                      <m:accPr>
                        <m:chr m:val="⃗"/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acc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𝑦</m:t>
                        </m:r>
                      </m:e>
                    </m:acc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acc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acc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𝑦</m:t>
                            </m:r>
                          </m:e>
                        </m:acc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∈</m:t>
                        </m:r>
                        <m:sSup>
                          <m:sSupPr>
                            <m:ctrlPr>
                              <a:rPr lang="en-US" sz="16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𝑅</m:t>
                            </m:r>
                          </m:e>
                          <m:sup>
                            <m:r>
                              <a:rPr lang="en-US" sz="16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𝐷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16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600" err="1">
                    <a:latin typeface="Calibri" panose="020F0502020204030204" pitchFamily="34" charset="0"/>
                    <a:cs typeface="Calibri" panose="020F0502020204030204" pitchFamily="34" charset="0"/>
                  </a:rPr>
                  <a:t>tương</a:t>
                </a:r>
                <a:r>
                  <a:rPr lang="en-US" sz="16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600" err="1">
                    <a:latin typeface="Calibri" panose="020F0502020204030204" pitchFamily="34" charset="0"/>
                    <a:cs typeface="Calibri" panose="020F0502020204030204" pitchFamily="34" charset="0"/>
                  </a:rPr>
                  <a:t>ứng</a:t>
                </a:r>
                <a:r>
                  <a:rPr lang="en-US" sz="16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600" err="1">
                    <a:latin typeface="Calibri" panose="020F0502020204030204" pitchFamily="34" charset="0"/>
                    <a:cs typeface="Calibri" panose="020F0502020204030204" pitchFamily="34" charset="0"/>
                  </a:rPr>
                  <a:t>của</a:t>
                </a:r>
                <a:r>
                  <a:rPr lang="en-US" sz="16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600" err="1">
                    <a:latin typeface="Calibri" panose="020F0502020204030204" pitchFamily="34" charset="0"/>
                    <a:cs typeface="Calibri" panose="020F0502020204030204" pitchFamily="34" charset="0"/>
                  </a:rPr>
                  <a:t>hai</a:t>
                </a:r>
                <a:r>
                  <a:rPr lang="en-US" sz="16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600" err="1">
                    <a:latin typeface="Calibri" panose="020F0502020204030204" pitchFamily="34" charset="0"/>
                    <a:cs typeface="Calibri" panose="020F0502020204030204" pitchFamily="34" charset="0"/>
                  </a:rPr>
                  <a:t>từ</a:t>
                </a:r>
                <a:r>
                  <a:rPr lang="en-US" sz="1600">
                    <a:latin typeface="Calibri" panose="020F0502020204030204" pitchFamily="34" charset="0"/>
                    <a:cs typeface="Calibri" panose="020F0502020204030204" pitchFamily="34" charset="0"/>
                  </a:rPr>
                  <a:t> ở </a:t>
                </a:r>
                <a:r>
                  <a:rPr lang="en-US" sz="1600" err="1">
                    <a:latin typeface="Calibri" panose="020F0502020204030204" pitchFamily="34" charset="0"/>
                    <a:cs typeface="Calibri" panose="020F0502020204030204" pitchFamily="34" charset="0"/>
                  </a:rPr>
                  <a:t>các</a:t>
                </a:r>
                <a:r>
                  <a:rPr lang="en-US" sz="16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600" err="1">
                    <a:latin typeface="Calibri" panose="020F0502020204030204" pitchFamily="34" charset="0"/>
                    <a:cs typeface="Calibri" panose="020F0502020204030204" pitchFamily="34" charset="0"/>
                  </a:rPr>
                  <a:t>vị</a:t>
                </a:r>
                <a:r>
                  <a:rPr lang="en-US" sz="16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600" err="1">
                    <a:latin typeface="Calibri" panose="020F0502020204030204" pitchFamily="34" charset="0"/>
                    <a:cs typeface="Calibri" panose="020F0502020204030204" pitchFamily="34" charset="0"/>
                  </a:rPr>
                  <a:t>trí</a:t>
                </a:r>
                <a:r>
                  <a:rPr lang="en-US" sz="16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</m:oMath>
                </a14:m>
                <a:r>
                  <a:rPr lang="en-US" sz="1600">
                    <a:latin typeface="Calibri" panose="020F0502020204030204" pitchFamily="34" charset="0"/>
                    <a:cs typeface="Calibri" panose="020F0502020204030204" pitchFamily="34" charset="0"/>
                  </a:rPr>
                  <a:t> và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</m:oMath>
                </a14:m>
                <a:r>
                  <a:rPr lang="en-US" sz="16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∈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𝑁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160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1600">
                    <a:latin typeface="Calibri" panose="020F0502020204030204" pitchFamily="34" charset="0"/>
                    <a:cs typeface="Calibri" panose="020F0502020204030204" pitchFamily="34" charset="0"/>
                  </a:rPr>
                  <a:t>Khi </a:t>
                </a:r>
                <a:r>
                  <a:rPr lang="en-US" sz="1600" err="1">
                    <a:latin typeface="Calibri" panose="020F0502020204030204" pitchFamily="34" charset="0"/>
                    <a:cs typeface="Calibri" panose="020F0502020204030204" pitchFamily="34" charset="0"/>
                  </a:rPr>
                  <a:t>đó</a:t>
                </a:r>
                <a:r>
                  <a:rPr lang="en-US" sz="16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𝜙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acc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acc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𝑦</m:t>
                            </m:r>
                          </m:e>
                        </m:acc>
                      </m:e>
                    </m:d>
                  </m:oMath>
                </a14:m>
                <a:r>
                  <a:rPr lang="en-US" sz="16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600" err="1">
                    <a:latin typeface="Calibri" panose="020F0502020204030204" pitchFamily="34" charset="0"/>
                    <a:cs typeface="Calibri" panose="020F0502020204030204" pitchFamily="34" charset="0"/>
                  </a:rPr>
                  <a:t>cần</a:t>
                </a:r>
                <a:r>
                  <a:rPr lang="en-US" sz="16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600" err="1">
                    <a:latin typeface="Calibri" panose="020F0502020204030204" pitchFamily="34" charset="0"/>
                    <a:cs typeface="Calibri" panose="020F0502020204030204" pitchFamily="34" charset="0"/>
                  </a:rPr>
                  <a:t>thỏa</a:t>
                </a:r>
                <a:r>
                  <a:rPr lang="en-US" sz="16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600" err="1">
                    <a:latin typeface="Calibri" panose="020F0502020204030204" pitchFamily="34" charset="0"/>
                    <a:cs typeface="Calibri" panose="020F0502020204030204" pitchFamily="34" charset="0"/>
                  </a:rPr>
                  <a:t>các</a:t>
                </a:r>
                <a:r>
                  <a:rPr lang="en-US" sz="16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600" err="1">
                    <a:latin typeface="Calibri" panose="020F0502020204030204" pitchFamily="34" charset="0"/>
                    <a:cs typeface="Calibri" panose="020F0502020204030204" pitchFamily="34" charset="0"/>
                  </a:rPr>
                  <a:t>tính</a:t>
                </a:r>
                <a:r>
                  <a:rPr lang="en-US" sz="16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600" err="1">
                    <a:latin typeface="Calibri" panose="020F0502020204030204" pitchFamily="34" charset="0"/>
                    <a:cs typeface="Calibri" panose="020F0502020204030204" pitchFamily="34" charset="0"/>
                  </a:rPr>
                  <a:t>chất</a:t>
                </a:r>
                <a:r>
                  <a:rPr lang="en-US" sz="16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600" err="1">
                    <a:latin typeface="Calibri" panose="020F0502020204030204" pitchFamily="34" charset="0"/>
                    <a:cs typeface="Calibri" panose="020F0502020204030204" pitchFamily="34" charset="0"/>
                  </a:rPr>
                  <a:t>sau</a:t>
                </a:r>
                <a:r>
                  <a:rPr lang="en-US" sz="1600">
                    <a:latin typeface="Calibri" panose="020F0502020204030204" pitchFamily="34" charset="0"/>
                    <a:cs typeface="Calibri" panose="020F0502020204030204" pitchFamily="34" charset="0"/>
                  </a:rPr>
                  <a:t>:</a:t>
                </a:r>
              </a:p>
              <a:p>
                <a:pPr marL="800100" lvl="1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sz="1500" b="1">
                    <a:latin typeface="Calibri" panose="020F0502020204030204" pitchFamily="34" charset="0"/>
                    <a:cs typeface="Calibri" panose="020F0502020204030204" pitchFamily="34" charset="0"/>
                  </a:rPr>
                  <a:t>Monotonicity:</a:t>
                </a:r>
              </a:p>
              <a:p>
                <a:pPr marL="457200" lvl="1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∀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𝑥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,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𝑚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,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𝑛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∈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𝑁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: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𝑚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&gt;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𝑛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⟺</m:t>
                      </m:r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𝜙</m:t>
                      </m:r>
                      <m:d>
                        <m:dPr>
                          <m:ctrlP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𝑥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+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𝑚</m:t>
                              </m:r>
                            </m:e>
                          </m:acc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&lt;</m:t>
                      </m:r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𝜙</m:t>
                      </m:r>
                      <m:d>
                        <m:dPr>
                          <m:ctrlP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𝑥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+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𝑛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sz="1800" b="1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800100" lvl="1" indent="-342900">
                  <a:lnSpc>
                    <a:spcPct val="150000"/>
                  </a:lnSpc>
                  <a:buFont typeface="+mj-lt"/>
                  <a:buAutoNum type="arabicPeriod" startAt="2"/>
                </a:pPr>
                <a:r>
                  <a:rPr lang="en-US" sz="1500" b="1">
                    <a:latin typeface="Calibri" panose="020F0502020204030204" pitchFamily="34" charset="0"/>
                    <a:cs typeface="Calibri" panose="020F0502020204030204" pitchFamily="34" charset="0"/>
                  </a:rPr>
                  <a:t>Translation invariance:</a:t>
                </a:r>
              </a:p>
              <a:p>
                <a:pPr marL="457200" lvl="1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∀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,</m:t>
                      </m:r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2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…,</m:t>
                      </m:r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𝑛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,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𝑚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∈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𝑁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:</m:t>
                      </m:r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𝜙</m:t>
                      </m:r>
                      <m:d>
                        <m:dPr>
                          <m:ctrlP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acc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+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𝑚</m:t>
                              </m:r>
                            </m:e>
                          </m:acc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𝜙</m:t>
                      </m:r>
                      <m:d>
                        <m:dPr>
                          <m:ctrlP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acc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+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𝑚</m:t>
                              </m:r>
                            </m:e>
                          </m:acc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=…=</m:t>
                      </m:r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𝜙</m:t>
                      </m:r>
                      <m:d>
                        <m:dPr>
                          <m:ctrlP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acc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+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𝑚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sz="1800" b="1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800100" lvl="1" indent="-342900">
                  <a:lnSpc>
                    <a:spcPct val="150000"/>
                  </a:lnSpc>
                  <a:buFont typeface="+mj-lt"/>
                  <a:buAutoNum type="arabicPeriod" startAt="3"/>
                </a:pPr>
                <a:r>
                  <a:rPr lang="en-US" sz="1500" b="1">
                    <a:latin typeface="Calibri" panose="020F0502020204030204" pitchFamily="34" charset="0"/>
                    <a:cs typeface="Calibri" panose="020F0502020204030204" pitchFamily="34" charset="0"/>
                  </a:rPr>
                  <a:t>Symmetry:</a:t>
                </a:r>
              </a:p>
              <a:p>
                <a:pPr marL="457200" lvl="1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∀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𝑥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,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𝑦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∈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𝑁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:</m:t>
                      </m:r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𝜙</m:t>
                      </m:r>
                      <m:d>
                        <m:dPr>
                          <m:ctrlP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𝑦</m:t>
                              </m:r>
                            </m:e>
                          </m:acc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𝜙</m:t>
                      </m:r>
                      <m:d>
                        <m:dPr>
                          <m:ctrlP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sz="1800" b="1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1D4954E5-CEB2-A94C-E5C6-DC04332D80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4934985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C43B3C-D5E7-26C7-0864-AEE5227EA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>
                <a:latin typeface="Calibri"/>
                <a:ea typeface="+mj-lt"/>
                <a:cs typeface="+mj-lt"/>
              </a:rPr>
              <a:t>SINUSOIDAL PEs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10057-9933-4058-828C-5672E2440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8C1E5-FB55-42F5-BD6D-9CC153FCDBE6}" type="slidenum">
              <a:rPr lang="en-US" smtClean="0"/>
              <a:t>71</a:t>
            </a:fld>
            <a:endParaRPr lang="en-US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1A4CEDC1-9E9E-330C-B2E2-ABE9A124B6D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286000" cy="365125"/>
          </a:xfrm>
        </p:spPr>
        <p:txBody>
          <a:bodyPr/>
          <a:lstStyle/>
          <a:p>
            <a:r>
              <a:rPr lang="en-US"/>
              <a:t>17/06/2022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230360C1-56C5-8DBA-046F-0B2E3D936210}"/>
              </a:ext>
            </a:extLst>
          </p:cNvPr>
          <p:cNvSpPr txBox="1">
            <a:spLocks/>
          </p:cNvSpPr>
          <p:nvPr/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lIns="91440" tIns="45720" rIns="91440" bIns="4572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>
                <a:ea typeface="+mn-lt"/>
                <a:cs typeface="+mn-lt"/>
              </a:rPr>
              <a:t>Vietnamese NER System</a:t>
            </a:r>
            <a:endParaRPr 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1D4954E5-CEB2-A94C-E5C6-DC04332D802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2693067"/>
                <a:ext cx="10515600" cy="2660904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200000"/>
                  </a:lnSpc>
                </a:pPr>
                <a:r>
                  <a:rPr lang="en-US" sz="1800" err="1">
                    <a:latin typeface="Calibri" panose="020F0502020204030204" pitchFamily="34" charset="0"/>
                    <a:cs typeface="Calibri" panose="020F0502020204030204" pitchFamily="34" charset="0"/>
                  </a:rPr>
                  <a:t>Chọn</a:t>
                </a:r>
                <a:r>
                  <a:rPr lang="en-US" sz="18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800" err="1">
                    <a:latin typeface="Calibri" panose="020F0502020204030204" pitchFamily="34" charset="0"/>
                    <a:cs typeface="Calibri" panose="020F0502020204030204" pitchFamily="34" charset="0"/>
                  </a:rPr>
                  <a:t>hàm</a:t>
                </a:r>
                <a:r>
                  <a:rPr lang="en-US" sz="18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800" err="1">
                    <a:latin typeface="Calibri" panose="020F0502020204030204" pitchFamily="34" charset="0"/>
                    <a:cs typeface="Calibri" panose="020F0502020204030204" pitchFamily="34" charset="0"/>
                  </a:rPr>
                  <a:t>tính</a:t>
                </a:r>
                <a:r>
                  <a:rPr lang="en-US" sz="18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800" err="1">
                    <a:latin typeface="Calibri" panose="020F0502020204030204" pitchFamily="34" charset="0"/>
                    <a:cs typeface="Calibri" panose="020F0502020204030204" pitchFamily="34" charset="0"/>
                  </a:rPr>
                  <a:t>độ</a:t>
                </a:r>
                <a:r>
                  <a:rPr lang="en-US" sz="18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800" err="1">
                    <a:latin typeface="Calibri" panose="020F0502020204030204" pitchFamily="34" charset="0"/>
                    <a:cs typeface="Calibri" panose="020F0502020204030204" pitchFamily="34" charset="0"/>
                  </a:rPr>
                  <a:t>tương</a:t>
                </a:r>
                <a:r>
                  <a:rPr lang="en-US" sz="18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800" err="1">
                    <a:latin typeface="Calibri" panose="020F0502020204030204" pitchFamily="34" charset="0"/>
                    <a:cs typeface="Calibri" panose="020F0502020204030204" pitchFamily="34" charset="0"/>
                  </a:rPr>
                  <a:t>đồng</a:t>
                </a:r>
                <a:r>
                  <a:rPr lang="en-US" sz="18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800" err="1">
                    <a:latin typeface="Calibri" panose="020F0502020204030204" pitchFamily="34" charset="0"/>
                    <a:cs typeface="Calibri" panose="020F0502020204030204" pitchFamily="34" charset="0"/>
                  </a:rPr>
                  <a:t>là</a:t>
                </a:r>
                <a:r>
                  <a:rPr lang="en-US" sz="1800">
                    <a:latin typeface="Calibri" panose="020F0502020204030204" pitchFamily="34" charset="0"/>
                    <a:cs typeface="Calibri" panose="020F0502020204030204" pitchFamily="34" charset="0"/>
                  </a:rPr>
                  <a:t> inner product, </a:t>
                </a:r>
                <a:r>
                  <a:rPr lang="en-US" sz="1800" err="1">
                    <a:latin typeface="Calibri" panose="020F0502020204030204" pitchFamily="34" charset="0"/>
                    <a:cs typeface="Calibri" panose="020F0502020204030204" pitchFamily="34" charset="0"/>
                  </a:rPr>
                  <a:t>khi</a:t>
                </a:r>
                <a:r>
                  <a:rPr lang="en-US" sz="18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800" err="1">
                    <a:latin typeface="Calibri" panose="020F0502020204030204" pitchFamily="34" charset="0"/>
                    <a:cs typeface="Calibri" panose="020F0502020204030204" pitchFamily="34" charset="0"/>
                  </a:rPr>
                  <a:t>đó</a:t>
                </a:r>
                <a:r>
                  <a:rPr lang="en-US" sz="18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800" err="1">
                    <a:latin typeface="Calibri" panose="020F0502020204030204" pitchFamily="34" charset="0"/>
                    <a:cs typeface="Calibri" panose="020F0502020204030204" pitchFamily="34" charset="0"/>
                  </a:rPr>
                  <a:t>hàm</a:t>
                </a:r>
                <a:r>
                  <a:rPr lang="en-US" sz="1800">
                    <a:latin typeface="Calibri" panose="020F0502020204030204" pitchFamily="34" charset="0"/>
                    <a:cs typeface="Calibri" panose="020F0502020204030204" pitchFamily="34" charset="0"/>
                  </a:rPr>
                  <a:t> sinusoidal </a:t>
                </a:r>
                <a:r>
                  <a:rPr lang="en-US" sz="1800" err="1">
                    <a:latin typeface="Calibri" panose="020F0502020204030204" pitchFamily="34" charset="0"/>
                    <a:cs typeface="Calibri" panose="020F0502020204030204" pitchFamily="34" charset="0"/>
                  </a:rPr>
                  <a:t>thỏa</a:t>
                </a:r>
                <a:r>
                  <a:rPr lang="en-US" sz="18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800" err="1">
                    <a:latin typeface="Calibri" panose="020F0502020204030204" pitchFamily="34" charset="0"/>
                    <a:cs typeface="Calibri" panose="020F0502020204030204" pitchFamily="34" charset="0"/>
                  </a:rPr>
                  <a:t>mãn</a:t>
                </a:r>
                <a:r>
                  <a:rPr lang="en-US" sz="18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800" err="1">
                    <a:latin typeface="Calibri" panose="020F0502020204030204" pitchFamily="34" charset="0"/>
                    <a:cs typeface="Calibri" panose="020F0502020204030204" pitchFamily="34" charset="0"/>
                  </a:rPr>
                  <a:t>tính</a:t>
                </a:r>
                <a:r>
                  <a:rPr lang="en-US" sz="18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800" err="1">
                    <a:latin typeface="Calibri" panose="020F0502020204030204" pitchFamily="34" charset="0"/>
                    <a:cs typeface="Calibri" panose="020F0502020204030204" pitchFamily="34" charset="0"/>
                  </a:rPr>
                  <a:t>chất</a:t>
                </a:r>
                <a:r>
                  <a:rPr lang="en-US" sz="1800">
                    <a:latin typeface="Calibri" panose="020F0502020204030204" pitchFamily="34" charset="0"/>
                    <a:cs typeface="Calibri" panose="020F0502020204030204" pitchFamily="34" charset="0"/>
                  </a:rPr>
                  <a:t> 3.</a:t>
                </a:r>
              </a:p>
              <a:p>
                <a:pPr>
                  <a:lnSpc>
                    <a:spcPct val="200000"/>
                  </a:lnSpc>
                </a:pPr>
                <a:r>
                  <a:rPr lang="en-US" sz="1800" err="1">
                    <a:latin typeface="Calibri" panose="020F0502020204030204" pitchFamily="34" charset="0"/>
                    <a:cs typeface="Calibri" panose="020F0502020204030204" pitchFamily="34" charset="0"/>
                  </a:rPr>
                  <a:t>Hàm</a:t>
                </a:r>
                <a:r>
                  <a:rPr lang="en-US" sz="1800">
                    <a:latin typeface="Calibri" panose="020F0502020204030204" pitchFamily="34" charset="0"/>
                    <a:cs typeface="Calibri" panose="020F0502020204030204" pitchFamily="34" charset="0"/>
                  </a:rPr>
                  <a:t> sinusoidal </a:t>
                </a:r>
                <a:r>
                  <a:rPr lang="en-US" sz="1800" err="1">
                    <a:latin typeface="Calibri" panose="020F0502020204030204" pitchFamily="34" charset="0"/>
                    <a:cs typeface="Calibri" panose="020F0502020204030204" pitchFamily="34" charset="0"/>
                  </a:rPr>
                  <a:t>thỏa</a:t>
                </a:r>
                <a:r>
                  <a:rPr lang="en-US" sz="18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800" err="1">
                    <a:latin typeface="Calibri" panose="020F0502020204030204" pitchFamily="34" charset="0"/>
                    <a:cs typeface="Calibri" panose="020F0502020204030204" pitchFamily="34" charset="0"/>
                  </a:rPr>
                  <a:t>mãn</a:t>
                </a:r>
                <a:r>
                  <a:rPr lang="en-US" sz="18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800" err="1">
                    <a:latin typeface="Calibri" panose="020F0502020204030204" pitchFamily="34" charset="0"/>
                    <a:cs typeface="Calibri" panose="020F0502020204030204" pitchFamily="34" charset="0"/>
                  </a:rPr>
                  <a:t>tính</a:t>
                </a:r>
                <a:r>
                  <a:rPr lang="en-US" sz="18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800" err="1">
                    <a:latin typeface="Calibri" panose="020F0502020204030204" pitchFamily="34" charset="0"/>
                    <a:cs typeface="Calibri" panose="020F0502020204030204" pitchFamily="34" charset="0"/>
                  </a:rPr>
                  <a:t>chất</a:t>
                </a:r>
                <a:r>
                  <a:rPr lang="en-US" sz="1800">
                    <a:latin typeface="Calibri" panose="020F0502020204030204" pitchFamily="34" charset="0"/>
                    <a:cs typeface="Calibri" panose="020F0502020204030204" pitchFamily="34" charset="0"/>
                  </a:rPr>
                  <a:t> 2 </a:t>
                </a:r>
                <a:r>
                  <a:rPr lang="en-US" sz="1800" err="1">
                    <a:latin typeface="Calibri" panose="020F0502020204030204" pitchFamily="34" charset="0"/>
                    <a:cs typeface="Calibri" panose="020F0502020204030204" pitchFamily="34" charset="0"/>
                  </a:rPr>
                  <a:t>vì</a:t>
                </a:r>
                <a:r>
                  <a:rPr lang="en-US" sz="18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800" err="1">
                    <a:latin typeface="Calibri" panose="020F0502020204030204" pitchFamily="34" charset="0"/>
                    <a:cs typeface="Calibri" panose="020F0502020204030204" pitchFamily="34" charset="0"/>
                  </a:rPr>
                  <a:t>tồn</a:t>
                </a:r>
                <a:r>
                  <a:rPr lang="en-US" sz="18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800" err="1">
                    <a:latin typeface="Calibri" panose="020F0502020204030204" pitchFamily="34" charset="0"/>
                    <a:cs typeface="Calibri" panose="020F0502020204030204" pitchFamily="34" charset="0"/>
                  </a:rPr>
                  <a:t>tại</a:t>
                </a:r>
                <a:r>
                  <a:rPr lang="en-US" sz="1800">
                    <a:latin typeface="Calibri" panose="020F0502020204030204" pitchFamily="34" charset="0"/>
                    <a:cs typeface="Calibri" panose="020F0502020204030204" pitchFamily="34" charset="0"/>
                  </a:rPr>
                  <a:t> ma </a:t>
                </a:r>
                <a:r>
                  <a:rPr lang="en-US" sz="1800" err="1">
                    <a:latin typeface="Calibri" panose="020F0502020204030204" pitchFamily="34" charset="0"/>
                    <a:cs typeface="Calibri" panose="020F0502020204030204" pitchFamily="34" charset="0"/>
                  </a:rPr>
                  <a:t>trận</a:t>
                </a:r>
                <a:r>
                  <a:rPr lang="en-US" sz="18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𝑀</m:t>
                    </m:r>
                  </m:oMath>
                </a14:m>
                <a:r>
                  <a:rPr lang="en-US" sz="18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800" err="1">
                    <a:latin typeface="Calibri" panose="020F0502020204030204" pitchFamily="34" charset="0"/>
                    <a:cs typeface="Calibri" panose="020F0502020204030204" pitchFamily="34" charset="0"/>
                  </a:rPr>
                  <a:t>sao</a:t>
                </a:r>
                <a:r>
                  <a:rPr lang="en-US" sz="18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800" err="1">
                    <a:latin typeface="Calibri" panose="020F0502020204030204" pitchFamily="34" charset="0"/>
                    <a:cs typeface="Calibri" panose="020F0502020204030204" pitchFamily="34" charset="0"/>
                  </a:rPr>
                  <a:t>cho</a:t>
                </a:r>
                <a:r>
                  <a:rPr lang="en-US" sz="1800">
                    <a:latin typeface="Calibri" panose="020F0502020204030204" pitchFamily="34" charset="0"/>
                    <a:cs typeface="Calibri" panose="020F0502020204030204" pitchFamily="34" charset="0"/>
                  </a:rPr>
                  <a:t>:</a:t>
                </a:r>
              </a:p>
              <a:p>
                <a:pPr marL="0" indent="0">
                  <a:lnSpc>
                    <a:spcPct val="2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𝑀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⋅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fPr>
                            <m:num>
                              <m:func>
                                <m:func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8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⋅</m:t>
                                      </m:r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func>
                            </m:num>
                            <m:den>
                              <m:func>
                                <m:func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8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⋅</m:t>
                                      </m:r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func>
                            </m:den>
                          </m:f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fPr>
                            <m:num>
                              <m:func>
                                <m:func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8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⋅</m:t>
                                      </m:r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(</m:t>
                                      </m:r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𝑡</m:t>
                                      </m:r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+</m:t>
                                      </m:r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𝜙</m:t>
                                      </m:r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)</m:t>
                                      </m:r>
                                    </m:e>
                                  </m:d>
                                </m:e>
                              </m:func>
                            </m:num>
                            <m:den>
                              <m:func>
                                <m:func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8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⋅</m:t>
                                      </m:r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(</m:t>
                                      </m:r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𝑡</m:t>
                                      </m:r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+</m:t>
                                      </m:r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𝜙</m:t>
                                      </m:r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)</m:t>
                                      </m:r>
                                    </m:e>
                                  </m:d>
                                </m:e>
                              </m:func>
                            </m:den>
                          </m:f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 (1)</m:t>
                      </m:r>
                    </m:oMath>
                  </m:oMathPara>
                </a14:m>
                <a:endParaRPr lang="en-US" sz="18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1D4954E5-CEB2-A94C-E5C6-DC04332D80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693067"/>
                <a:ext cx="10515600" cy="2660904"/>
              </a:xfrm>
              <a:blipFill>
                <a:blip r:embed="rId2"/>
                <a:stretch>
                  <a:fillRect l="-4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2580070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C43B3C-D5E7-26C7-0864-AEE5227EA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>
                <a:latin typeface="Calibri"/>
                <a:ea typeface="+mj-lt"/>
                <a:cs typeface="+mj-lt"/>
              </a:rPr>
              <a:t>SINUSOIDAL PEs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10057-9933-4058-828C-5672E2440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8C1E5-FB55-42F5-BD6D-9CC153FCDBE6}" type="slidenum">
              <a:rPr lang="en-US" smtClean="0"/>
              <a:t>72</a:t>
            </a:fld>
            <a:endParaRPr lang="en-US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1A4CEDC1-9E9E-330C-B2E2-ABE9A124B6D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286000" cy="365125"/>
          </a:xfrm>
        </p:spPr>
        <p:txBody>
          <a:bodyPr/>
          <a:lstStyle/>
          <a:p>
            <a:r>
              <a:rPr lang="en-US"/>
              <a:t>17/06/2022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230360C1-56C5-8DBA-046F-0B2E3D936210}"/>
              </a:ext>
            </a:extLst>
          </p:cNvPr>
          <p:cNvSpPr txBox="1">
            <a:spLocks/>
          </p:cNvSpPr>
          <p:nvPr/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lIns="91440" tIns="45720" rIns="91440" bIns="4572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>
                <a:ea typeface="+mn-lt"/>
                <a:cs typeface="+mn-lt"/>
              </a:rPr>
              <a:t>Vietnamese NER System</a:t>
            </a:r>
            <a:endParaRPr 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1D4954E5-CEB2-A94C-E5C6-DC04332D802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970913"/>
                <a:ext cx="10515600" cy="4105656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sz="1800" b="1">
                    <a:latin typeface="Calibri" panose="020F0502020204030204" pitchFamily="34" charset="0"/>
                    <a:cs typeface="Calibri" panose="020F0502020204030204" pitchFamily="34" charset="0"/>
                  </a:rPr>
                  <a:t>Chứng </a:t>
                </a:r>
                <a:r>
                  <a:rPr lang="en-US" sz="1800" b="1" err="1">
                    <a:latin typeface="Calibri" panose="020F0502020204030204" pitchFamily="34" charset="0"/>
                    <a:cs typeface="Calibri" panose="020F0502020204030204" pitchFamily="34" charset="0"/>
                  </a:rPr>
                  <a:t>minh</a:t>
                </a:r>
                <a:r>
                  <a:rPr lang="en-US" sz="1800" b="1">
                    <a:latin typeface="Calibri" panose="020F0502020204030204" pitchFamily="34" charset="0"/>
                    <a:cs typeface="Calibri" panose="020F0502020204030204" pitchFamily="34" charset="0"/>
                  </a:rPr>
                  <a:t>: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1800" err="1">
                    <a:latin typeface="Calibri" panose="020F0502020204030204" pitchFamily="34" charset="0"/>
                    <a:cs typeface="Calibri" panose="020F0502020204030204" pitchFamily="34" charset="0"/>
                  </a:rPr>
                  <a:t>Đặt</a:t>
                </a:r>
                <a:r>
                  <a:rPr lang="en-US" sz="18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𝑀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sz="180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:r>
                  <a:rPr lang="en-US" sz="1800" err="1">
                    <a:latin typeface="Calibri" panose="020F0502020204030204" pitchFamily="34" charset="0"/>
                    <a:cs typeface="Calibri" panose="020F0502020204030204" pitchFamily="34" charset="0"/>
                  </a:rPr>
                  <a:t>khi</a:t>
                </a:r>
                <a:r>
                  <a:rPr lang="en-US" sz="18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800" err="1">
                    <a:latin typeface="Calibri" panose="020F0502020204030204" pitchFamily="34" charset="0"/>
                    <a:cs typeface="Calibri" panose="020F0502020204030204" pitchFamily="34" charset="0"/>
                  </a:rPr>
                  <a:t>đó</a:t>
                </a:r>
                <a:r>
                  <a:rPr lang="en-US" sz="1800">
                    <a:latin typeface="Calibri" panose="020F0502020204030204" pitchFamily="34" charset="0"/>
                    <a:cs typeface="Calibri" panose="020F0502020204030204" pitchFamily="34" charset="0"/>
                  </a:rPr>
                  <a:t>: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1</m:t>
                          </m:r>
                        </m:e>
                      </m:d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⟺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8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⋅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fPr>
                            <m:num>
                              <m:func>
                                <m:func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8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⋅</m:t>
                                      </m:r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func>
                            </m:num>
                            <m:den>
                              <m:func>
                                <m:func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8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⋅</m:t>
                                      </m:r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func>
                            </m:den>
                          </m:f>
                        </m:e>
                      </m:d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fPr>
                            <m:num>
                              <m:func>
                                <m:func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8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⋅</m:t>
                                      </m:r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(</m:t>
                                      </m:r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𝑡</m:t>
                                      </m:r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+</m:t>
                                      </m:r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𝜙</m:t>
                                      </m:r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)</m:t>
                                      </m:r>
                                    </m:e>
                                  </m:d>
                                </m:e>
                              </m:func>
                            </m:num>
                            <m:den>
                              <m:func>
                                <m:func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8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⋅</m:t>
                                      </m:r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(</m:t>
                                      </m:r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𝑡</m:t>
                                      </m:r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+</m:t>
                                      </m:r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𝜙</m:t>
                                      </m:r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)</m:t>
                                      </m:r>
                                    </m:e>
                                  </m:d>
                                </m:e>
                              </m:func>
                            </m:den>
                          </m:f>
                        </m:e>
                      </m:d>
                    </m:oMath>
                  </m:oMathPara>
                </a14:m>
                <a:endParaRPr lang="en-US" sz="18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⟺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8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⋅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fPr>
                            <m:num>
                              <m:func>
                                <m:func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8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⋅</m:t>
                                      </m:r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func>
                            </m:num>
                            <m:den>
                              <m:func>
                                <m:func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8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⋅</m:t>
                                      </m:r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func>
                            </m:den>
                          </m:f>
                        </m:e>
                      </m:d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fPr>
                            <m:num>
                              <m:func>
                                <m:func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8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⋅</m:t>
                                      </m:r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  <m:func>
                                    <m:funcPr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1800" b="0" i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c</m:t>
                                      </m:r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𝑜𝑠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sz="1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8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Calibri" panose="020F0502020204030204" pitchFamily="34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8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Calibri" panose="020F0502020204030204" pitchFamily="34" charset="0"/>
                                                </a:rPr>
                                                <m:t>𝑤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8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Calibri" panose="020F0502020204030204" pitchFamily="34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⋅</m:t>
                                          </m:r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𝜙</m:t>
                                          </m:r>
                                        </m:e>
                                      </m:d>
                                    </m:e>
                                  </m:func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+</m:t>
                                  </m:r>
                                  <m:func>
                                    <m:funcPr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1800" b="0" i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sz="1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8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Calibri" panose="020F0502020204030204" pitchFamily="34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8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Calibri" panose="020F0502020204030204" pitchFamily="34" charset="0"/>
                                                </a:rPr>
                                                <m:t>𝑤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8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Calibri" panose="020F0502020204030204" pitchFamily="34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⋅</m:t>
                                          </m:r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𝑡</m:t>
                                          </m:r>
                                        </m:e>
                                      </m:d>
                                    </m:e>
                                  </m:func>
                                  <m:func>
                                    <m:funcPr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180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sz="1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8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Calibri" panose="020F0502020204030204" pitchFamily="34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8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Calibri" panose="020F0502020204030204" pitchFamily="34" charset="0"/>
                                                </a:rPr>
                                                <m:t>𝑤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8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Calibri" panose="020F0502020204030204" pitchFamily="34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⋅</m:t>
                                          </m:r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𝜙</m:t>
                                          </m:r>
                                        </m:e>
                                      </m:d>
                                    </m:e>
                                  </m:func>
                                </m:e>
                              </m:func>
                            </m:num>
                            <m:den>
                              <m:func>
                                <m:func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8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c</m:t>
                                  </m:r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𝑜𝑠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⋅</m:t>
                                      </m:r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  <m:func>
                                    <m:funcPr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180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c</m:t>
                                      </m:r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𝑜𝑠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sz="1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8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Calibri" panose="020F0502020204030204" pitchFamily="34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8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Calibri" panose="020F0502020204030204" pitchFamily="34" charset="0"/>
                                                </a:rPr>
                                                <m:t>𝑤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8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Calibri" panose="020F0502020204030204" pitchFamily="34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⋅</m:t>
                                          </m:r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𝜙</m:t>
                                          </m:r>
                                        </m:e>
                                      </m:d>
                                    </m:e>
                                  </m:func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−</m:t>
                                  </m:r>
                                  <m:func>
                                    <m:funcPr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1800" b="0" i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sz="1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8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Calibri" panose="020F0502020204030204" pitchFamily="34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8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Calibri" panose="020F0502020204030204" pitchFamily="34" charset="0"/>
                                                </a:rPr>
                                                <m:t>𝑤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8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Calibri" panose="020F0502020204030204" pitchFamily="34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⋅</m:t>
                                          </m:r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𝑡</m:t>
                                          </m:r>
                                        </m:e>
                                      </m:d>
                                    </m:e>
                                  </m:func>
                                  <m:func>
                                    <m:funcPr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1800" b="0" i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sz="1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8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Calibri" panose="020F0502020204030204" pitchFamily="34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8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Calibri" panose="020F0502020204030204" pitchFamily="34" charset="0"/>
                                                </a:rPr>
                                                <m:t>𝑤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8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Calibri" panose="020F0502020204030204" pitchFamily="34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⋅</m:t>
                                          </m:r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𝜙</m:t>
                                          </m:r>
                                        </m:e>
                                      </m:d>
                                    </m:e>
                                  </m:func>
                                </m:e>
                              </m:func>
                            </m:den>
                          </m:f>
                        </m:e>
                      </m:d>
                    </m:oMath>
                  </m:oMathPara>
                </a14:m>
                <a:endParaRPr lang="en-US" sz="18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sz="1800" err="1">
                    <a:latin typeface="Calibri" panose="020F0502020204030204" pitchFamily="34" charset="0"/>
                    <a:cs typeface="Calibri" panose="020F0502020204030204" pitchFamily="34" charset="0"/>
                  </a:rPr>
                  <a:t>Chọn</a:t>
                </a:r>
                <a:r>
                  <a:rPr lang="en-US" sz="18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18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180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180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180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180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sz="1800" b="0" i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18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mPr>
                          <m:mr>
                            <m:e>
                              <m:func>
                                <m:func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8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c</m:t>
                                  </m:r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𝑜𝑠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⋅</m:t>
                                      </m:r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𝜙</m:t>
                                      </m:r>
                                    </m:e>
                                  </m:d>
                                </m:e>
                              </m:func>
                            </m:e>
                            <m:e>
                              <m:func>
                                <m:funcPr>
                                  <m:ctrlPr>
                                    <a:rPr lang="en-US" sz="18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𝑠𝑖𝑛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⋅</m:t>
                                      </m:r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𝜙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mr>
                          <m:mr>
                            <m:e>
                              <m:func>
                                <m:func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−</m:t>
                                  </m:r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𝑠𝑖𝑛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⋅</m:t>
                                      </m:r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𝜙</m:t>
                                      </m:r>
                                    </m:e>
                                  </m:d>
                                </m:e>
                              </m:func>
                            </m:e>
                            <m:e>
                              <m:func>
                                <m:func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8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c</m:t>
                                  </m:r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𝑜𝑠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⋅</m:t>
                                      </m:r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𝜙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mr>
                        </m:m>
                      </m:e>
                    </m:d>
                  </m:oMath>
                </a14:m>
                <a:r>
                  <a:rPr lang="en-US" sz="1800">
                    <a:latin typeface="Calibri" panose="020F0502020204030204" pitchFamily="34" charset="0"/>
                    <a:cs typeface="Calibri" panose="020F0502020204030204" pitchFamily="34" charset="0"/>
                  </a:rPr>
                  <a:t> ta </a:t>
                </a:r>
                <a:r>
                  <a:rPr lang="en-US" sz="1800" err="1">
                    <a:latin typeface="Calibri" panose="020F0502020204030204" pitchFamily="34" charset="0"/>
                    <a:cs typeface="Calibri" panose="020F0502020204030204" pitchFamily="34" charset="0"/>
                  </a:rPr>
                  <a:t>có</a:t>
                </a:r>
                <a:r>
                  <a:rPr lang="en-US" sz="18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800" err="1">
                    <a:latin typeface="Calibri" panose="020F0502020204030204" pitchFamily="34" charset="0"/>
                    <a:cs typeface="Calibri" panose="020F0502020204030204" pitchFamily="34" charset="0"/>
                  </a:rPr>
                  <a:t>đpcm</a:t>
                </a:r>
                <a:r>
                  <a:rPr lang="en-US" sz="180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1D4954E5-CEB2-A94C-E5C6-DC04332D80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970913"/>
                <a:ext cx="10515600" cy="4105656"/>
              </a:xfrm>
              <a:blipFill>
                <a:blip r:embed="rId2"/>
                <a:stretch>
                  <a:fillRect l="-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7704910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C43B3C-D5E7-26C7-0864-AEE5227EA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>
                <a:latin typeface="Calibri"/>
                <a:ea typeface="+mj-lt"/>
                <a:cs typeface="+mj-lt"/>
              </a:rPr>
              <a:t>SINUSOIDAL PEs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10057-9933-4058-828C-5672E2440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8C1E5-FB55-42F5-BD6D-9CC153FCDBE6}" type="slidenum">
              <a:rPr lang="en-US" smtClean="0"/>
              <a:t>73</a:t>
            </a:fld>
            <a:endParaRPr lang="en-US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1A4CEDC1-9E9E-330C-B2E2-ABE9A124B6D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286000" cy="365125"/>
          </a:xfrm>
        </p:spPr>
        <p:txBody>
          <a:bodyPr/>
          <a:lstStyle/>
          <a:p>
            <a:r>
              <a:rPr lang="en-US"/>
              <a:t>17/06/2022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230360C1-56C5-8DBA-046F-0B2E3D936210}"/>
              </a:ext>
            </a:extLst>
          </p:cNvPr>
          <p:cNvSpPr txBox="1">
            <a:spLocks/>
          </p:cNvSpPr>
          <p:nvPr/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lIns="91440" tIns="45720" rIns="91440" bIns="4572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>
                <a:ea typeface="+mn-lt"/>
                <a:cs typeface="+mn-lt"/>
              </a:rPr>
              <a:t>Vietnamese NER System</a:t>
            </a:r>
            <a:endParaRPr 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1D4954E5-CEB2-A94C-E5C6-DC04332D802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01367"/>
                <a:ext cx="10515600" cy="4600067"/>
              </a:xfrm>
            </p:spPr>
            <p:txBody>
              <a:bodyPr>
                <a:noAutofit/>
              </a:bodyPr>
              <a:lstStyle/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sz="1300" b="1">
                    <a:latin typeface="Calibri" panose="020F0502020204030204" pitchFamily="34" charset="0"/>
                    <a:cs typeface="Calibri" panose="020F0502020204030204" pitchFamily="34" charset="0"/>
                  </a:rPr>
                  <a:t>Xét </a:t>
                </a:r>
                <a:r>
                  <a:rPr lang="en-US" sz="1300" b="1" err="1">
                    <a:latin typeface="Calibri" panose="020F0502020204030204" pitchFamily="34" charset="0"/>
                    <a:cs typeface="Calibri" panose="020F0502020204030204" pitchFamily="34" charset="0"/>
                  </a:rPr>
                  <a:t>tính</a:t>
                </a:r>
                <a:r>
                  <a:rPr lang="en-US" sz="1300" b="1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300" b="1" err="1">
                    <a:latin typeface="Calibri" panose="020F0502020204030204" pitchFamily="34" charset="0"/>
                    <a:cs typeface="Calibri" panose="020F0502020204030204" pitchFamily="34" charset="0"/>
                  </a:rPr>
                  <a:t>chất</a:t>
                </a:r>
                <a:r>
                  <a:rPr lang="en-US" sz="1300" b="1">
                    <a:latin typeface="Calibri" panose="020F0502020204030204" pitchFamily="34" charset="0"/>
                    <a:cs typeface="Calibri" panose="020F0502020204030204" pitchFamily="34" charset="0"/>
                  </a:rPr>
                  <a:t> 1: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sz="1100">
                    <a:latin typeface="Calibri" panose="020F0502020204030204" pitchFamily="34" charset="0"/>
                    <a:cs typeface="Calibri" panose="020F0502020204030204" pitchFamily="34" charset="0"/>
                  </a:rPr>
                  <a:t>Ta </a:t>
                </a:r>
                <a:r>
                  <a:rPr lang="en-US" sz="1100" err="1">
                    <a:latin typeface="Calibri" panose="020F0502020204030204" pitchFamily="34" charset="0"/>
                    <a:cs typeface="Calibri" panose="020F0502020204030204" pitchFamily="34" charset="0"/>
                  </a:rPr>
                  <a:t>có</a:t>
                </a:r>
                <a:r>
                  <a:rPr lang="en-US" sz="1100">
                    <a:latin typeface="Calibri" panose="020F0502020204030204" pitchFamily="34" charset="0"/>
                    <a:cs typeface="Calibri" panose="020F0502020204030204" pitchFamily="34" charset="0"/>
                  </a:rPr>
                  <a:t>:</a:t>
                </a:r>
              </a:p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𝜙</m:t>
                      </m:r>
                      <m:d>
                        <m:dPr>
                          <m:ctrlPr>
                            <a:rPr lang="en-US" sz="11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11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sz="11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en-US" sz="11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US" sz="11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sz="11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𝑦</m:t>
                              </m:r>
                            </m:e>
                          </m:acc>
                        </m:e>
                      </m:d>
                      <m:r>
                        <a:rPr lang="en-US" sz="11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r>
                        <a:rPr lang="en-US" sz="11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𝑠𝑢𝑚</m:t>
                      </m:r>
                      <m:d>
                        <m:dPr>
                          <m:ctrlPr>
                            <a:rPr lang="en-US" sz="11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1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sz="1100" b="0" i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s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1100" b="0" i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in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en-US" sz="11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⁡</m:t>
                                    </m:r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sz="11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1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sz="11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m:rPr>
                                        <m:brk m:alnAt="7"/>
                                      </m:rPr>
                                      <a:rPr lang="en-US" sz="11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𝑥</m:t>
                                    </m:r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)</m:t>
                                    </m:r>
                                  </m:e>
                                </m:m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sz="11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sty m:val="p"/>
                                              <m:brk m:alnAt="7"/>
                                            </m:rPr>
                                            <a:rPr lang="en-US" sz="1100" b="0" i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c</m:t>
                                          </m:r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1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𝑜</m:t>
                                          </m:r>
                                          <m:r>
                                            <a:rPr lang="en-US" sz="11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𝑠</m:t>
                                          </m:r>
                                          <m:r>
                                            <a:rPr lang="en-US" sz="11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⁡(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11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Calibri" panose="020F0502020204030204" pitchFamily="34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1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Calibri" panose="020F0502020204030204" pitchFamily="34" charset="0"/>
                                                </a:rPr>
                                                <m:t>𝑤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1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Calibri" panose="020F0502020204030204" pitchFamily="34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1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US" sz="11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)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sz="11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…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m:rPr>
                                              <m:sty m:val="p"/>
                                              <m:brk m:alnAt="7"/>
                                            </m:rPr>
                                            <a:rPr lang="en-US" sz="110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s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10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in</m:t>
                                          </m:r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1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⁡</m:t>
                                          </m:r>
                                          <m:r>
                                            <a:rPr lang="en-US" sz="11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(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11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Calibri" panose="020F0502020204030204" pitchFamily="34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1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Calibri" panose="020F0502020204030204" pitchFamily="34" charset="0"/>
                                                </a:rPr>
                                                <m:t>𝑤</m:t>
                                              </m:r>
                                            </m:e>
                                            <m:sub>
                                              <m:f>
                                                <m:fPr>
                                                  <m:ctrlPr>
                                                    <a:rPr lang="en-US" sz="110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  <a:cs typeface="Calibri" panose="020F0502020204030204" pitchFamily="34" charset="0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r>
                                                    <a:rPr lang="en-US" sz="1100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  <a:cs typeface="Calibri" panose="020F0502020204030204" pitchFamily="34" charset="0"/>
                                                    </a:rPr>
                                                    <m:t>𝐷</m:t>
                                                  </m:r>
                                                </m:num>
                                                <m:den>
                                                  <m:r>
                                                    <a:rPr lang="en-US" sz="1100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  <a:cs typeface="Calibri" panose="020F0502020204030204" pitchFamily="34" charset="0"/>
                                                    </a:rPr>
                                                    <m:t>2</m:t>
                                                  </m:r>
                                                </m:den>
                                              </m:f>
                                            </m:sub>
                                          </m:s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1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US" sz="11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)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  <m:mr>
                                  <m: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sz="110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en-US" sz="11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𝑜</m:t>
                                    </m:r>
                                    <m:r>
                                      <a:rPr lang="en-US" sz="11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𝑠</m:t>
                                    </m:r>
                                    <m:r>
                                      <a:rPr lang="en-US" sz="11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⁡(</m:t>
                                    </m:r>
                                    <m:sSub>
                                      <m:sSubPr>
                                        <m:ctrlPr>
                                          <a:rPr lang="en-US" sz="11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1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f>
                                          <m:fPr>
                                            <m:ctrlPr>
                                              <a:rPr lang="en-US" sz="110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Calibri" panose="020F0502020204030204" pitchFamily="34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sz="11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Calibri" panose="020F0502020204030204" pitchFamily="34" charset="0"/>
                                              </a:rPr>
                                              <m:t>𝐷</m:t>
                                            </m:r>
                                          </m:num>
                                          <m:den>
                                            <m:r>
                                              <a:rPr lang="en-US" sz="11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Calibri" panose="020F0502020204030204" pitchFamily="34" charset="0"/>
                                              </a:rPr>
                                              <m:t>2</m:t>
                                            </m:r>
                                          </m:den>
                                        </m:f>
                                      </m:sub>
                                    </m:sSub>
                                    <m:r>
                                      <m:rPr>
                                        <m:brk m:alnAt="7"/>
                                      </m:rPr>
                                      <a:rPr lang="en-US" sz="11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𝑥</m:t>
                                    </m:r>
                                    <m:r>
                                      <a:rPr lang="en-US" sz="11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)</m:t>
                                    </m:r>
                                  </m:e>
                                </m:mr>
                              </m:m>
                            </m:e>
                          </m:d>
                          <m:r>
                            <a:rPr lang="en-US" sz="11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⊙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11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1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sz="110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s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110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in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en-US" sz="11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⁡</m:t>
                                    </m:r>
                                    <m:r>
                                      <a:rPr lang="en-US" sz="11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sz="11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1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sz="11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𝑦</m:t>
                                    </m:r>
                                    <m:r>
                                      <a:rPr lang="en-US" sz="11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)</m:t>
                                    </m:r>
                                  </m:e>
                                </m:m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sz="11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sty m:val="p"/>
                                              <m:brk m:alnAt="7"/>
                                            </m:rPr>
                                            <a:rPr lang="en-US" sz="110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c</m:t>
                                          </m:r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1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𝑜</m:t>
                                          </m:r>
                                          <m:r>
                                            <a:rPr lang="en-US" sz="11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𝑠</m:t>
                                          </m:r>
                                          <m:r>
                                            <a:rPr lang="en-US" sz="11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⁡(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11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Calibri" panose="020F0502020204030204" pitchFamily="34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1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Calibri" panose="020F0502020204030204" pitchFamily="34" charset="0"/>
                                                </a:rPr>
                                                <m:t>𝑤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1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Calibri" panose="020F0502020204030204" pitchFamily="34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11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𝑦</m:t>
                                          </m:r>
                                          <m:r>
                                            <a:rPr lang="en-US" sz="11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)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sz="11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…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m:rPr>
                                              <m:sty m:val="p"/>
                                              <m:brk m:alnAt="7"/>
                                            </m:rPr>
                                            <a:rPr lang="en-US" sz="110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s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10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in</m:t>
                                          </m:r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1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⁡</m:t>
                                          </m:r>
                                          <m:r>
                                            <a:rPr lang="en-US" sz="11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(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11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Calibri" panose="020F0502020204030204" pitchFamily="34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1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Calibri" panose="020F0502020204030204" pitchFamily="34" charset="0"/>
                                                </a:rPr>
                                                <m:t>𝑤</m:t>
                                              </m:r>
                                            </m:e>
                                            <m:sub>
                                              <m:f>
                                                <m:fPr>
                                                  <m:ctrlPr>
                                                    <a:rPr lang="en-US" sz="11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  <a:cs typeface="Calibri" panose="020F0502020204030204" pitchFamily="34" charset="0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r>
                                                    <a:rPr lang="en-US" sz="11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  <a:cs typeface="Calibri" panose="020F0502020204030204" pitchFamily="34" charset="0"/>
                                                    </a:rPr>
                                                    <m:t>𝐷</m:t>
                                                  </m:r>
                                                </m:num>
                                                <m:den>
                                                  <m:r>
                                                    <a:rPr lang="en-US" sz="11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  <a:cs typeface="Calibri" panose="020F0502020204030204" pitchFamily="34" charset="0"/>
                                                    </a:rPr>
                                                    <m:t>2</m:t>
                                                  </m:r>
                                                </m:den>
                                              </m:f>
                                            </m:sub>
                                          </m:sSub>
                                          <m:r>
                                            <a:rPr lang="en-US" sz="11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𝑦</m:t>
                                          </m:r>
                                          <m:r>
                                            <a:rPr lang="en-US" sz="11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)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  <m:mr>
                                  <m: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sz="110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en-US" sz="11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𝑜</m:t>
                                    </m:r>
                                    <m:r>
                                      <a:rPr lang="en-US" sz="11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𝑠</m:t>
                                    </m:r>
                                    <m:r>
                                      <a:rPr lang="en-US" sz="11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⁡(</m:t>
                                    </m:r>
                                    <m:sSub>
                                      <m:sSubPr>
                                        <m:ctrlPr>
                                          <a:rPr lang="en-US" sz="11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1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f>
                                          <m:fPr>
                                            <m:ctrlPr>
                                              <a:rPr lang="en-US" sz="11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Calibri" panose="020F0502020204030204" pitchFamily="34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sz="11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Calibri" panose="020F0502020204030204" pitchFamily="34" charset="0"/>
                                              </a:rPr>
                                              <m:t>𝐷</m:t>
                                            </m:r>
                                          </m:num>
                                          <m:den>
                                            <m:r>
                                              <a:rPr lang="en-US" sz="11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Calibri" panose="020F0502020204030204" pitchFamily="34" charset="0"/>
                                              </a:rPr>
                                              <m:t>2</m:t>
                                            </m:r>
                                          </m:den>
                                        </m:f>
                                      </m:sub>
                                    </m:sSub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𝑦</m:t>
                                    </m:r>
                                    <m:r>
                                      <a:rPr lang="en-US" sz="11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)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</m:d>
                      <m:r>
                        <a:rPr lang="en-US" sz="11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r>
                        <a:rPr lang="en-US" sz="11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𝑠𝑢𝑚</m:t>
                      </m:r>
                      <m:d>
                        <m:dPr>
                          <m:ctrlPr>
                            <a:rPr lang="en-US" sz="11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11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1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sz="110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s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110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in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en-US" sz="11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⁡</m:t>
                                    </m:r>
                                    <m:r>
                                      <a:rPr lang="en-US" sz="11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sz="11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1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sz="11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m:rPr>
                                        <m:brk m:alnAt="7"/>
                                      </m:rPr>
                                      <a:rPr lang="en-US" sz="11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𝑥</m:t>
                                    </m:r>
                                    <m:r>
                                      <a:rPr lang="en-US" sz="11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)</m:t>
                                    </m:r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sz="110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s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110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in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en-US" sz="11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⁡</m:t>
                                    </m:r>
                                    <m:r>
                                      <a:rPr lang="en-US" sz="11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sz="11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1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sz="11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𝑦</m:t>
                                    </m:r>
                                    <m:r>
                                      <a:rPr lang="en-US" sz="11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)</m:t>
                                    </m:r>
                                  </m:e>
                                </m:m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sz="11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sty m:val="p"/>
                                              <m:brk m:alnAt="7"/>
                                            </m:rPr>
                                            <a:rPr lang="en-US" sz="110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c</m:t>
                                          </m:r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1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𝑜</m:t>
                                          </m:r>
                                          <m:r>
                                            <a:rPr lang="en-US" sz="11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𝑠</m:t>
                                          </m:r>
                                          <m:r>
                                            <a:rPr lang="en-US" sz="11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⁡(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11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Calibri" panose="020F0502020204030204" pitchFamily="34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1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Calibri" panose="020F0502020204030204" pitchFamily="34" charset="0"/>
                                                </a:rPr>
                                                <m:t>𝑤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1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Calibri" panose="020F0502020204030204" pitchFamily="34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1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US" sz="11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)</m:t>
                                          </m:r>
                                          <m:r>
                                            <m:rPr>
                                              <m:sty m:val="p"/>
                                              <m:brk m:alnAt="7"/>
                                            </m:rPr>
                                            <a:rPr lang="en-US" sz="110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c</m:t>
                                          </m:r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1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𝑜</m:t>
                                          </m:r>
                                          <m:r>
                                            <a:rPr lang="en-US" sz="11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𝑠</m:t>
                                          </m:r>
                                          <m:r>
                                            <a:rPr lang="en-US" sz="11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⁡(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11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Calibri" panose="020F0502020204030204" pitchFamily="34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1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Calibri" panose="020F0502020204030204" pitchFamily="34" charset="0"/>
                                                </a:rPr>
                                                <m:t>𝑤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1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Calibri" panose="020F0502020204030204" pitchFamily="34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11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𝑦</m:t>
                                          </m:r>
                                          <m:r>
                                            <a:rPr lang="en-US" sz="11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)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sz="11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…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m:rPr>
                                              <m:sty m:val="p"/>
                                              <m:brk m:alnAt="7"/>
                                            </m:rPr>
                                            <a:rPr lang="en-US" sz="110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s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10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in</m:t>
                                          </m:r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1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⁡</m:t>
                                          </m:r>
                                          <m:r>
                                            <a:rPr lang="en-US" sz="11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(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11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Calibri" panose="020F0502020204030204" pitchFamily="34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1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Calibri" panose="020F0502020204030204" pitchFamily="34" charset="0"/>
                                                </a:rPr>
                                                <m:t>𝑤</m:t>
                                              </m:r>
                                            </m:e>
                                            <m:sub>
                                              <m:f>
                                                <m:fPr>
                                                  <m:ctrlPr>
                                                    <a:rPr lang="en-US" sz="11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  <a:cs typeface="Calibri" panose="020F0502020204030204" pitchFamily="34" charset="0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r>
                                                    <a:rPr lang="en-US" sz="11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  <a:cs typeface="Calibri" panose="020F0502020204030204" pitchFamily="34" charset="0"/>
                                                    </a:rPr>
                                                    <m:t>𝐷</m:t>
                                                  </m:r>
                                                </m:num>
                                                <m:den>
                                                  <m:r>
                                                    <a:rPr lang="en-US" sz="11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  <a:cs typeface="Calibri" panose="020F0502020204030204" pitchFamily="34" charset="0"/>
                                                    </a:rPr>
                                                    <m:t>2</m:t>
                                                  </m:r>
                                                </m:den>
                                              </m:f>
                                            </m:sub>
                                          </m:s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1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US" sz="11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)</m:t>
                                          </m:r>
                                          <m:r>
                                            <m:rPr>
                                              <m:sty m:val="p"/>
                                              <m:brk m:alnAt="7"/>
                                            </m:rPr>
                                            <a:rPr lang="en-US" sz="110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s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10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in</m:t>
                                          </m:r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1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⁡</m:t>
                                          </m:r>
                                          <m:r>
                                            <a:rPr lang="en-US" sz="11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(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11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Calibri" panose="020F0502020204030204" pitchFamily="34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1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Calibri" panose="020F0502020204030204" pitchFamily="34" charset="0"/>
                                                </a:rPr>
                                                <m:t>𝑤</m:t>
                                              </m:r>
                                            </m:e>
                                            <m:sub>
                                              <m:f>
                                                <m:fPr>
                                                  <m:ctrlPr>
                                                    <a:rPr lang="en-US" sz="11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  <a:cs typeface="Calibri" panose="020F0502020204030204" pitchFamily="34" charset="0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r>
                                                    <a:rPr lang="en-US" sz="11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  <a:cs typeface="Calibri" panose="020F0502020204030204" pitchFamily="34" charset="0"/>
                                                    </a:rPr>
                                                    <m:t>𝐷</m:t>
                                                  </m:r>
                                                </m:num>
                                                <m:den>
                                                  <m:r>
                                                    <a:rPr lang="en-US" sz="11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  <a:cs typeface="Calibri" panose="020F0502020204030204" pitchFamily="34" charset="0"/>
                                                    </a:rPr>
                                                    <m:t>2</m:t>
                                                  </m:r>
                                                </m:den>
                                              </m:f>
                                            </m:sub>
                                          </m:sSub>
                                          <m:r>
                                            <a:rPr lang="en-US" sz="11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𝑦</m:t>
                                          </m:r>
                                          <m:r>
                                            <a:rPr lang="en-US" sz="11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)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  <m:mr>
                                  <m: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sz="110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en-US" sz="11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𝑜</m:t>
                                    </m:r>
                                    <m:r>
                                      <a:rPr lang="en-US" sz="11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𝑠</m:t>
                                    </m:r>
                                    <m:r>
                                      <a:rPr lang="en-US" sz="11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⁡(</m:t>
                                    </m:r>
                                    <m:sSub>
                                      <m:sSubPr>
                                        <m:ctrlPr>
                                          <a:rPr lang="en-US" sz="11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1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f>
                                          <m:fPr>
                                            <m:ctrlPr>
                                              <a:rPr lang="en-US" sz="11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Calibri" panose="020F0502020204030204" pitchFamily="34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sz="11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Calibri" panose="020F0502020204030204" pitchFamily="34" charset="0"/>
                                              </a:rPr>
                                              <m:t>𝐷</m:t>
                                            </m:r>
                                          </m:num>
                                          <m:den>
                                            <m:r>
                                              <a:rPr lang="en-US" sz="11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Calibri" panose="020F0502020204030204" pitchFamily="34" charset="0"/>
                                              </a:rPr>
                                              <m:t>2</m:t>
                                            </m:r>
                                          </m:den>
                                        </m:f>
                                      </m:sub>
                                    </m:sSub>
                                    <m:r>
                                      <m:rPr>
                                        <m:brk m:alnAt="7"/>
                                      </m:rPr>
                                      <a:rPr lang="en-US" sz="11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𝑥</m:t>
                                    </m:r>
                                    <m:r>
                                      <a:rPr lang="en-US" sz="11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)</m:t>
                                    </m:r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sz="110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en-US" sz="11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𝑜</m:t>
                                    </m:r>
                                    <m:r>
                                      <a:rPr lang="en-US" sz="11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𝑠</m:t>
                                    </m:r>
                                    <m:r>
                                      <a:rPr lang="en-US" sz="11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⁡(</m:t>
                                    </m:r>
                                    <m:sSub>
                                      <m:sSubPr>
                                        <m:ctrlPr>
                                          <a:rPr lang="en-US" sz="11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1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f>
                                          <m:fPr>
                                            <m:ctrlPr>
                                              <a:rPr lang="en-US" sz="11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Calibri" panose="020F0502020204030204" pitchFamily="34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sz="11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Calibri" panose="020F0502020204030204" pitchFamily="34" charset="0"/>
                                              </a:rPr>
                                              <m:t>𝐷</m:t>
                                            </m:r>
                                          </m:num>
                                          <m:den>
                                            <m:r>
                                              <a:rPr lang="en-US" sz="11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Calibri" panose="020F0502020204030204" pitchFamily="34" charset="0"/>
                                              </a:rPr>
                                              <m:t>2</m:t>
                                            </m:r>
                                          </m:den>
                                        </m:f>
                                      </m:sub>
                                    </m:sSub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𝑦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en-US" sz="11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)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</m:d>
                      <m:r>
                        <a:rPr lang="en-US" sz="11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11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1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𝑖</m:t>
                          </m:r>
                          <m:r>
                            <a:rPr lang="en-US" sz="11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=0</m:t>
                          </m:r>
                        </m:sub>
                        <m:sup>
                          <m:f>
                            <m:fPr>
                              <m:ctrlPr>
                                <a:rPr lang="en-US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fPr>
                            <m:num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𝐷</m:t>
                              </m:r>
                            </m:num>
                            <m:den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2</m:t>
                              </m:r>
                            </m:den>
                          </m:f>
                        </m:sup>
                        <m:e>
                          <m:func>
                            <m:funcPr>
                              <m:ctrlPr>
                                <a:rPr lang="en-US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1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11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1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1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11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11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(</m:t>
                                  </m:r>
                                  <m:r>
                                    <a:rPr lang="en-US" sz="11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  <m:r>
                                    <a:rPr lang="en-US" sz="11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−</m:t>
                                  </m:r>
                                  <m:r>
                                    <a:rPr lang="en-US" sz="11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𝑦</m:t>
                                  </m:r>
                                  <m:r>
                                    <a:rPr lang="en-US" sz="11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US" sz="1100" b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en-US" sz="1100" err="1">
                    <a:latin typeface="Calibri" panose="020F0502020204030204" pitchFamily="34" charset="0"/>
                    <a:cs typeface="Calibri" panose="020F0502020204030204" pitchFamily="34" charset="0"/>
                  </a:rPr>
                  <a:t>Để</a:t>
                </a:r>
                <a:r>
                  <a:rPr lang="en-US" sz="11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100" err="1">
                    <a:latin typeface="Calibri" panose="020F0502020204030204" pitchFamily="34" charset="0"/>
                    <a:cs typeface="Calibri" panose="020F0502020204030204" pitchFamily="34" charset="0"/>
                  </a:rPr>
                  <a:t>xét</a:t>
                </a:r>
                <a:r>
                  <a:rPr lang="en-US" sz="11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100" err="1">
                    <a:latin typeface="Calibri" panose="020F0502020204030204" pitchFamily="34" charset="0"/>
                    <a:cs typeface="Calibri" panose="020F0502020204030204" pitchFamily="34" charset="0"/>
                  </a:rPr>
                  <a:t>tính</a:t>
                </a:r>
                <a:r>
                  <a:rPr lang="en-US" sz="11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100" b="1">
                    <a:latin typeface="Calibri" panose="020F0502020204030204" pitchFamily="34" charset="0"/>
                    <a:cs typeface="Calibri" panose="020F0502020204030204" pitchFamily="34" charset="0"/>
                  </a:rPr>
                  <a:t>Monotonicity</a:t>
                </a:r>
                <a:r>
                  <a:rPr lang="en-US" sz="1100">
                    <a:latin typeface="Calibri" panose="020F0502020204030204" pitchFamily="34" charset="0"/>
                    <a:cs typeface="Calibri" panose="020F0502020204030204" pitchFamily="34" charset="0"/>
                  </a:rPr>
                  <a:t>, ta </a:t>
                </a:r>
                <a:r>
                  <a:rPr lang="en-US" sz="1100" err="1">
                    <a:latin typeface="Calibri" panose="020F0502020204030204" pitchFamily="34" charset="0"/>
                    <a:cs typeface="Calibri" panose="020F0502020204030204" pitchFamily="34" charset="0"/>
                  </a:rPr>
                  <a:t>cần</a:t>
                </a:r>
                <a:r>
                  <a:rPr lang="en-US" sz="11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100" err="1">
                    <a:latin typeface="Calibri" panose="020F0502020204030204" pitchFamily="34" charset="0"/>
                    <a:cs typeface="Calibri" panose="020F0502020204030204" pitchFamily="34" charset="0"/>
                  </a:rPr>
                  <a:t>xét</a:t>
                </a:r>
                <a:r>
                  <a:rPr lang="en-US" sz="11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100" err="1">
                    <a:latin typeface="Calibri" panose="020F0502020204030204" pitchFamily="34" charset="0"/>
                    <a:cs typeface="Calibri" panose="020F0502020204030204" pitchFamily="34" charset="0"/>
                  </a:rPr>
                  <a:t>tính</a:t>
                </a:r>
                <a:r>
                  <a:rPr lang="en-US" sz="11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100" err="1">
                    <a:latin typeface="Calibri" panose="020F0502020204030204" pitchFamily="34" charset="0"/>
                    <a:cs typeface="Calibri" panose="020F0502020204030204" pitchFamily="34" charset="0"/>
                  </a:rPr>
                  <a:t>đơn</a:t>
                </a:r>
                <a:r>
                  <a:rPr lang="en-US" sz="11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100" err="1">
                    <a:latin typeface="Calibri" panose="020F0502020204030204" pitchFamily="34" charset="0"/>
                    <a:cs typeface="Calibri" panose="020F0502020204030204" pitchFamily="34" charset="0"/>
                  </a:rPr>
                  <a:t>điệu</a:t>
                </a:r>
                <a:r>
                  <a:rPr lang="en-US" sz="11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100" err="1">
                    <a:latin typeface="Calibri" panose="020F0502020204030204" pitchFamily="34" charset="0"/>
                    <a:cs typeface="Calibri" panose="020F0502020204030204" pitchFamily="34" charset="0"/>
                  </a:rPr>
                  <a:t>của</a:t>
                </a:r>
                <a:r>
                  <a:rPr lang="en-US" sz="11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100" err="1">
                    <a:latin typeface="Calibri" panose="020F0502020204030204" pitchFamily="34" charset="0"/>
                    <a:cs typeface="Calibri" panose="020F0502020204030204" pitchFamily="34" charset="0"/>
                  </a:rPr>
                  <a:t>hàm</a:t>
                </a:r>
                <a:r>
                  <a:rPr lang="en-US" sz="11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1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ψ</m:t>
                    </m:r>
                    <m:d>
                      <m:dPr>
                        <m:ctrlPr>
                          <a:rPr lang="en-US" sz="11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11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𝑚</m:t>
                        </m:r>
                      </m:e>
                    </m:d>
                    <m:r>
                      <a:rPr lang="en-US" sz="1100" b="0" i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sz="11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11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  <m:r>
                          <a:rPr lang="en-US" sz="11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=0</m:t>
                        </m:r>
                      </m:sub>
                      <m:sup>
                        <m:f>
                          <m:fPr>
                            <m:ctrlPr>
                              <a:rPr lang="en-US" sz="11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Pr>
                          <m:num>
                            <m:r>
                              <a:rPr lang="en-US" sz="11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𝐷</m:t>
                            </m:r>
                          </m:num>
                          <m:den>
                            <m:r>
                              <a:rPr lang="en-US" sz="11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den>
                        </m:f>
                      </m:sup>
                      <m:e>
                        <m:func>
                          <m:funcPr>
                            <m:ctrlPr>
                              <a:rPr lang="en-US" sz="11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11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11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1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11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11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𝑚</m:t>
                                </m:r>
                              </m:e>
                            </m:d>
                          </m:e>
                        </m:func>
                      </m:e>
                    </m:nary>
                  </m:oMath>
                </a14:m>
                <a:r>
                  <a:rPr lang="en-US" sz="1100">
                    <a:latin typeface="Calibri" panose="020F0502020204030204" pitchFamily="34" charset="0"/>
                    <a:cs typeface="Calibri" panose="020F0502020204030204" pitchFamily="34" charset="0"/>
                  </a:rPr>
                  <a:t>:</a:t>
                </a:r>
              </a:p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10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l-GR" sz="11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ψ</m:t>
                          </m:r>
                        </m:e>
                        <m:sup>
                          <m:r>
                            <a:rPr lang="en-US" sz="11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sz="11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𝑚</m:t>
                          </m:r>
                        </m:e>
                      </m:d>
                      <m:r>
                        <a:rPr lang="en-US" sz="1100" b="0" i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11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1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𝑖</m:t>
                          </m:r>
                          <m:r>
                            <a:rPr lang="en-US" sz="11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=0</m:t>
                          </m:r>
                        </m:sub>
                        <m:sup>
                          <m:f>
                            <m:fPr>
                              <m:ctrlPr>
                                <a:rPr lang="en-US" sz="11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fPr>
                            <m:num>
                              <m:r>
                                <a:rPr lang="en-US" sz="11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𝐷</m:t>
                              </m:r>
                            </m:num>
                            <m:den>
                              <m:r>
                                <a:rPr lang="en-US" sz="11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2</m:t>
                              </m:r>
                            </m:den>
                          </m:f>
                        </m:sup>
                        <m:e>
                          <m:func>
                            <m:funcPr>
                              <m:ctrlPr>
                                <a:rPr lang="en-US" sz="11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funcPr>
                            <m:fName>
                              <m:r>
                                <a:rPr lang="en-US" sz="11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1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11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en-US" sz="11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11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1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1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11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11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𝑚</m:t>
                                  </m:r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US" sz="1100" b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en-US" sz="1100" err="1">
                    <a:latin typeface="Calibri" panose="020F0502020204030204" pitchFamily="34" charset="0"/>
                    <a:cs typeface="Calibri" panose="020F0502020204030204" pitchFamily="34" charset="0"/>
                  </a:rPr>
                  <a:t>Với</a:t>
                </a:r>
                <a:r>
                  <a:rPr lang="en-US" sz="1100">
                    <a:latin typeface="Calibri" panose="020F0502020204030204" pitchFamily="34" charset="0"/>
                    <a:cs typeface="Calibri" panose="020F0502020204030204" pitchFamily="34" charset="0"/>
                  </a:rPr>
                  <a:t> Transformers </a:t>
                </a:r>
                <a:r>
                  <a:rPr lang="en-US" sz="1100" err="1">
                    <a:latin typeface="Calibri" panose="020F0502020204030204" pitchFamily="34" charset="0"/>
                    <a:cs typeface="Calibri" panose="020F0502020204030204" pitchFamily="34" charset="0"/>
                  </a:rPr>
                  <a:t>thì</a:t>
                </a:r>
                <a:r>
                  <a:rPr lang="en-US" sz="11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1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10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𝑤</m:t>
                        </m:r>
                      </m:e>
                      <m:sub>
                        <m:r>
                          <a:rPr lang="en-US" sz="110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110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p>
                      <m:sSupPr>
                        <m:ctrlPr>
                          <a:rPr lang="en-US" sz="11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110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(</m:t>
                        </m:r>
                        <m:f>
                          <m:fPr>
                            <m:ctrlPr>
                              <a:rPr lang="en-US" sz="11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Pr>
                          <m:num>
                            <m:r>
                              <a:rPr lang="en-US" sz="110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110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10000</m:t>
                            </m:r>
                          </m:den>
                        </m:f>
                        <m:r>
                          <a:rPr lang="en-US" sz="110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)</m:t>
                        </m:r>
                      </m:e>
                      <m:sup>
                        <m:r>
                          <a:rPr lang="en-US" sz="110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  <m:r>
                          <a:rPr lang="en-US" sz="110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  <m:r>
                          <a:rPr lang="en-US" sz="110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/</m:t>
                        </m:r>
                        <m:r>
                          <a:rPr lang="en-US" sz="110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𝐷</m:t>
                        </m:r>
                      </m:sup>
                    </m:sSup>
                  </m:oMath>
                </a14:m>
                <a:r>
                  <a:rPr lang="en-US" sz="1100">
                    <a:latin typeface="Calibri" panose="020F0502020204030204" pitchFamily="34" charset="0"/>
                    <a:cs typeface="Calibri" panose="020F0502020204030204" pitchFamily="34" charset="0"/>
                  </a:rPr>
                  <a:t> nên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10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ψ</m:t>
                    </m:r>
                    <m:d>
                      <m:dPr>
                        <m:ctrlPr>
                          <a:rPr lang="en-US" sz="11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110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𝑚</m:t>
                        </m:r>
                      </m:e>
                    </m:d>
                  </m:oMath>
                </a14:m>
                <a:r>
                  <a:rPr lang="en-US" sz="11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100" err="1">
                    <a:latin typeface="Calibri" panose="020F0502020204030204" pitchFamily="34" charset="0"/>
                    <a:cs typeface="Calibri" panose="020F0502020204030204" pitchFamily="34" charset="0"/>
                  </a:rPr>
                  <a:t>chỉ</a:t>
                </a:r>
                <a:r>
                  <a:rPr lang="en-US" sz="11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100" err="1">
                    <a:latin typeface="Calibri" panose="020F0502020204030204" pitchFamily="34" charset="0"/>
                    <a:cs typeface="Calibri" panose="020F0502020204030204" pitchFamily="34" charset="0"/>
                  </a:rPr>
                  <a:t>đơn</a:t>
                </a:r>
                <a:r>
                  <a:rPr lang="en-US" sz="11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100" err="1">
                    <a:latin typeface="Calibri" panose="020F0502020204030204" pitchFamily="34" charset="0"/>
                    <a:cs typeface="Calibri" panose="020F0502020204030204" pitchFamily="34" charset="0"/>
                  </a:rPr>
                  <a:t>điệu</a:t>
                </a:r>
                <a:r>
                  <a:rPr lang="en-US" sz="11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100" err="1">
                    <a:latin typeface="Calibri" panose="020F0502020204030204" pitchFamily="34" charset="0"/>
                    <a:cs typeface="Calibri" panose="020F0502020204030204" pitchFamily="34" charset="0"/>
                  </a:rPr>
                  <a:t>khi</a:t>
                </a:r>
                <a:r>
                  <a:rPr lang="en-US" sz="11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1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</m:t>
                    </m:r>
                  </m:oMath>
                </a14:m>
                <a:r>
                  <a:rPr lang="en-US" sz="11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100" err="1">
                    <a:latin typeface="Calibri" panose="020F0502020204030204" pitchFamily="34" charset="0"/>
                    <a:cs typeface="Calibri" panose="020F0502020204030204" pitchFamily="34" charset="0"/>
                  </a:rPr>
                  <a:t>loanh</a:t>
                </a:r>
                <a:r>
                  <a:rPr lang="en-US" sz="11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100" err="1">
                    <a:latin typeface="Calibri" panose="020F0502020204030204" pitchFamily="34" charset="0"/>
                    <a:cs typeface="Calibri" panose="020F0502020204030204" pitchFamily="34" charset="0"/>
                  </a:rPr>
                  <a:t>quanh</a:t>
                </a:r>
                <a:r>
                  <a:rPr lang="en-US" sz="11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100" err="1">
                    <a:latin typeface="Calibri" panose="020F0502020204030204" pitchFamily="34" charset="0"/>
                    <a:cs typeface="Calibri" panose="020F0502020204030204" pitchFamily="34" charset="0"/>
                  </a:rPr>
                  <a:t>khoảng</a:t>
                </a:r>
                <a:r>
                  <a:rPr lang="en-US" sz="11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100" err="1">
                    <a:latin typeface="Calibri" panose="020F0502020204030204" pitchFamily="34" charset="0"/>
                    <a:cs typeface="Calibri" panose="020F0502020204030204" pitchFamily="34" charset="0"/>
                  </a:rPr>
                  <a:t>từ</a:t>
                </a:r>
                <a:r>
                  <a:rPr lang="en-US" sz="1100">
                    <a:latin typeface="Calibri" panose="020F0502020204030204" pitchFamily="34" charset="0"/>
                    <a:cs typeface="Calibri" panose="020F0502020204030204" pitchFamily="34" charset="0"/>
                  </a:rPr>
                  <a:t> 0 </a:t>
                </a:r>
                <a:r>
                  <a:rPr lang="en-US" sz="1100" err="1">
                    <a:latin typeface="Calibri" panose="020F0502020204030204" pitchFamily="34" charset="0"/>
                    <a:cs typeface="Calibri" panose="020F0502020204030204" pitchFamily="34" charset="0"/>
                  </a:rPr>
                  <a:t>tới</a:t>
                </a:r>
                <a:r>
                  <a:rPr lang="en-US" sz="1100">
                    <a:latin typeface="Calibri" panose="020F0502020204030204" pitchFamily="34" charset="0"/>
                    <a:cs typeface="Calibri" panose="020F0502020204030204" pitchFamily="34" charset="0"/>
                  </a:rPr>
                  <a:t> 50.</a:t>
                </a:r>
              </a:p>
              <a:p>
                <a:pPr marL="0" indent="0">
                  <a:lnSpc>
                    <a:spcPct val="12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sz="11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⟹</m:t>
                    </m:r>
                  </m:oMath>
                </a14:m>
                <a:r>
                  <a:rPr lang="en-US" sz="1100">
                    <a:latin typeface="Calibri" panose="020F0502020204030204" pitchFamily="34" charset="0"/>
                    <a:cs typeface="Calibri" panose="020F0502020204030204" pitchFamily="34" charset="0"/>
                  </a:rPr>
                  <a:t> PE </a:t>
                </a:r>
                <a:r>
                  <a:rPr lang="en-US" sz="1100" err="1">
                    <a:latin typeface="Calibri" panose="020F0502020204030204" pitchFamily="34" charset="0"/>
                    <a:cs typeface="Calibri" panose="020F0502020204030204" pitchFamily="34" charset="0"/>
                  </a:rPr>
                  <a:t>không</a:t>
                </a:r>
                <a:r>
                  <a:rPr lang="en-US" sz="11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100" err="1">
                    <a:latin typeface="Calibri" panose="020F0502020204030204" pitchFamily="34" charset="0"/>
                    <a:cs typeface="Calibri" panose="020F0502020204030204" pitchFamily="34" charset="0"/>
                  </a:rPr>
                  <a:t>nhạy</a:t>
                </a:r>
                <a:r>
                  <a:rPr lang="en-US" sz="11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100" err="1">
                    <a:latin typeface="Calibri" panose="020F0502020204030204" pitchFamily="34" charset="0"/>
                    <a:cs typeface="Calibri" panose="020F0502020204030204" pitchFamily="34" charset="0"/>
                  </a:rPr>
                  <a:t>cảm</a:t>
                </a:r>
                <a:r>
                  <a:rPr lang="en-US" sz="11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100" err="1">
                    <a:latin typeface="Calibri" panose="020F0502020204030204" pitchFamily="34" charset="0"/>
                    <a:cs typeface="Calibri" panose="020F0502020204030204" pitchFamily="34" charset="0"/>
                  </a:rPr>
                  <a:t>với</a:t>
                </a:r>
                <a:r>
                  <a:rPr lang="en-US" sz="11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100" err="1">
                    <a:latin typeface="Calibri" panose="020F0502020204030204" pitchFamily="34" charset="0"/>
                    <a:cs typeface="Calibri" panose="020F0502020204030204" pitchFamily="34" charset="0"/>
                  </a:rPr>
                  <a:t>những</a:t>
                </a:r>
                <a:r>
                  <a:rPr lang="en-US" sz="11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100" err="1">
                    <a:latin typeface="Calibri" panose="020F0502020204030204" pitchFamily="34" charset="0"/>
                    <a:cs typeface="Calibri" panose="020F0502020204030204" pitchFamily="34" charset="0"/>
                  </a:rPr>
                  <a:t>khoảng</a:t>
                </a:r>
                <a:r>
                  <a:rPr lang="en-US" sz="11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100" err="1">
                    <a:latin typeface="Calibri" panose="020F0502020204030204" pitchFamily="34" charset="0"/>
                    <a:cs typeface="Calibri" panose="020F0502020204030204" pitchFamily="34" charset="0"/>
                  </a:rPr>
                  <a:t>cách</a:t>
                </a:r>
                <a:r>
                  <a:rPr lang="en-US" sz="11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100" err="1">
                    <a:latin typeface="Calibri" panose="020F0502020204030204" pitchFamily="34" charset="0"/>
                    <a:cs typeface="Calibri" panose="020F0502020204030204" pitchFamily="34" charset="0"/>
                  </a:rPr>
                  <a:t>lớn</a:t>
                </a:r>
                <a:r>
                  <a:rPr lang="en-US" sz="11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100" err="1">
                    <a:latin typeface="Calibri" panose="020F0502020204030204" pitchFamily="34" charset="0"/>
                    <a:cs typeface="Calibri" panose="020F0502020204030204" pitchFamily="34" charset="0"/>
                  </a:rPr>
                  <a:t>hơn</a:t>
                </a:r>
                <a:r>
                  <a:rPr lang="en-US" sz="1100">
                    <a:latin typeface="Calibri" panose="020F0502020204030204" pitchFamily="34" charset="0"/>
                    <a:cs typeface="Calibri" panose="020F0502020204030204" pitchFamily="34" charset="0"/>
                  </a:rPr>
                  <a:t> 50.</a:t>
                </a:r>
              </a:p>
              <a:p>
                <a:pPr marL="0" indent="0">
                  <a:lnSpc>
                    <a:spcPct val="12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sz="11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⟹</m:t>
                    </m:r>
                  </m:oMath>
                </a14:m>
                <a:r>
                  <a:rPr lang="en-US" sz="11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100" err="1">
                    <a:latin typeface="Calibri" panose="020F0502020204030204" pitchFamily="34" charset="0"/>
                    <a:cs typeface="Calibri" panose="020F0502020204030204" pitchFamily="34" charset="0"/>
                  </a:rPr>
                  <a:t>Để</a:t>
                </a:r>
                <a:r>
                  <a:rPr lang="en-US" sz="11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100" err="1">
                    <a:latin typeface="Calibri" panose="020F0502020204030204" pitchFamily="34" charset="0"/>
                    <a:cs typeface="Calibri" panose="020F0502020204030204" pitchFamily="34" charset="0"/>
                  </a:rPr>
                  <a:t>khắc</a:t>
                </a:r>
                <a:r>
                  <a:rPr lang="en-US" sz="11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100" err="1">
                    <a:latin typeface="Calibri" panose="020F0502020204030204" pitchFamily="34" charset="0"/>
                    <a:cs typeface="Calibri" panose="020F0502020204030204" pitchFamily="34" charset="0"/>
                  </a:rPr>
                  <a:t>phục</a:t>
                </a:r>
                <a:r>
                  <a:rPr lang="en-US" sz="11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100" err="1">
                    <a:latin typeface="Calibri" panose="020F0502020204030204" pitchFamily="34" charset="0"/>
                    <a:cs typeface="Calibri" panose="020F0502020204030204" pitchFamily="34" charset="0"/>
                  </a:rPr>
                  <a:t>điều</a:t>
                </a:r>
                <a:r>
                  <a:rPr lang="en-US" sz="11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100" err="1">
                    <a:latin typeface="Calibri" panose="020F0502020204030204" pitchFamily="34" charset="0"/>
                    <a:cs typeface="Calibri" panose="020F0502020204030204" pitchFamily="34" charset="0"/>
                  </a:rPr>
                  <a:t>này</a:t>
                </a:r>
                <a:r>
                  <a:rPr lang="en-US" sz="1100">
                    <a:latin typeface="Calibri" panose="020F0502020204030204" pitchFamily="34" charset="0"/>
                    <a:cs typeface="Calibri" panose="020F0502020204030204" pitchFamily="34" charset="0"/>
                  </a:rPr>
                  <a:t>, ta </a:t>
                </a:r>
                <a:r>
                  <a:rPr lang="en-US" sz="1100" err="1">
                    <a:latin typeface="Calibri" panose="020F0502020204030204" pitchFamily="34" charset="0"/>
                    <a:cs typeface="Calibri" panose="020F0502020204030204" pitchFamily="34" charset="0"/>
                  </a:rPr>
                  <a:t>có</a:t>
                </a:r>
                <a:r>
                  <a:rPr lang="en-US" sz="11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100" err="1">
                    <a:latin typeface="Calibri" panose="020F0502020204030204" pitchFamily="34" charset="0"/>
                    <a:cs typeface="Calibri" panose="020F0502020204030204" pitchFamily="34" charset="0"/>
                  </a:rPr>
                  <a:t>thể</a:t>
                </a:r>
                <a:r>
                  <a:rPr lang="en-US" sz="11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100" err="1">
                    <a:latin typeface="Calibri" panose="020F0502020204030204" pitchFamily="34" charset="0"/>
                    <a:cs typeface="Calibri" panose="020F0502020204030204" pitchFamily="34" charset="0"/>
                  </a:rPr>
                  <a:t>sử</a:t>
                </a:r>
                <a:r>
                  <a:rPr lang="en-US" sz="11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100" err="1">
                    <a:latin typeface="Calibri" panose="020F0502020204030204" pitchFamily="34" charset="0"/>
                    <a:cs typeface="Calibri" panose="020F0502020204030204" pitchFamily="34" charset="0"/>
                  </a:rPr>
                  <a:t>dụng</a:t>
                </a:r>
                <a:r>
                  <a:rPr lang="en-US" sz="1100">
                    <a:latin typeface="Calibri" panose="020F0502020204030204" pitchFamily="34" charset="0"/>
                    <a:cs typeface="Calibri" panose="020F0502020204030204" pitchFamily="34" charset="0"/>
                  </a:rPr>
                  <a:t> learnable PE. Khi </a:t>
                </a:r>
                <a:r>
                  <a:rPr lang="en-US" sz="1100" err="1">
                    <a:latin typeface="Calibri" panose="020F0502020204030204" pitchFamily="34" charset="0"/>
                    <a:cs typeface="Calibri" panose="020F0502020204030204" pitchFamily="34" charset="0"/>
                  </a:rPr>
                  <a:t>đó</a:t>
                </a:r>
                <a:r>
                  <a:rPr lang="en-US" sz="110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:r>
                  <a:rPr lang="en-US" sz="1100" err="1">
                    <a:latin typeface="Calibri" panose="020F0502020204030204" pitchFamily="34" charset="0"/>
                    <a:cs typeface="Calibri" panose="020F0502020204030204" pitchFamily="34" charset="0"/>
                  </a:rPr>
                  <a:t>tần</a:t>
                </a:r>
                <a:r>
                  <a:rPr lang="en-US" sz="11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100" err="1">
                    <a:latin typeface="Calibri" panose="020F0502020204030204" pitchFamily="34" charset="0"/>
                    <a:cs typeface="Calibri" panose="020F0502020204030204" pitchFamily="34" charset="0"/>
                  </a:rPr>
                  <a:t>số</a:t>
                </a:r>
                <a:r>
                  <a:rPr lang="en-US" sz="11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100" err="1">
                    <a:latin typeface="Calibri" panose="020F0502020204030204" pitchFamily="34" charset="0"/>
                    <a:cs typeface="Calibri" panose="020F0502020204030204" pitchFamily="34" charset="0"/>
                  </a:rPr>
                  <a:t>sẽ</a:t>
                </a:r>
                <a:r>
                  <a:rPr lang="en-US" sz="11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100" err="1">
                    <a:latin typeface="Calibri" panose="020F0502020204030204" pitchFamily="34" charset="0"/>
                    <a:cs typeface="Calibri" panose="020F0502020204030204" pitchFamily="34" charset="0"/>
                  </a:rPr>
                  <a:t>được</a:t>
                </a:r>
                <a:r>
                  <a:rPr lang="en-US" sz="11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100" err="1">
                    <a:latin typeface="Calibri" panose="020F0502020204030204" pitchFamily="34" charset="0"/>
                    <a:cs typeface="Calibri" panose="020F0502020204030204" pitchFamily="34" charset="0"/>
                  </a:rPr>
                  <a:t>học</a:t>
                </a:r>
                <a:r>
                  <a:rPr lang="en-US" sz="11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100" err="1">
                    <a:latin typeface="Calibri" panose="020F0502020204030204" pitchFamily="34" charset="0"/>
                    <a:cs typeface="Calibri" panose="020F0502020204030204" pitchFamily="34" charset="0"/>
                  </a:rPr>
                  <a:t>dựa</a:t>
                </a:r>
                <a:r>
                  <a:rPr lang="en-US" sz="11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100" err="1">
                    <a:latin typeface="Calibri" panose="020F0502020204030204" pitchFamily="34" charset="0"/>
                    <a:cs typeface="Calibri" panose="020F0502020204030204" pitchFamily="34" charset="0"/>
                  </a:rPr>
                  <a:t>trên</a:t>
                </a:r>
                <a:r>
                  <a:rPr lang="en-US" sz="11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100" err="1">
                    <a:latin typeface="Calibri" panose="020F0502020204030204" pitchFamily="34" charset="0"/>
                    <a:cs typeface="Calibri" panose="020F0502020204030204" pitchFamily="34" charset="0"/>
                  </a:rPr>
                  <a:t>dữ</a:t>
                </a:r>
                <a:r>
                  <a:rPr lang="en-US" sz="11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100" err="1">
                    <a:latin typeface="Calibri" panose="020F0502020204030204" pitchFamily="34" charset="0"/>
                    <a:cs typeface="Calibri" panose="020F0502020204030204" pitchFamily="34" charset="0"/>
                  </a:rPr>
                  <a:t>liệu</a:t>
                </a:r>
                <a:r>
                  <a:rPr lang="en-US" sz="11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100" err="1">
                    <a:latin typeface="Calibri" panose="020F0502020204030204" pitchFamily="34" charset="0"/>
                    <a:cs typeface="Calibri" panose="020F0502020204030204" pitchFamily="34" charset="0"/>
                  </a:rPr>
                  <a:t>huấn</a:t>
                </a:r>
                <a:r>
                  <a:rPr lang="en-US" sz="11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100" err="1">
                    <a:latin typeface="Calibri" panose="020F0502020204030204" pitchFamily="34" charset="0"/>
                    <a:cs typeface="Calibri" panose="020F0502020204030204" pitchFamily="34" charset="0"/>
                  </a:rPr>
                  <a:t>luyện</a:t>
                </a:r>
                <a:r>
                  <a:rPr lang="en-US" sz="110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marL="0" indent="0">
                  <a:lnSpc>
                    <a:spcPct val="12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sz="11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⟹</m:t>
                    </m:r>
                  </m:oMath>
                </a14:m>
                <a:r>
                  <a:rPr lang="en-US" sz="1100">
                    <a:latin typeface="Calibri" panose="020F0502020204030204" pitchFamily="34" charset="0"/>
                    <a:cs typeface="Calibri" panose="020F0502020204030204" pitchFamily="34" charset="0"/>
                  </a:rPr>
                  <a:t> BERT </a:t>
                </a:r>
                <a:r>
                  <a:rPr lang="en-US" sz="1100" err="1">
                    <a:latin typeface="Calibri" panose="020F0502020204030204" pitchFamily="34" charset="0"/>
                    <a:cs typeface="Calibri" panose="020F0502020204030204" pitchFamily="34" charset="0"/>
                  </a:rPr>
                  <a:t>sử</a:t>
                </a:r>
                <a:r>
                  <a:rPr lang="en-US" sz="11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100" err="1">
                    <a:latin typeface="Calibri" panose="020F0502020204030204" pitchFamily="34" charset="0"/>
                    <a:cs typeface="Calibri" panose="020F0502020204030204" pitchFamily="34" charset="0"/>
                  </a:rPr>
                  <a:t>dụng</a:t>
                </a:r>
                <a:r>
                  <a:rPr lang="en-US" sz="1100">
                    <a:latin typeface="Calibri" panose="020F0502020204030204" pitchFamily="34" charset="0"/>
                    <a:cs typeface="Calibri" panose="020F0502020204030204" pitchFamily="34" charset="0"/>
                  </a:rPr>
                  <a:t> learnable PE.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1D4954E5-CEB2-A94C-E5C6-DC04332D80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01367"/>
                <a:ext cx="10515600" cy="4600067"/>
              </a:xfrm>
              <a:blipFill>
                <a:blip r:embed="rId2"/>
                <a:stretch>
                  <a:fillRect l="-1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4349516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C43B3C-D5E7-26C7-0864-AEE5227EA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>
                <a:latin typeface="Calibri"/>
                <a:ea typeface="+mj-lt"/>
                <a:cs typeface="+mj-lt"/>
              </a:rPr>
              <a:t>ABSOLUTE-RELATIVE PEs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10057-9933-4058-828C-5672E2440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8C1E5-FB55-42F5-BD6D-9CC153FCDBE6}" type="slidenum">
              <a:rPr lang="en-US" smtClean="0"/>
              <a:t>74</a:t>
            </a:fld>
            <a:endParaRPr lang="en-US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1A4CEDC1-9E9E-330C-B2E2-ABE9A124B6D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286000" cy="365125"/>
          </a:xfrm>
        </p:spPr>
        <p:txBody>
          <a:bodyPr/>
          <a:lstStyle/>
          <a:p>
            <a:r>
              <a:rPr lang="en-US"/>
              <a:t>17/06/2022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230360C1-56C5-8DBA-046F-0B2E3D936210}"/>
              </a:ext>
            </a:extLst>
          </p:cNvPr>
          <p:cNvSpPr txBox="1">
            <a:spLocks/>
          </p:cNvSpPr>
          <p:nvPr/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lIns="91440" tIns="45720" rIns="91440" bIns="4572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>
                <a:ea typeface="+mn-lt"/>
                <a:cs typeface="+mn-lt"/>
              </a:rPr>
              <a:t>Vietnamese NER System</a:t>
            </a:r>
            <a:endParaRPr 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1D4954E5-CEB2-A94C-E5C6-DC04332D802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2663110"/>
                <a:ext cx="10515600" cy="2857342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sz="1800">
                    <a:latin typeface="Calibri" panose="020F0502020204030204" pitchFamily="34" charset="0"/>
                    <a:cs typeface="Calibri" panose="020F0502020204030204" pitchFamily="34" charset="0"/>
                  </a:rPr>
                  <a:t>Gọi position space </a:t>
                </a:r>
                <a:r>
                  <a:rPr lang="en-US" sz="1800" err="1">
                    <a:latin typeface="Calibri" panose="020F0502020204030204" pitchFamily="34" charset="0"/>
                    <a:cs typeface="Calibri" panose="020F0502020204030204" pitchFamily="34" charset="0"/>
                  </a:rPr>
                  <a:t>là</a:t>
                </a:r>
                <a:r>
                  <a:rPr lang="en-US" sz="18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𝒫</m:t>
                    </m:r>
                  </m:oMath>
                </a14:m>
                <a:r>
                  <a:rPr lang="en-US" sz="18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800" err="1">
                    <a:latin typeface="Calibri" panose="020F0502020204030204" pitchFamily="34" charset="0"/>
                    <a:cs typeface="Calibri" panose="020F0502020204030204" pitchFamily="34" charset="0"/>
                  </a:rPr>
                  <a:t>và</a:t>
                </a:r>
                <a:r>
                  <a:rPr lang="en-US" sz="1800">
                    <a:latin typeface="Calibri" panose="020F0502020204030204" pitchFamily="34" charset="0"/>
                    <a:cs typeface="Calibri" panose="020F0502020204030204" pitchFamily="34" charset="0"/>
                  </a:rPr>
                  <a:t> input embedding space </a:t>
                </a:r>
                <a:r>
                  <a:rPr lang="en-US" sz="1800" err="1">
                    <a:latin typeface="Calibri" panose="020F0502020204030204" pitchFamily="34" charset="0"/>
                    <a:cs typeface="Calibri" panose="020F0502020204030204" pitchFamily="34" charset="0"/>
                  </a:rPr>
                  <a:t>là</a:t>
                </a:r>
                <a:r>
                  <a:rPr lang="en-US" sz="18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𝒳</m:t>
                    </m:r>
                  </m:oMath>
                </a14:m>
                <a:r>
                  <a:rPr lang="en-US" sz="180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sz="1800">
                    <a:latin typeface="Calibri" panose="020F0502020204030204" pitchFamily="34" charset="0"/>
                    <a:cs typeface="Calibri" panose="020F0502020204030204" pitchFamily="34" charset="0"/>
                  </a:rPr>
                  <a:t>Khi </a:t>
                </a:r>
                <a:r>
                  <a:rPr lang="en-US" sz="1800" err="1">
                    <a:latin typeface="Calibri" panose="020F0502020204030204" pitchFamily="34" charset="0"/>
                    <a:cs typeface="Calibri" panose="020F0502020204030204" pitchFamily="34" charset="0"/>
                  </a:rPr>
                  <a:t>đó</a:t>
                </a:r>
                <a:r>
                  <a:rPr lang="en-US" sz="180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:r>
                  <a:rPr lang="en-US" sz="1800" err="1">
                    <a:latin typeface="Calibri" panose="020F0502020204030204" pitchFamily="34" charset="0"/>
                    <a:cs typeface="Calibri" panose="020F0502020204030204" pitchFamily="34" charset="0"/>
                  </a:rPr>
                  <a:t>nhiệm</a:t>
                </a:r>
                <a:r>
                  <a:rPr lang="en-US" sz="18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800" err="1">
                    <a:latin typeface="Calibri" panose="020F0502020204030204" pitchFamily="34" charset="0"/>
                    <a:cs typeface="Calibri" panose="020F0502020204030204" pitchFamily="34" charset="0"/>
                  </a:rPr>
                  <a:t>vụ</a:t>
                </a:r>
                <a:r>
                  <a:rPr lang="en-US" sz="18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800" err="1">
                    <a:latin typeface="Calibri" panose="020F0502020204030204" pitchFamily="34" charset="0"/>
                    <a:cs typeface="Calibri" panose="020F0502020204030204" pitchFamily="34" charset="0"/>
                  </a:rPr>
                  <a:t>của</a:t>
                </a:r>
                <a:r>
                  <a:rPr lang="en-US" sz="18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800" err="1">
                    <a:latin typeface="Calibri" panose="020F0502020204030204" pitchFamily="34" charset="0"/>
                    <a:cs typeface="Calibri" panose="020F0502020204030204" pitchFamily="34" charset="0"/>
                  </a:rPr>
                  <a:t>hàm</a:t>
                </a:r>
                <a:r>
                  <a:rPr lang="en-US" sz="1800">
                    <a:latin typeface="Calibri" panose="020F0502020204030204" pitchFamily="34" charset="0"/>
                    <a:cs typeface="Calibri" panose="020F0502020204030204" pitchFamily="34" charset="0"/>
                  </a:rPr>
                  <a:t> positional embedding </a:t>
                </a:r>
                <a:r>
                  <a:rPr lang="en-US" sz="1800" err="1">
                    <a:latin typeface="Calibri" panose="020F0502020204030204" pitchFamily="34" charset="0"/>
                    <a:cs typeface="Calibri" panose="020F0502020204030204" pitchFamily="34" charset="0"/>
                  </a:rPr>
                  <a:t>là</a:t>
                </a:r>
                <a:r>
                  <a:rPr lang="en-US" sz="18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800" err="1">
                    <a:latin typeface="Calibri" panose="020F0502020204030204" pitchFamily="34" charset="0"/>
                    <a:cs typeface="Calibri" panose="020F0502020204030204" pitchFamily="34" charset="0"/>
                  </a:rPr>
                  <a:t>học</a:t>
                </a:r>
                <a:r>
                  <a:rPr lang="en-US" sz="1800">
                    <a:latin typeface="Calibri" panose="020F0502020204030204" pitchFamily="34" charset="0"/>
                    <a:cs typeface="Calibri" panose="020F0502020204030204" pitchFamily="34" charset="0"/>
                  </a:rPr>
                  <a:t> mapping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Ϝ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: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𝒫</m:t>
                    </m:r>
                    <m:r>
                      <a:rPr 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⟶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𝒳</m:t>
                    </m:r>
                  </m:oMath>
                </a14:m>
                <a:r>
                  <a:rPr lang="en-US" sz="180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sz="1800" err="1">
                    <a:latin typeface="Calibri" panose="020F0502020204030204" pitchFamily="34" charset="0"/>
                    <a:cs typeface="Calibri" panose="020F0502020204030204" pitchFamily="34" charset="0"/>
                  </a:rPr>
                  <a:t>Hàm</a:t>
                </a:r>
                <a:r>
                  <a:rPr lang="en-US" sz="1800">
                    <a:latin typeface="Calibri" panose="020F0502020204030204" pitchFamily="34" charset="0"/>
                    <a:cs typeface="Calibri" panose="020F0502020204030204" pitchFamily="34" charset="0"/>
                  </a:rPr>
                  <a:t> positional embedding </a:t>
                </a:r>
                <a:r>
                  <a:rPr lang="en-US" sz="1800" err="1">
                    <a:latin typeface="Calibri" panose="020F0502020204030204" pitchFamily="34" charset="0"/>
                    <a:cs typeface="Calibri" panose="020F0502020204030204" pitchFamily="34" charset="0"/>
                  </a:rPr>
                  <a:t>có</a:t>
                </a:r>
                <a:r>
                  <a:rPr lang="en-US" sz="1800">
                    <a:latin typeface="Calibri" panose="020F0502020204030204" pitchFamily="34" charset="0"/>
                    <a:cs typeface="Calibri" panose="020F0502020204030204" pitchFamily="34" charset="0"/>
                  </a:rPr>
                  <a:t> 2 </a:t>
                </a:r>
                <a:r>
                  <a:rPr lang="en-US" sz="1800" err="1">
                    <a:latin typeface="Calibri" panose="020F0502020204030204" pitchFamily="34" charset="0"/>
                    <a:cs typeface="Calibri" panose="020F0502020204030204" pitchFamily="34" charset="0"/>
                  </a:rPr>
                  <a:t>biến</a:t>
                </a:r>
                <a:r>
                  <a:rPr lang="en-US" sz="18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800" err="1">
                    <a:latin typeface="Calibri" panose="020F0502020204030204" pitchFamily="34" charset="0"/>
                    <a:cs typeface="Calibri" panose="020F0502020204030204" pitchFamily="34" charset="0"/>
                  </a:rPr>
                  <a:t>thể</a:t>
                </a:r>
                <a:r>
                  <a:rPr lang="en-US" sz="1800">
                    <a:latin typeface="Calibri" panose="020F0502020204030204" pitchFamily="34" charset="0"/>
                    <a:cs typeface="Calibri" panose="020F0502020204030204" pitchFamily="34" charset="0"/>
                  </a:rPr>
                  <a:t>: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sz="1800">
                    <a:latin typeface="Calibri" panose="020F0502020204030204" pitchFamily="34" charset="0"/>
                    <a:cs typeface="Calibri" panose="020F0502020204030204" pitchFamily="34" charset="0"/>
                  </a:rPr>
                  <a:t>Absolute PEs (APEs) </a:t>
                </a:r>
                <a:r>
                  <a:rPr lang="en-US" sz="1800" err="1">
                    <a:latin typeface="Calibri" panose="020F0502020204030204" pitchFamily="34" charset="0"/>
                    <a:cs typeface="Calibri" panose="020F0502020204030204" pitchFamily="34" charset="0"/>
                  </a:rPr>
                  <a:t>sẽ</a:t>
                </a:r>
                <a:r>
                  <a:rPr lang="en-US" sz="1800">
                    <a:latin typeface="Calibri" panose="020F0502020204030204" pitchFamily="34" charset="0"/>
                    <a:cs typeface="Calibri" panose="020F0502020204030204" pitchFamily="34" charset="0"/>
                  </a:rPr>
                  <a:t> map </a:t>
                </a:r>
                <a:r>
                  <a:rPr lang="en-US" sz="1800" err="1">
                    <a:latin typeface="Calibri" panose="020F0502020204030204" pitchFamily="34" charset="0"/>
                    <a:cs typeface="Calibri" panose="020F0502020204030204" pitchFamily="34" charset="0"/>
                  </a:rPr>
                  <a:t>mỗi</a:t>
                </a:r>
                <a:r>
                  <a:rPr lang="en-US" sz="18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800" err="1">
                    <a:latin typeface="Calibri" panose="020F0502020204030204" pitchFamily="34" charset="0"/>
                    <a:cs typeface="Calibri" panose="020F0502020204030204" pitchFamily="34" charset="0"/>
                  </a:rPr>
                  <a:t>vị</a:t>
                </a:r>
                <a:r>
                  <a:rPr lang="en-US" sz="18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800" err="1">
                    <a:latin typeface="Calibri" panose="020F0502020204030204" pitchFamily="34" charset="0"/>
                    <a:cs typeface="Calibri" panose="020F0502020204030204" pitchFamily="34" charset="0"/>
                  </a:rPr>
                  <a:t>trí</a:t>
                </a:r>
                <a:r>
                  <a:rPr lang="en-US" sz="18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800" err="1">
                    <a:latin typeface="Calibri" panose="020F0502020204030204" pitchFamily="34" charset="0"/>
                    <a:cs typeface="Calibri" panose="020F0502020204030204" pitchFamily="34" charset="0"/>
                  </a:rPr>
                  <a:t>trong</a:t>
                </a:r>
                <a:r>
                  <a:rPr lang="en-US" sz="18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800" err="1">
                    <a:latin typeface="Calibri" panose="020F0502020204030204" pitchFamily="34" charset="0"/>
                    <a:cs typeface="Calibri" panose="020F0502020204030204" pitchFamily="34" charset="0"/>
                  </a:rPr>
                  <a:t>câu</a:t>
                </a:r>
                <a:r>
                  <a:rPr lang="en-US" sz="18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800" err="1">
                    <a:latin typeface="Calibri" panose="020F0502020204030204" pitchFamily="34" charset="0"/>
                    <a:cs typeface="Calibri" panose="020F0502020204030204" pitchFamily="34" charset="0"/>
                  </a:rPr>
                  <a:t>về</a:t>
                </a:r>
                <a:r>
                  <a:rPr lang="en-US" sz="18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800" err="1">
                    <a:latin typeface="Calibri" panose="020F0502020204030204" pitchFamily="34" charset="0"/>
                    <a:cs typeface="Calibri" panose="020F0502020204030204" pitchFamily="34" charset="0"/>
                  </a:rPr>
                  <a:t>một</a:t>
                </a:r>
                <a:r>
                  <a:rPr lang="en-US" sz="18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800" err="1">
                    <a:latin typeface="Calibri" panose="020F0502020204030204" pitchFamily="34" charset="0"/>
                    <a:cs typeface="Calibri" panose="020F0502020204030204" pitchFamily="34" charset="0"/>
                  </a:rPr>
                  <a:t>phần</a:t>
                </a:r>
                <a:r>
                  <a:rPr lang="en-US" sz="18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800" err="1">
                    <a:latin typeface="Calibri" panose="020F0502020204030204" pitchFamily="34" charset="0"/>
                    <a:cs typeface="Calibri" panose="020F0502020204030204" pitchFamily="34" charset="0"/>
                  </a:rPr>
                  <a:t>tử</a:t>
                </a:r>
                <a:r>
                  <a:rPr lang="en-US" sz="18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800" err="1">
                    <a:latin typeface="Calibri" panose="020F0502020204030204" pitchFamily="34" charset="0"/>
                    <a:cs typeface="Calibri" panose="020F0502020204030204" pitchFamily="34" charset="0"/>
                  </a:rPr>
                  <a:t>trong</a:t>
                </a:r>
                <a:r>
                  <a:rPr lang="en-US" sz="1800">
                    <a:latin typeface="Calibri" panose="020F0502020204030204" pitchFamily="34" charset="0"/>
                    <a:cs typeface="Calibri" panose="020F0502020204030204" pitchFamily="34" charset="0"/>
                  </a:rPr>
                  <a:t> position space.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sz="1800">
                    <a:latin typeface="Calibri" panose="020F0502020204030204" pitchFamily="34" charset="0"/>
                    <a:cs typeface="Calibri" panose="020F0502020204030204" pitchFamily="34" charset="0"/>
                  </a:rPr>
                  <a:t>Relative PEs (RPEs) </a:t>
                </a:r>
                <a:r>
                  <a:rPr lang="en-US" sz="1800" err="1">
                    <a:latin typeface="Calibri" panose="020F0502020204030204" pitchFamily="34" charset="0"/>
                    <a:cs typeface="Calibri" panose="020F0502020204030204" pitchFamily="34" charset="0"/>
                  </a:rPr>
                  <a:t>sẽ</a:t>
                </a:r>
                <a:r>
                  <a:rPr lang="en-US" sz="1800">
                    <a:latin typeface="Calibri" panose="020F0502020204030204" pitchFamily="34" charset="0"/>
                    <a:cs typeface="Calibri" panose="020F0502020204030204" pitchFamily="34" charset="0"/>
                  </a:rPr>
                  <a:t> map </a:t>
                </a:r>
                <a:r>
                  <a:rPr lang="en-US" sz="1800" err="1">
                    <a:latin typeface="Calibri" panose="020F0502020204030204" pitchFamily="34" charset="0"/>
                    <a:cs typeface="Calibri" panose="020F0502020204030204" pitchFamily="34" charset="0"/>
                  </a:rPr>
                  <a:t>khoảng</a:t>
                </a:r>
                <a:r>
                  <a:rPr lang="en-US" sz="18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800" err="1">
                    <a:latin typeface="Calibri" panose="020F0502020204030204" pitchFamily="34" charset="0"/>
                    <a:cs typeface="Calibri" panose="020F0502020204030204" pitchFamily="34" charset="0"/>
                  </a:rPr>
                  <a:t>cách</a:t>
                </a:r>
                <a:r>
                  <a:rPr lang="en-US" sz="18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800" err="1">
                    <a:latin typeface="Calibri" panose="020F0502020204030204" pitchFamily="34" charset="0"/>
                    <a:cs typeface="Calibri" panose="020F0502020204030204" pitchFamily="34" charset="0"/>
                  </a:rPr>
                  <a:t>giữa</a:t>
                </a:r>
                <a:r>
                  <a:rPr lang="en-US" sz="1800">
                    <a:latin typeface="Calibri" panose="020F0502020204030204" pitchFamily="34" charset="0"/>
                    <a:cs typeface="Calibri" panose="020F0502020204030204" pitchFamily="34" charset="0"/>
                  </a:rPr>
                  <a:t> 2 </a:t>
                </a:r>
                <a:r>
                  <a:rPr lang="en-US" sz="1800" err="1">
                    <a:latin typeface="Calibri" panose="020F0502020204030204" pitchFamily="34" charset="0"/>
                    <a:cs typeface="Calibri" panose="020F0502020204030204" pitchFamily="34" charset="0"/>
                  </a:rPr>
                  <a:t>vị</a:t>
                </a:r>
                <a:r>
                  <a:rPr lang="en-US" sz="18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800" err="1">
                    <a:latin typeface="Calibri" panose="020F0502020204030204" pitchFamily="34" charset="0"/>
                    <a:cs typeface="Calibri" panose="020F0502020204030204" pitchFamily="34" charset="0"/>
                  </a:rPr>
                  <a:t>trí</a:t>
                </a:r>
                <a:r>
                  <a:rPr lang="en-US" sz="18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800" err="1">
                    <a:latin typeface="Calibri" panose="020F0502020204030204" pitchFamily="34" charset="0"/>
                    <a:cs typeface="Calibri" panose="020F0502020204030204" pitchFamily="34" charset="0"/>
                  </a:rPr>
                  <a:t>trong</a:t>
                </a:r>
                <a:r>
                  <a:rPr lang="en-US" sz="18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800" err="1">
                    <a:latin typeface="Calibri" panose="020F0502020204030204" pitchFamily="34" charset="0"/>
                    <a:cs typeface="Calibri" panose="020F0502020204030204" pitchFamily="34" charset="0"/>
                  </a:rPr>
                  <a:t>câu</a:t>
                </a:r>
                <a:r>
                  <a:rPr lang="en-US" sz="18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800" err="1">
                    <a:latin typeface="Calibri" panose="020F0502020204030204" pitchFamily="34" charset="0"/>
                    <a:cs typeface="Calibri" panose="020F0502020204030204" pitchFamily="34" charset="0"/>
                  </a:rPr>
                  <a:t>về</a:t>
                </a:r>
                <a:r>
                  <a:rPr lang="en-US" sz="18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800" err="1">
                    <a:latin typeface="Calibri" panose="020F0502020204030204" pitchFamily="34" charset="0"/>
                    <a:cs typeface="Calibri" panose="020F0502020204030204" pitchFamily="34" charset="0"/>
                  </a:rPr>
                  <a:t>một</a:t>
                </a:r>
                <a:r>
                  <a:rPr lang="en-US" sz="18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800" err="1">
                    <a:latin typeface="Calibri" panose="020F0502020204030204" pitchFamily="34" charset="0"/>
                    <a:cs typeface="Calibri" panose="020F0502020204030204" pitchFamily="34" charset="0"/>
                  </a:rPr>
                  <a:t>phần</a:t>
                </a:r>
                <a:r>
                  <a:rPr lang="en-US" sz="18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800" err="1">
                    <a:latin typeface="Calibri" panose="020F0502020204030204" pitchFamily="34" charset="0"/>
                    <a:cs typeface="Calibri" panose="020F0502020204030204" pitchFamily="34" charset="0"/>
                  </a:rPr>
                  <a:t>tử</a:t>
                </a:r>
                <a:r>
                  <a:rPr lang="en-US" sz="18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800" err="1">
                    <a:latin typeface="Calibri" panose="020F0502020204030204" pitchFamily="34" charset="0"/>
                    <a:cs typeface="Calibri" panose="020F0502020204030204" pitchFamily="34" charset="0"/>
                  </a:rPr>
                  <a:t>trong</a:t>
                </a:r>
                <a:r>
                  <a:rPr lang="en-US" sz="1800">
                    <a:latin typeface="Calibri" panose="020F0502020204030204" pitchFamily="34" charset="0"/>
                    <a:cs typeface="Calibri" panose="020F0502020204030204" pitchFamily="34" charset="0"/>
                  </a:rPr>
                  <a:t> position space.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1D4954E5-CEB2-A94C-E5C6-DC04332D80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663110"/>
                <a:ext cx="10515600" cy="2857342"/>
              </a:xfrm>
              <a:blipFill>
                <a:blip r:embed="rId2"/>
                <a:stretch>
                  <a:fillRect l="-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5953780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C43B3C-D5E7-26C7-0864-AEE5227EA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>
                <a:latin typeface="Calibri"/>
                <a:ea typeface="+mj-lt"/>
                <a:cs typeface="+mj-lt"/>
              </a:rPr>
              <a:t>ABSOLUTE PEs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10057-9933-4058-828C-5672E2440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8C1E5-FB55-42F5-BD6D-9CC153FCDBE6}" type="slidenum">
              <a:rPr lang="en-US" smtClean="0"/>
              <a:t>75</a:t>
            </a:fld>
            <a:endParaRPr lang="en-US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1A4CEDC1-9E9E-330C-B2E2-ABE9A124B6D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286000" cy="365125"/>
          </a:xfrm>
        </p:spPr>
        <p:txBody>
          <a:bodyPr/>
          <a:lstStyle/>
          <a:p>
            <a:r>
              <a:rPr lang="en-US"/>
              <a:t>17/06/2022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230360C1-56C5-8DBA-046F-0B2E3D936210}"/>
              </a:ext>
            </a:extLst>
          </p:cNvPr>
          <p:cNvSpPr txBox="1">
            <a:spLocks/>
          </p:cNvSpPr>
          <p:nvPr/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lIns="91440" tIns="45720" rIns="91440" bIns="4572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>
                <a:ea typeface="+mn-lt"/>
                <a:cs typeface="+mn-lt"/>
              </a:rPr>
              <a:t>Vietnamese NER System</a:t>
            </a:r>
            <a:endParaRPr 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1D4954E5-CEB2-A94C-E5C6-DC04332D802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3392231"/>
                <a:ext cx="10515600" cy="1965960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800">
                    <a:latin typeface="Calibri" panose="020F0502020204030204" pitchFamily="34" charset="0"/>
                    <a:cs typeface="Calibri" panose="020F0502020204030204" pitchFamily="34" charset="0"/>
                  </a:rPr>
                  <a:t>Nếu positional embedding </a:t>
                </a:r>
                <a:r>
                  <a:rPr lang="en-US" sz="1800" err="1">
                    <a:latin typeface="Calibri" panose="020F0502020204030204" pitchFamily="34" charset="0"/>
                    <a:cs typeface="Calibri" panose="020F0502020204030204" pitchFamily="34" charset="0"/>
                  </a:rPr>
                  <a:t>học</a:t>
                </a:r>
                <a:r>
                  <a:rPr lang="en-US" sz="18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800" err="1">
                    <a:latin typeface="Calibri" panose="020F0502020204030204" pitchFamily="34" charset="0"/>
                    <a:cs typeface="Calibri" panose="020F0502020204030204" pitchFamily="34" charset="0"/>
                  </a:rPr>
                  <a:t>được</a:t>
                </a:r>
                <a:r>
                  <a:rPr lang="en-US" sz="18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800" err="1">
                    <a:latin typeface="Calibri" panose="020F0502020204030204" pitchFamily="34" charset="0"/>
                    <a:cs typeface="Calibri" panose="020F0502020204030204" pitchFamily="34" charset="0"/>
                  </a:rPr>
                  <a:t>tính</a:t>
                </a:r>
                <a:r>
                  <a:rPr lang="en-US" sz="1800">
                    <a:latin typeface="Calibri" panose="020F0502020204030204" pitchFamily="34" charset="0"/>
                    <a:cs typeface="Calibri" panose="020F0502020204030204" pitchFamily="34" charset="0"/>
                  </a:rPr>
                  <a:t> absolute position </a:t>
                </a:r>
                <a:r>
                  <a:rPr lang="en-US" sz="1800" err="1">
                    <a:latin typeface="Calibri" panose="020F0502020204030204" pitchFamily="34" charset="0"/>
                    <a:cs typeface="Calibri" panose="020F0502020204030204" pitchFamily="34" charset="0"/>
                  </a:rPr>
                  <a:t>thì</a:t>
                </a:r>
                <a:r>
                  <a:rPr lang="en-US" sz="18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800" err="1">
                    <a:latin typeface="Calibri" panose="020F0502020204030204" pitchFamily="34" charset="0"/>
                    <a:cs typeface="Calibri" panose="020F0502020204030204" pitchFamily="34" charset="0"/>
                  </a:rPr>
                  <a:t>sẽ</a:t>
                </a:r>
                <a:r>
                  <a:rPr lang="en-US" sz="18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800" err="1">
                    <a:latin typeface="Calibri" panose="020F0502020204030204" pitchFamily="34" charset="0"/>
                    <a:cs typeface="Calibri" panose="020F0502020204030204" pitchFamily="34" charset="0"/>
                  </a:rPr>
                  <a:t>tồn</a:t>
                </a:r>
                <a:r>
                  <a:rPr lang="en-US" sz="18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800" err="1">
                    <a:latin typeface="Calibri" panose="020F0502020204030204" pitchFamily="34" charset="0"/>
                    <a:cs typeface="Calibri" panose="020F0502020204030204" pitchFamily="34" charset="0"/>
                  </a:rPr>
                  <a:t>tại</a:t>
                </a:r>
                <a:r>
                  <a:rPr lang="en-US" sz="18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800" err="1">
                    <a:latin typeface="Calibri" panose="020F0502020204030204" pitchFamily="34" charset="0"/>
                    <a:cs typeface="Calibri" panose="020F0502020204030204" pitchFamily="34" charset="0"/>
                  </a:rPr>
                  <a:t>hàm</a:t>
                </a:r>
                <a:r>
                  <a:rPr lang="en-US" sz="18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800" err="1">
                    <a:latin typeface="Calibri" panose="020F0502020204030204" pitchFamily="34" charset="0"/>
                    <a:cs typeface="Calibri" panose="020F0502020204030204" pitchFamily="34" charset="0"/>
                  </a:rPr>
                  <a:t>đảo</a:t>
                </a:r>
                <a:r>
                  <a:rPr lang="en-US" sz="18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800" err="1">
                    <a:latin typeface="Calibri" panose="020F0502020204030204" pitchFamily="34" charset="0"/>
                    <a:cs typeface="Calibri" panose="020F0502020204030204" pitchFamily="34" charset="0"/>
                  </a:rPr>
                  <a:t>ngược</a:t>
                </a:r>
                <a:r>
                  <a:rPr lang="en-US" sz="1800">
                    <a:latin typeface="Calibri" panose="020F0502020204030204" pitchFamily="34" charset="0"/>
                    <a:cs typeface="Calibri" panose="020F0502020204030204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ℊ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: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𝒳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⟶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𝒫</m:t>
                    </m:r>
                  </m:oMath>
                </a14:m>
                <a:r>
                  <a:rPr lang="en-US" sz="180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1800" err="1">
                    <a:latin typeface="Calibri" panose="020F0502020204030204" pitchFamily="34" charset="0"/>
                    <a:cs typeface="Calibri" panose="020F0502020204030204" pitchFamily="34" charset="0"/>
                  </a:rPr>
                  <a:t>Nếu</a:t>
                </a:r>
                <a:r>
                  <a:rPr lang="en-US" sz="1800">
                    <a:latin typeface="Calibri" panose="020F0502020204030204" pitchFamily="34" charset="0"/>
                    <a:cs typeface="Calibri" panose="020F0502020204030204" pitchFamily="34" charset="0"/>
                  </a:rPr>
                  <a:t> positional embedding </a:t>
                </a:r>
                <a:r>
                  <a:rPr lang="en-US" sz="1800" err="1">
                    <a:latin typeface="Calibri" panose="020F0502020204030204" pitchFamily="34" charset="0"/>
                    <a:cs typeface="Calibri" panose="020F0502020204030204" pitchFamily="34" charset="0"/>
                  </a:rPr>
                  <a:t>học</a:t>
                </a:r>
                <a:r>
                  <a:rPr lang="en-US" sz="18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800" err="1">
                    <a:latin typeface="Calibri" panose="020F0502020204030204" pitchFamily="34" charset="0"/>
                    <a:cs typeface="Calibri" panose="020F0502020204030204" pitchFamily="34" charset="0"/>
                  </a:rPr>
                  <a:t>được</a:t>
                </a:r>
                <a:r>
                  <a:rPr lang="en-US" sz="18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800" err="1">
                    <a:latin typeface="Calibri" panose="020F0502020204030204" pitchFamily="34" charset="0"/>
                    <a:cs typeface="Calibri" panose="020F0502020204030204" pitchFamily="34" charset="0"/>
                  </a:rPr>
                  <a:t>tính</a:t>
                </a:r>
                <a:r>
                  <a:rPr lang="en-US" sz="1800">
                    <a:latin typeface="Calibri" panose="020F0502020204030204" pitchFamily="34" charset="0"/>
                    <a:cs typeface="Calibri" panose="020F0502020204030204" pitchFamily="34" charset="0"/>
                  </a:rPr>
                  <a:t> relative position </a:t>
                </a:r>
                <a:r>
                  <a:rPr lang="en-US" sz="1800" err="1">
                    <a:latin typeface="Calibri" panose="020F0502020204030204" pitchFamily="34" charset="0"/>
                    <a:cs typeface="Calibri" panose="020F0502020204030204" pitchFamily="34" charset="0"/>
                  </a:rPr>
                  <a:t>thì</a:t>
                </a:r>
                <a:r>
                  <a:rPr lang="en-US" sz="18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800" err="1">
                    <a:latin typeface="Calibri" panose="020F0502020204030204" pitchFamily="34" charset="0"/>
                    <a:cs typeface="Calibri" panose="020F0502020204030204" pitchFamily="34" charset="0"/>
                  </a:rPr>
                  <a:t>sẽ</a:t>
                </a:r>
                <a:r>
                  <a:rPr lang="en-US" sz="18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800" err="1">
                    <a:latin typeface="Calibri" panose="020F0502020204030204" pitchFamily="34" charset="0"/>
                    <a:cs typeface="Calibri" panose="020F0502020204030204" pitchFamily="34" charset="0"/>
                  </a:rPr>
                  <a:t>tồn</a:t>
                </a:r>
                <a:r>
                  <a:rPr lang="en-US" sz="18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800" err="1">
                    <a:latin typeface="Calibri" panose="020F0502020204030204" pitchFamily="34" charset="0"/>
                    <a:cs typeface="Calibri" panose="020F0502020204030204" pitchFamily="34" charset="0"/>
                  </a:rPr>
                  <a:t>tại</a:t>
                </a:r>
                <a:r>
                  <a:rPr lang="en-US" sz="18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800" err="1">
                    <a:latin typeface="Calibri" panose="020F0502020204030204" pitchFamily="34" charset="0"/>
                    <a:cs typeface="Calibri" panose="020F0502020204030204" pitchFamily="34" charset="0"/>
                  </a:rPr>
                  <a:t>một</a:t>
                </a:r>
                <a:r>
                  <a:rPr lang="en-US" sz="1800">
                    <a:latin typeface="Calibri" panose="020F0502020204030204" pitchFamily="34" charset="0"/>
                    <a:cs typeface="Calibri" panose="020F0502020204030204" pitchFamily="34" charset="0"/>
                  </a:rPr>
                  <a:t> mapping function: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ℊ</m:t>
                    </m:r>
                  </m:oMath>
                </a14:m>
                <a:r>
                  <a:rPr lang="en-US" sz="1800">
                    <a:latin typeface="Calibri" panose="020F0502020204030204" pitchFamily="34" charset="0"/>
                    <a:cs typeface="Calibri" panose="020F0502020204030204" pitchFamily="34" charset="0"/>
                  </a:rPr>
                  <a:t>: khoảng </a:t>
                </a:r>
                <a:r>
                  <a:rPr lang="en-US" sz="1800" err="1">
                    <a:latin typeface="Calibri" panose="020F0502020204030204" pitchFamily="34" charset="0"/>
                    <a:cs typeface="Calibri" panose="020F0502020204030204" pitchFamily="34" charset="0"/>
                  </a:rPr>
                  <a:t>cách</a:t>
                </a:r>
                <a:r>
                  <a:rPr lang="en-US" sz="18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800" err="1">
                    <a:latin typeface="Calibri" panose="020F0502020204030204" pitchFamily="34" charset="0"/>
                    <a:cs typeface="Calibri" panose="020F0502020204030204" pitchFamily="34" charset="0"/>
                  </a:rPr>
                  <a:t>trong</a:t>
                </a:r>
                <a:r>
                  <a:rPr lang="en-US" sz="18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𝒳</m:t>
                    </m:r>
                    <m:r>
                      <a:rPr 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⟶</m:t>
                    </m:r>
                    <m:r>
                      <a:rPr 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𝒫</m:t>
                    </m:r>
                  </m:oMath>
                </a14:m>
                <a:r>
                  <a:rPr lang="en-US" sz="180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1D4954E5-CEB2-A94C-E5C6-DC04332D80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3392231"/>
                <a:ext cx="10515600" cy="1965960"/>
              </a:xfrm>
              <a:blipFill>
                <a:blip r:embed="rId2"/>
                <a:stretch>
                  <a:fillRect l="-4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>
            <a:extLst>
              <a:ext uri="{FF2B5EF4-FFF2-40B4-BE49-F238E27FC236}">
                <a16:creationId xmlns:a16="http://schemas.microsoft.com/office/drawing/2014/main" id="{A1AF71E9-FD8F-BEC8-CB41-7DCD4CF17F4E}"/>
              </a:ext>
            </a:extLst>
          </p:cNvPr>
          <p:cNvSpPr/>
          <p:nvPr/>
        </p:nvSpPr>
        <p:spPr>
          <a:xfrm>
            <a:off x="842108" y="4007338"/>
            <a:ext cx="10433537" cy="91830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12292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C43B3C-D5E7-26C7-0864-AEE5227EA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>
                <a:latin typeface="Calibri"/>
                <a:ea typeface="+mj-lt"/>
                <a:cs typeface="+mj-lt"/>
              </a:rPr>
              <a:t>RELATIVE PEs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10057-9933-4058-828C-5672E2440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8C1E5-FB55-42F5-BD6D-9CC153FCDBE6}" type="slidenum">
              <a:rPr lang="en-US" smtClean="0"/>
              <a:t>76</a:t>
            </a:fld>
            <a:endParaRPr lang="en-US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1A4CEDC1-9E9E-330C-B2E2-ABE9A124B6D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286000" cy="365125"/>
          </a:xfrm>
        </p:spPr>
        <p:txBody>
          <a:bodyPr/>
          <a:lstStyle/>
          <a:p>
            <a:r>
              <a:rPr lang="en-US"/>
              <a:t>17/06/2022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230360C1-56C5-8DBA-046F-0B2E3D936210}"/>
              </a:ext>
            </a:extLst>
          </p:cNvPr>
          <p:cNvSpPr txBox="1">
            <a:spLocks/>
          </p:cNvSpPr>
          <p:nvPr/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lIns="91440" tIns="45720" rIns="91440" bIns="4572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>
                <a:ea typeface="+mn-lt"/>
                <a:cs typeface="+mn-lt"/>
              </a:rPr>
              <a:t>Vietnamese NER System</a:t>
            </a:r>
            <a:endParaRPr lang="en-US" sz="1600"/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EE3F8706-FEB0-A77C-2A07-F8CC942E91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2275" y="4145860"/>
            <a:ext cx="6705600" cy="204290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713FA05-F9AD-385A-1D22-A5297706EC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2275" y="1980181"/>
            <a:ext cx="6677025" cy="2048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80990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C43B3C-D5E7-26C7-0864-AEE5227EA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>
                <a:latin typeface="Calibri"/>
                <a:ea typeface="+mj-lt"/>
                <a:cs typeface="+mj-lt"/>
              </a:rPr>
              <a:t>ABSOLUTE-RELATIVE PEs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10057-9933-4058-828C-5672E2440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8C1E5-FB55-42F5-BD6D-9CC153FCDBE6}" type="slidenum">
              <a:rPr lang="en-US" smtClean="0"/>
              <a:t>77</a:t>
            </a:fld>
            <a:endParaRPr lang="en-US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1A4CEDC1-9E9E-330C-B2E2-ABE9A124B6D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286000" cy="365125"/>
          </a:xfrm>
        </p:spPr>
        <p:txBody>
          <a:bodyPr/>
          <a:lstStyle/>
          <a:p>
            <a:r>
              <a:rPr lang="en-US"/>
              <a:t>17/06/2022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230360C1-56C5-8DBA-046F-0B2E3D936210}"/>
              </a:ext>
            </a:extLst>
          </p:cNvPr>
          <p:cNvSpPr txBox="1">
            <a:spLocks/>
          </p:cNvSpPr>
          <p:nvPr/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lIns="91440" tIns="45720" rIns="91440" bIns="4572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>
                <a:ea typeface="+mn-lt"/>
                <a:cs typeface="+mn-lt"/>
              </a:rPr>
              <a:t>Vietnamese NER System</a:t>
            </a:r>
            <a:endParaRPr 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1D4954E5-CEB2-A94C-E5C6-DC04332D802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3040539"/>
                <a:ext cx="10515600" cy="1965960"/>
              </a:xfrm>
            </p:spPr>
            <p:txBody>
              <a:bodyPr>
                <a:normAutofit/>
              </a:bodyPr>
              <a:lstStyle/>
              <a:p>
                <a:r>
                  <a:rPr lang="en-US" sz="1700" err="1">
                    <a:latin typeface="Calibri" panose="020F0502020204030204" pitchFamily="34" charset="0"/>
                    <a:cs typeface="Calibri" panose="020F0502020204030204" pitchFamily="34" charset="0"/>
                  </a:rPr>
                  <a:t>Trong</a:t>
                </a:r>
                <a:r>
                  <a:rPr lang="en-US" sz="17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700" err="1">
                    <a:latin typeface="Calibri" panose="020F0502020204030204" pitchFamily="34" charset="0"/>
                    <a:cs typeface="Calibri" panose="020F0502020204030204" pitchFamily="34" charset="0"/>
                  </a:rPr>
                  <a:t>kiến</a:t>
                </a:r>
                <a:r>
                  <a:rPr lang="en-US" sz="17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700" err="1">
                    <a:latin typeface="Calibri" panose="020F0502020204030204" pitchFamily="34" charset="0"/>
                    <a:cs typeface="Calibri" panose="020F0502020204030204" pitchFamily="34" charset="0"/>
                  </a:rPr>
                  <a:t>trúc</a:t>
                </a:r>
                <a:r>
                  <a:rPr lang="en-US" sz="1700">
                    <a:latin typeface="Calibri" panose="020F0502020204030204" pitchFamily="34" charset="0"/>
                    <a:cs typeface="Calibri" panose="020F0502020204030204" pitchFamily="34" charset="0"/>
                  </a:rPr>
                  <a:t> Transformers, </a:t>
                </a:r>
                <a:r>
                  <a:rPr lang="en-US" sz="1700" err="1">
                    <a:latin typeface="Calibri" panose="020F0502020204030204" pitchFamily="34" charset="0"/>
                    <a:cs typeface="Calibri" panose="020F0502020204030204" pitchFamily="34" charset="0"/>
                  </a:rPr>
                  <a:t>cơ</a:t>
                </a:r>
                <a:r>
                  <a:rPr lang="en-US" sz="17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700" err="1">
                    <a:latin typeface="Calibri" panose="020F0502020204030204" pitchFamily="34" charset="0"/>
                    <a:cs typeface="Calibri" panose="020F0502020204030204" pitchFamily="34" charset="0"/>
                  </a:rPr>
                  <a:t>chế</a:t>
                </a:r>
                <a:r>
                  <a:rPr lang="en-US" sz="1700">
                    <a:latin typeface="Calibri" panose="020F0502020204030204" pitchFamily="34" charset="0"/>
                    <a:cs typeface="Calibri" panose="020F0502020204030204" pitchFamily="34" charset="0"/>
                  </a:rPr>
                  <a:t> self-attention </a:t>
                </a:r>
                <a:r>
                  <a:rPr lang="en-US" sz="1700" err="1">
                    <a:latin typeface="Calibri" panose="020F0502020204030204" pitchFamily="34" charset="0"/>
                    <a:cs typeface="Calibri" panose="020F0502020204030204" pitchFamily="34" charset="0"/>
                  </a:rPr>
                  <a:t>sẽ</a:t>
                </a:r>
                <a:r>
                  <a:rPr lang="en-US" sz="17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700" err="1">
                    <a:latin typeface="Calibri" panose="020F0502020204030204" pitchFamily="34" charset="0"/>
                    <a:cs typeface="Calibri" panose="020F0502020204030204" pitchFamily="34" charset="0"/>
                  </a:rPr>
                  <a:t>được</a:t>
                </a:r>
                <a:r>
                  <a:rPr lang="en-US" sz="17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700" err="1">
                    <a:latin typeface="Calibri" panose="020F0502020204030204" pitchFamily="34" charset="0"/>
                    <a:cs typeface="Calibri" panose="020F0502020204030204" pitchFamily="34" charset="0"/>
                  </a:rPr>
                  <a:t>thay</a:t>
                </a:r>
                <a:r>
                  <a:rPr lang="en-US" sz="17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700" err="1">
                    <a:latin typeface="Calibri" panose="020F0502020204030204" pitchFamily="34" charset="0"/>
                    <a:cs typeface="Calibri" panose="020F0502020204030204" pitchFamily="34" charset="0"/>
                  </a:rPr>
                  <a:t>đổi</a:t>
                </a:r>
                <a:r>
                  <a:rPr lang="en-US" sz="17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700" err="1">
                    <a:latin typeface="Calibri" panose="020F0502020204030204" pitchFamily="34" charset="0"/>
                    <a:cs typeface="Calibri" panose="020F0502020204030204" pitchFamily="34" charset="0"/>
                  </a:rPr>
                  <a:t>tùy</a:t>
                </a:r>
                <a:r>
                  <a:rPr lang="en-US" sz="17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700" err="1">
                    <a:latin typeface="Calibri" panose="020F0502020204030204" pitchFamily="34" charset="0"/>
                    <a:cs typeface="Calibri" panose="020F0502020204030204" pitchFamily="34" charset="0"/>
                  </a:rPr>
                  <a:t>vào</a:t>
                </a:r>
                <a:r>
                  <a:rPr lang="en-US" sz="17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700" err="1">
                    <a:latin typeface="Calibri" panose="020F0502020204030204" pitchFamily="34" charset="0"/>
                    <a:cs typeface="Calibri" panose="020F0502020204030204" pitchFamily="34" charset="0"/>
                  </a:rPr>
                  <a:t>loại</a:t>
                </a:r>
                <a:r>
                  <a:rPr lang="en-US" sz="1700">
                    <a:latin typeface="Calibri" panose="020F0502020204030204" pitchFamily="34" charset="0"/>
                    <a:cs typeface="Calibri" panose="020F0502020204030204" pitchFamily="34" charset="0"/>
                  </a:rPr>
                  <a:t> PE </a:t>
                </a:r>
                <a:r>
                  <a:rPr lang="en-US" sz="1700" err="1">
                    <a:latin typeface="Calibri" panose="020F0502020204030204" pitchFamily="34" charset="0"/>
                    <a:cs typeface="Calibri" panose="020F0502020204030204" pitchFamily="34" charset="0"/>
                  </a:rPr>
                  <a:t>được</a:t>
                </a:r>
                <a:r>
                  <a:rPr lang="en-US" sz="17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700" err="1">
                    <a:latin typeface="Calibri" panose="020F0502020204030204" pitchFamily="34" charset="0"/>
                    <a:cs typeface="Calibri" panose="020F0502020204030204" pitchFamily="34" charset="0"/>
                  </a:rPr>
                  <a:t>sử</a:t>
                </a:r>
                <a:r>
                  <a:rPr lang="en-US" sz="17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700" err="1">
                    <a:latin typeface="Calibri" panose="020F0502020204030204" pitchFamily="34" charset="0"/>
                    <a:cs typeface="Calibri" panose="020F0502020204030204" pitchFamily="34" charset="0"/>
                  </a:rPr>
                  <a:t>dụng</a:t>
                </a:r>
                <a:r>
                  <a:rPr lang="en-US" sz="1700">
                    <a:latin typeface="Calibri" panose="020F0502020204030204" pitchFamily="34" charset="0"/>
                    <a:cs typeface="Calibri" panose="020F0502020204030204" pitchFamily="34" charset="0"/>
                  </a:rPr>
                  <a:t>:</a:t>
                </a:r>
              </a:p>
              <a:p>
                <a:pPr marL="0" indent="0" algn="ctr">
                  <a:lnSpc>
                    <a:spcPct val="150000"/>
                  </a:lnSpc>
                  <a:buNone/>
                </a:pPr>
                <a:r>
                  <a:rPr lang="en-US" sz="1800">
                    <a:latin typeface="Calibri" panose="020F0502020204030204" pitchFamily="34" charset="0"/>
                    <a:cs typeface="Calibri" panose="020F0502020204030204" pitchFamily="34" charset="0"/>
                  </a:rPr>
                  <a:t>APE: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18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80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180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180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180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𝑊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𝑥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800"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⊙</m:t>
                    </m:r>
                  </m:oMath>
                </a14:m>
                <a:r>
                  <a:rPr lang="en-US" sz="1800"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8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en-US" sz="180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𝑊</m:t>
                                  </m:r>
                                </m:e>
                                <m:sup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𝑄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𝑊</m:t>
                                  </m:r>
                                </m:e>
                                <m:sup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𝐾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𝑊</m:t>
                                  </m:r>
                                </m:e>
                                <m:sup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𝑉</m:t>
                                  </m:r>
                                </m:sup>
                              </m:sSup>
                            </m:e>
                          </m:mr>
                        </m:m>
                      </m:e>
                    </m:d>
                  </m:oMath>
                </a14:m>
                <a:r>
                  <a:rPr lang="en-US" sz="1800">
                    <a:latin typeface="Calibri" panose="020F0502020204030204" pitchFamily="34" charset="0"/>
                    <a:cs typeface="Calibri" panose="020F0502020204030204" pitchFamily="34" charset="0"/>
                  </a:rPr>
                  <a:t>		RPE: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18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80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180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180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180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18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𝑊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𝐸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⊙</m:t>
                    </m:r>
                  </m:oMath>
                </a14:m>
                <a:r>
                  <a:rPr lang="en-US" sz="1800"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8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en-US" sz="180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𝑊</m:t>
                                  </m:r>
                                </m:e>
                                <m:sup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𝑄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𝑊</m:t>
                                  </m:r>
                                </m:e>
                                <m:sup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𝐾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𝑊</m:t>
                                  </m:r>
                                </m:e>
                                <m:sup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𝑉</m:t>
                                  </m:r>
                                </m:sup>
                              </m:sSup>
                            </m:e>
                          </m:mr>
                        </m:m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d>
                      <m:dPr>
                        <m:begChr m:val="["/>
                        <m:endChr m:val="]"/>
                        <m:ctrlP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8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800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−</m:t>
                                  </m:r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180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−</m:t>
                                  </m:r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sz="18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1D4954E5-CEB2-A94C-E5C6-DC04332D80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3040539"/>
                <a:ext cx="10515600" cy="1965960"/>
              </a:xfrm>
              <a:blipFill>
                <a:blip r:embed="rId2"/>
                <a:stretch>
                  <a:fillRect l="-290" t="-6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4686647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C43B3C-D5E7-26C7-0864-AEE5227EA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>
                <a:latin typeface="Calibri"/>
                <a:ea typeface="+mj-lt"/>
                <a:cs typeface="+mj-lt"/>
              </a:rPr>
              <a:t>ABSOLUTE-RELATIVE PEs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10057-9933-4058-828C-5672E2440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8C1E5-FB55-42F5-BD6D-9CC153FCDBE6}" type="slidenum">
              <a:rPr lang="en-US" smtClean="0"/>
              <a:t>78</a:t>
            </a:fld>
            <a:endParaRPr lang="en-US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1A4CEDC1-9E9E-330C-B2E2-ABE9A124B6D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286000" cy="365125"/>
          </a:xfrm>
        </p:spPr>
        <p:txBody>
          <a:bodyPr/>
          <a:lstStyle/>
          <a:p>
            <a:r>
              <a:rPr lang="en-US"/>
              <a:t>17/06/2022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230360C1-56C5-8DBA-046F-0B2E3D936210}"/>
              </a:ext>
            </a:extLst>
          </p:cNvPr>
          <p:cNvSpPr txBox="1">
            <a:spLocks/>
          </p:cNvSpPr>
          <p:nvPr/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lIns="91440" tIns="45720" rIns="91440" bIns="4572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>
                <a:ea typeface="+mn-lt"/>
                <a:cs typeface="+mn-lt"/>
              </a:rPr>
              <a:t>Vietnamese NER System</a:t>
            </a:r>
            <a:endParaRPr 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1D4954E5-CEB2-A94C-E5C6-DC04332D802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2121408"/>
                <a:ext cx="10515600" cy="4105656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sz="1800">
                    <a:latin typeface="Calibri" panose="020F0502020204030204" pitchFamily="34" charset="0"/>
                    <a:cs typeface="Calibri" panose="020F0502020204030204" pitchFamily="34" charset="0"/>
                  </a:rPr>
                  <a:t>Những </a:t>
                </a:r>
                <a:r>
                  <a:rPr lang="en-US" sz="1800" err="1">
                    <a:latin typeface="Calibri" panose="020F0502020204030204" pitchFamily="34" charset="0"/>
                    <a:cs typeface="Calibri" panose="020F0502020204030204" pitchFamily="34" charset="0"/>
                  </a:rPr>
                  <a:t>mô</a:t>
                </a:r>
                <a:r>
                  <a:rPr lang="en-US" sz="18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800" err="1">
                    <a:latin typeface="Calibri" panose="020F0502020204030204" pitchFamily="34" charset="0"/>
                    <a:cs typeface="Calibri" panose="020F0502020204030204" pitchFamily="34" charset="0"/>
                  </a:rPr>
                  <a:t>hình</a:t>
                </a:r>
                <a:r>
                  <a:rPr lang="en-US" sz="18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800" err="1">
                    <a:latin typeface="Calibri" panose="020F0502020204030204" pitchFamily="34" charset="0"/>
                    <a:cs typeface="Calibri" panose="020F0502020204030204" pitchFamily="34" charset="0"/>
                  </a:rPr>
                  <a:t>học</a:t>
                </a:r>
                <a:r>
                  <a:rPr lang="en-US" sz="18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800" err="1">
                    <a:latin typeface="Calibri" panose="020F0502020204030204" pitchFamily="34" charset="0"/>
                    <a:cs typeface="Calibri" panose="020F0502020204030204" pitchFamily="34" charset="0"/>
                  </a:rPr>
                  <a:t>biểu</a:t>
                </a:r>
                <a:r>
                  <a:rPr lang="en-US" sz="18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800" err="1">
                    <a:latin typeface="Calibri" panose="020F0502020204030204" pitchFamily="34" charset="0"/>
                    <a:cs typeface="Calibri" panose="020F0502020204030204" pitchFamily="34" charset="0"/>
                  </a:rPr>
                  <a:t>diễn</a:t>
                </a:r>
                <a:r>
                  <a:rPr lang="en-US" sz="1800">
                    <a:latin typeface="Calibri" panose="020F0502020204030204" pitchFamily="34" charset="0"/>
                    <a:cs typeface="Calibri" panose="020F0502020204030204" pitchFamily="34" charset="0"/>
                  </a:rPr>
                  <a:t> (</a:t>
                </a:r>
                <a:r>
                  <a:rPr lang="en-US" sz="1800" err="1">
                    <a:latin typeface="Calibri" panose="020F0502020204030204" pitchFamily="34" charset="0"/>
                    <a:cs typeface="Calibri" panose="020F0502020204030204" pitchFamily="34" charset="0"/>
                  </a:rPr>
                  <a:t>dạng</a:t>
                </a:r>
                <a:r>
                  <a:rPr lang="en-US" sz="18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800" b="1">
                    <a:latin typeface="Calibri" panose="020F0502020204030204" pitchFamily="34" charset="0"/>
                    <a:cs typeface="Calibri" panose="020F0502020204030204" pitchFamily="34" charset="0"/>
                  </a:rPr>
                  <a:t>BERT</a:t>
                </a:r>
                <a:r>
                  <a:rPr lang="en-US" sz="1800">
                    <a:latin typeface="Calibri" panose="020F0502020204030204" pitchFamily="34" charset="0"/>
                    <a:cs typeface="Calibri" panose="020F0502020204030204" pitchFamily="34" charset="0"/>
                  </a:rPr>
                  <a:t>) </a:t>
                </a:r>
                <a:r>
                  <a:rPr lang="en-US" sz="1800" err="1">
                    <a:latin typeface="Calibri" panose="020F0502020204030204" pitchFamily="34" charset="0"/>
                    <a:cs typeface="Calibri" panose="020F0502020204030204" pitchFamily="34" charset="0"/>
                  </a:rPr>
                  <a:t>quan</a:t>
                </a:r>
                <a:r>
                  <a:rPr lang="en-US" sz="18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800" err="1">
                    <a:latin typeface="Calibri" panose="020F0502020204030204" pitchFamily="34" charset="0"/>
                    <a:cs typeface="Calibri" panose="020F0502020204030204" pitchFamily="34" charset="0"/>
                  </a:rPr>
                  <a:t>tâm</a:t>
                </a:r>
                <a:r>
                  <a:rPr lang="en-US" sz="1800">
                    <a:latin typeface="Calibri" panose="020F0502020204030204" pitchFamily="34" charset="0"/>
                    <a:cs typeface="Calibri" panose="020F0502020204030204" pitchFamily="34" charset="0"/>
                  </a:rPr>
                  <a:t> relative position </a:t>
                </a:r>
                <a:r>
                  <a:rPr lang="en-US" sz="1800" err="1">
                    <a:latin typeface="Calibri" panose="020F0502020204030204" pitchFamily="34" charset="0"/>
                    <a:cs typeface="Calibri" panose="020F0502020204030204" pitchFamily="34" charset="0"/>
                  </a:rPr>
                  <a:t>hơn</a:t>
                </a:r>
                <a:r>
                  <a:rPr lang="en-US" sz="1800">
                    <a:latin typeface="Calibri" panose="020F0502020204030204" pitchFamily="34" charset="0"/>
                    <a:cs typeface="Calibri" panose="020F0502020204030204" pitchFamily="34" charset="0"/>
                  </a:rPr>
                  <a:t>. </a:t>
                </a:r>
                <a:r>
                  <a:rPr lang="en-US" sz="1800" err="1">
                    <a:latin typeface="Calibri" panose="020F0502020204030204" pitchFamily="34" charset="0"/>
                    <a:cs typeface="Calibri" panose="020F0502020204030204" pitchFamily="34" charset="0"/>
                  </a:rPr>
                  <a:t>Trong</a:t>
                </a:r>
                <a:r>
                  <a:rPr lang="en-US" sz="18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800" err="1">
                    <a:latin typeface="Calibri" panose="020F0502020204030204" pitchFamily="34" charset="0"/>
                    <a:cs typeface="Calibri" panose="020F0502020204030204" pitchFamily="34" charset="0"/>
                  </a:rPr>
                  <a:t>khi</a:t>
                </a:r>
                <a:r>
                  <a:rPr lang="en-US" sz="18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800" err="1">
                    <a:latin typeface="Calibri" panose="020F0502020204030204" pitchFamily="34" charset="0"/>
                    <a:cs typeface="Calibri" panose="020F0502020204030204" pitchFamily="34" charset="0"/>
                  </a:rPr>
                  <a:t>những</a:t>
                </a:r>
                <a:r>
                  <a:rPr lang="en-US" sz="18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800" err="1">
                    <a:latin typeface="Calibri" panose="020F0502020204030204" pitchFamily="34" charset="0"/>
                    <a:cs typeface="Calibri" panose="020F0502020204030204" pitchFamily="34" charset="0"/>
                  </a:rPr>
                  <a:t>mô</a:t>
                </a:r>
                <a:r>
                  <a:rPr lang="en-US" sz="18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800" err="1">
                    <a:latin typeface="Calibri" panose="020F0502020204030204" pitchFamily="34" charset="0"/>
                    <a:cs typeface="Calibri" panose="020F0502020204030204" pitchFamily="34" charset="0"/>
                  </a:rPr>
                  <a:t>hình</a:t>
                </a:r>
                <a:r>
                  <a:rPr lang="en-US" sz="18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800" err="1">
                    <a:latin typeface="Calibri" panose="020F0502020204030204" pitchFamily="34" charset="0"/>
                    <a:cs typeface="Calibri" panose="020F0502020204030204" pitchFamily="34" charset="0"/>
                  </a:rPr>
                  <a:t>sinh</a:t>
                </a:r>
                <a:r>
                  <a:rPr lang="en-US" sz="1800">
                    <a:latin typeface="Calibri" panose="020F0502020204030204" pitchFamily="34" charset="0"/>
                    <a:cs typeface="Calibri" panose="020F0502020204030204" pitchFamily="34" charset="0"/>
                  </a:rPr>
                  <a:t> (</a:t>
                </a:r>
                <a:r>
                  <a:rPr lang="en-US" sz="1800" err="1">
                    <a:latin typeface="Calibri" panose="020F0502020204030204" pitchFamily="34" charset="0"/>
                    <a:cs typeface="Calibri" panose="020F0502020204030204" pitchFamily="34" charset="0"/>
                  </a:rPr>
                  <a:t>dạng</a:t>
                </a:r>
                <a:r>
                  <a:rPr lang="en-US" sz="18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800" b="1">
                    <a:latin typeface="Calibri" panose="020F0502020204030204" pitchFamily="34" charset="0"/>
                    <a:cs typeface="Calibri" panose="020F0502020204030204" pitchFamily="34" charset="0"/>
                  </a:rPr>
                  <a:t>GPT</a:t>
                </a:r>
                <a:r>
                  <a:rPr lang="en-US" sz="1800">
                    <a:latin typeface="Calibri" panose="020F0502020204030204" pitchFamily="34" charset="0"/>
                    <a:cs typeface="Calibri" panose="020F0502020204030204" pitchFamily="34" charset="0"/>
                  </a:rPr>
                  <a:t>) </a:t>
                </a:r>
                <a:r>
                  <a:rPr lang="en-US" sz="1800" err="1">
                    <a:latin typeface="Calibri" panose="020F0502020204030204" pitchFamily="34" charset="0"/>
                    <a:cs typeface="Calibri" panose="020F0502020204030204" pitchFamily="34" charset="0"/>
                  </a:rPr>
                  <a:t>quan</a:t>
                </a:r>
                <a:r>
                  <a:rPr lang="en-US" sz="18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800" err="1">
                    <a:latin typeface="Calibri" panose="020F0502020204030204" pitchFamily="34" charset="0"/>
                    <a:cs typeface="Calibri" panose="020F0502020204030204" pitchFamily="34" charset="0"/>
                  </a:rPr>
                  <a:t>tâm</a:t>
                </a:r>
                <a:r>
                  <a:rPr lang="en-US" sz="1800">
                    <a:latin typeface="Calibri" panose="020F0502020204030204" pitchFamily="34" charset="0"/>
                    <a:cs typeface="Calibri" panose="020F0502020204030204" pitchFamily="34" charset="0"/>
                  </a:rPr>
                  <a:t> absolute position </a:t>
                </a:r>
                <a:r>
                  <a:rPr lang="en-US" sz="1800" err="1">
                    <a:latin typeface="Calibri" panose="020F0502020204030204" pitchFamily="34" charset="0"/>
                    <a:cs typeface="Calibri" panose="020F0502020204030204" pitchFamily="34" charset="0"/>
                  </a:rPr>
                  <a:t>hơn</a:t>
                </a:r>
                <a:r>
                  <a:rPr lang="en-US" sz="180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sz="1800" b="1" err="1">
                    <a:latin typeface="Calibri" panose="020F0502020204030204" pitchFamily="34" charset="0"/>
                    <a:cs typeface="Calibri" panose="020F0502020204030204" pitchFamily="34" charset="0"/>
                  </a:rPr>
                  <a:t>Giải</a:t>
                </a:r>
                <a:r>
                  <a:rPr lang="en-US" sz="1800" b="1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800" b="1" err="1">
                    <a:latin typeface="Calibri" panose="020F0502020204030204" pitchFamily="34" charset="0"/>
                    <a:cs typeface="Calibri" panose="020F0502020204030204" pitchFamily="34" charset="0"/>
                  </a:rPr>
                  <a:t>thích</a:t>
                </a:r>
                <a:r>
                  <a:rPr lang="en-US" sz="1800" b="1">
                    <a:latin typeface="Calibri" panose="020F0502020204030204" pitchFamily="34" charset="0"/>
                    <a:cs typeface="Calibri" panose="020F0502020204030204" pitchFamily="34" charset="0"/>
                  </a:rPr>
                  <a:t>: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sz="1800" err="1">
                    <a:latin typeface="Calibri" panose="020F0502020204030204" pitchFamily="34" charset="0"/>
                    <a:cs typeface="Calibri" panose="020F0502020204030204" pitchFamily="34" charset="0"/>
                  </a:rPr>
                  <a:t>Những</a:t>
                </a:r>
                <a:r>
                  <a:rPr lang="en-US" sz="18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800" err="1">
                    <a:latin typeface="Calibri" panose="020F0502020204030204" pitchFamily="34" charset="0"/>
                    <a:cs typeface="Calibri" panose="020F0502020204030204" pitchFamily="34" charset="0"/>
                  </a:rPr>
                  <a:t>mô</a:t>
                </a:r>
                <a:r>
                  <a:rPr lang="en-US" sz="18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800" err="1">
                    <a:latin typeface="Calibri" panose="020F0502020204030204" pitchFamily="34" charset="0"/>
                    <a:cs typeface="Calibri" panose="020F0502020204030204" pitchFamily="34" charset="0"/>
                  </a:rPr>
                  <a:t>hình</a:t>
                </a:r>
                <a:r>
                  <a:rPr lang="en-US" sz="18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800" err="1">
                    <a:latin typeface="Calibri" panose="020F0502020204030204" pitchFamily="34" charset="0"/>
                    <a:cs typeface="Calibri" panose="020F0502020204030204" pitchFamily="34" charset="0"/>
                  </a:rPr>
                  <a:t>học</a:t>
                </a:r>
                <a:r>
                  <a:rPr lang="en-US" sz="18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800" err="1">
                    <a:latin typeface="Calibri" panose="020F0502020204030204" pitchFamily="34" charset="0"/>
                    <a:cs typeface="Calibri" panose="020F0502020204030204" pitchFamily="34" charset="0"/>
                  </a:rPr>
                  <a:t>biểu</a:t>
                </a:r>
                <a:r>
                  <a:rPr lang="en-US" sz="18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800" err="1">
                    <a:latin typeface="Calibri" panose="020F0502020204030204" pitchFamily="34" charset="0"/>
                    <a:cs typeface="Calibri" panose="020F0502020204030204" pitchFamily="34" charset="0"/>
                  </a:rPr>
                  <a:t>diễn</a:t>
                </a:r>
                <a:r>
                  <a:rPr lang="en-US" sz="18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800" err="1">
                    <a:latin typeface="Calibri" panose="020F0502020204030204" pitchFamily="34" charset="0"/>
                    <a:cs typeface="Calibri" panose="020F0502020204030204" pitchFamily="34" charset="0"/>
                  </a:rPr>
                  <a:t>dựa</a:t>
                </a:r>
                <a:r>
                  <a:rPr lang="en-US" sz="18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800" err="1">
                    <a:latin typeface="Calibri" panose="020F0502020204030204" pitchFamily="34" charset="0"/>
                    <a:cs typeface="Calibri" panose="020F0502020204030204" pitchFamily="34" charset="0"/>
                  </a:rPr>
                  <a:t>trên</a:t>
                </a:r>
                <a:r>
                  <a:rPr lang="en-US" sz="18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800" b="1">
                    <a:latin typeface="Calibri" panose="020F0502020204030204" pitchFamily="34" charset="0"/>
                    <a:cs typeface="Calibri" panose="020F0502020204030204" pitchFamily="34" charset="0"/>
                  </a:rPr>
                  <a:t>Encoder</a:t>
                </a:r>
                <a:r>
                  <a:rPr lang="en-US" sz="18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800" err="1">
                    <a:latin typeface="Calibri" panose="020F0502020204030204" pitchFamily="34" charset="0"/>
                    <a:cs typeface="Calibri" panose="020F0502020204030204" pitchFamily="34" charset="0"/>
                  </a:rPr>
                  <a:t>của</a:t>
                </a:r>
                <a:r>
                  <a:rPr lang="en-US" sz="18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800" b="1">
                    <a:latin typeface="Calibri" panose="020F0502020204030204" pitchFamily="34" charset="0"/>
                    <a:cs typeface="Calibri" panose="020F0502020204030204" pitchFamily="34" charset="0"/>
                  </a:rPr>
                  <a:t>Transformers</a:t>
                </a:r>
                <a:r>
                  <a:rPr lang="en-US" sz="1800">
                    <a:latin typeface="Calibri" panose="020F0502020204030204" pitchFamily="34" charset="0"/>
                    <a:cs typeface="Calibri" panose="020F0502020204030204" pitchFamily="34" charset="0"/>
                  </a:rPr>
                  <a:t>. Encoder </a:t>
                </a:r>
                <a:r>
                  <a:rPr lang="en-US" sz="1800" err="1">
                    <a:latin typeface="Calibri" panose="020F0502020204030204" pitchFamily="34" charset="0"/>
                    <a:cs typeface="Calibri" panose="020F0502020204030204" pitchFamily="34" charset="0"/>
                  </a:rPr>
                  <a:t>sẽ</a:t>
                </a:r>
                <a:r>
                  <a:rPr lang="en-US" sz="18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800" err="1">
                    <a:latin typeface="Calibri" panose="020F0502020204030204" pitchFamily="34" charset="0"/>
                    <a:cs typeface="Calibri" panose="020F0502020204030204" pitchFamily="34" charset="0"/>
                  </a:rPr>
                  <a:t>cực</a:t>
                </a:r>
                <a:r>
                  <a:rPr lang="en-US" sz="18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800" err="1">
                    <a:latin typeface="Calibri" panose="020F0502020204030204" pitchFamily="34" charset="0"/>
                    <a:cs typeface="Calibri" panose="020F0502020204030204" pitchFamily="34" charset="0"/>
                  </a:rPr>
                  <a:t>tiểu</a:t>
                </a:r>
                <a:r>
                  <a:rPr lang="en-US" sz="18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800" err="1">
                    <a:latin typeface="Calibri" panose="020F0502020204030204" pitchFamily="34" charset="0"/>
                    <a:cs typeface="Calibri" panose="020F0502020204030204" pitchFamily="34" charset="0"/>
                  </a:rPr>
                  <a:t>hóa</a:t>
                </a:r>
                <a:r>
                  <a:rPr lang="en-US" sz="18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800" err="1">
                    <a:latin typeface="Calibri" panose="020F0502020204030204" pitchFamily="34" charset="0"/>
                    <a:cs typeface="Calibri" panose="020F0502020204030204" pitchFamily="34" charset="0"/>
                  </a:rPr>
                  <a:t>hàm</a:t>
                </a:r>
                <a:r>
                  <a:rPr lang="en-US" sz="18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800" err="1">
                    <a:latin typeface="Calibri" panose="020F0502020204030204" pitchFamily="34" charset="0"/>
                    <a:cs typeface="Calibri" panose="020F0502020204030204" pitchFamily="34" charset="0"/>
                  </a:rPr>
                  <a:t>mất</a:t>
                </a:r>
                <a:r>
                  <a:rPr lang="en-US" sz="18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800" err="1">
                    <a:latin typeface="Calibri" panose="020F0502020204030204" pitchFamily="34" charset="0"/>
                    <a:cs typeface="Calibri" panose="020F0502020204030204" pitchFamily="34" charset="0"/>
                  </a:rPr>
                  <a:t>mát</a:t>
                </a:r>
                <a:r>
                  <a:rPr lang="en-US" sz="18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800" err="1">
                    <a:latin typeface="Calibri" panose="020F0502020204030204" pitchFamily="34" charset="0"/>
                    <a:cs typeface="Calibri" panose="020F0502020204030204" pitchFamily="34" charset="0"/>
                  </a:rPr>
                  <a:t>của</a:t>
                </a:r>
                <a:r>
                  <a:rPr lang="en-US" sz="18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800" b="1">
                    <a:latin typeface="Calibri" panose="020F0502020204030204" pitchFamily="34" charset="0"/>
                    <a:cs typeface="Calibri" panose="020F0502020204030204" pitchFamily="34" charset="0"/>
                  </a:rPr>
                  <a:t>masked language modeling:</a:t>
                </a:r>
                <a:endParaRPr lang="en-US" sz="18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ℒ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𝒰</m:t>
                          </m:r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𝑖</m:t>
                          </m:r>
                        </m:sub>
                        <m:sup/>
                        <m:e>
                          <m:func>
                            <m:func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8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1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,…</m:t>
                                  </m:r>
                                  <m:sSub>
                                    <m:sSubPr>
                                      <m:ctrlPr>
                                        <a:rPr lang="en-US" sz="1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𝑖</m:t>
                                      </m:r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1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𝑖</m:t>
                                      </m:r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,…,</m:t>
                                  </m:r>
                                  <m:sSub>
                                    <m:sSubPr>
                                      <m:ctrlPr>
                                        <a:rPr lang="en-US" sz="1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𝑙</m:t>
                                      </m:r>
                                    </m:sub>
                                  </m:s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;</m:t>
                                  </m:r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𝜃</m:t>
                                  </m:r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US" sz="18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en-US" sz="1800" err="1">
                    <a:latin typeface="Calibri" panose="020F0502020204030204" pitchFamily="34" charset="0"/>
                    <a:cs typeface="Calibri" panose="020F0502020204030204" pitchFamily="34" charset="0"/>
                  </a:rPr>
                  <a:t>Những</a:t>
                </a:r>
                <a:r>
                  <a:rPr lang="en-US" sz="18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800" err="1">
                    <a:latin typeface="Calibri" panose="020F0502020204030204" pitchFamily="34" charset="0"/>
                    <a:cs typeface="Calibri" panose="020F0502020204030204" pitchFamily="34" charset="0"/>
                  </a:rPr>
                  <a:t>mô</a:t>
                </a:r>
                <a:r>
                  <a:rPr lang="en-US" sz="18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800" err="1">
                    <a:latin typeface="Calibri" panose="020F0502020204030204" pitchFamily="34" charset="0"/>
                    <a:cs typeface="Calibri" panose="020F0502020204030204" pitchFamily="34" charset="0"/>
                  </a:rPr>
                  <a:t>hình</a:t>
                </a:r>
                <a:r>
                  <a:rPr lang="en-US" sz="18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800" err="1">
                    <a:latin typeface="Calibri" panose="020F0502020204030204" pitchFamily="34" charset="0"/>
                    <a:cs typeface="Calibri" panose="020F0502020204030204" pitchFamily="34" charset="0"/>
                  </a:rPr>
                  <a:t>sinh</a:t>
                </a:r>
                <a:r>
                  <a:rPr lang="en-US" sz="18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800" err="1">
                    <a:latin typeface="Calibri" panose="020F0502020204030204" pitchFamily="34" charset="0"/>
                    <a:cs typeface="Calibri" panose="020F0502020204030204" pitchFamily="34" charset="0"/>
                  </a:rPr>
                  <a:t>dựa</a:t>
                </a:r>
                <a:r>
                  <a:rPr lang="en-US" sz="18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800" err="1">
                    <a:latin typeface="Calibri" panose="020F0502020204030204" pitchFamily="34" charset="0"/>
                    <a:cs typeface="Calibri" panose="020F0502020204030204" pitchFamily="34" charset="0"/>
                  </a:rPr>
                  <a:t>trên</a:t>
                </a:r>
                <a:r>
                  <a:rPr lang="en-US" sz="18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800" b="1">
                    <a:latin typeface="Calibri" panose="020F0502020204030204" pitchFamily="34" charset="0"/>
                    <a:cs typeface="Calibri" panose="020F0502020204030204" pitchFamily="34" charset="0"/>
                  </a:rPr>
                  <a:t>Decoder</a:t>
                </a:r>
                <a:r>
                  <a:rPr lang="en-US" sz="18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800" err="1">
                    <a:latin typeface="Calibri" panose="020F0502020204030204" pitchFamily="34" charset="0"/>
                    <a:cs typeface="Calibri" panose="020F0502020204030204" pitchFamily="34" charset="0"/>
                  </a:rPr>
                  <a:t>của</a:t>
                </a:r>
                <a:r>
                  <a:rPr lang="en-US" sz="18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800" b="1">
                    <a:latin typeface="Calibri" panose="020F0502020204030204" pitchFamily="34" charset="0"/>
                    <a:cs typeface="Calibri" panose="020F0502020204030204" pitchFamily="34" charset="0"/>
                  </a:rPr>
                  <a:t>Transformers</a:t>
                </a:r>
                <a:r>
                  <a:rPr lang="en-US" sz="1800">
                    <a:latin typeface="Calibri" panose="020F0502020204030204" pitchFamily="34" charset="0"/>
                    <a:cs typeface="Calibri" panose="020F0502020204030204" pitchFamily="34" charset="0"/>
                  </a:rPr>
                  <a:t>. Decoder </a:t>
                </a:r>
                <a:r>
                  <a:rPr lang="en-US" sz="1800" err="1">
                    <a:latin typeface="Calibri" panose="020F0502020204030204" pitchFamily="34" charset="0"/>
                    <a:cs typeface="Calibri" panose="020F0502020204030204" pitchFamily="34" charset="0"/>
                  </a:rPr>
                  <a:t>sẽ</a:t>
                </a:r>
                <a:r>
                  <a:rPr lang="en-US" sz="18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800" err="1">
                    <a:latin typeface="Calibri" panose="020F0502020204030204" pitchFamily="34" charset="0"/>
                    <a:cs typeface="Calibri" panose="020F0502020204030204" pitchFamily="34" charset="0"/>
                  </a:rPr>
                  <a:t>cực</a:t>
                </a:r>
                <a:r>
                  <a:rPr lang="en-US" sz="18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800" err="1">
                    <a:latin typeface="Calibri" panose="020F0502020204030204" pitchFamily="34" charset="0"/>
                    <a:cs typeface="Calibri" panose="020F0502020204030204" pitchFamily="34" charset="0"/>
                  </a:rPr>
                  <a:t>tiểu</a:t>
                </a:r>
                <a:r>
                  <a:rPr lang="en-US" sz="18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800" err="1">
                    <a:latin typeface="Calibri" panose="020F0502020204030204" pitchFamily="34" charset="0"/>
                    <a:cs typeface="Calibri" panose="020F0502020204030204" pitchFamily="34" charset="0"/>
                  </a:rPr>
                  <a:t>hóa</a:t>
                </a:r>
                <a:r>
                  <a:rPr lang="en-US" sz="18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800" err="1">
                    <a:latin typeface="Calibri" panose="020F0502020204030204" pitchFamily="34" charset="0"/>
                    <a:cs typeface="Calibri" panose="020F0502020204030204" pitchFamily="34" charset="0"/>
                  </a:rPr>
                  <a:t>hàm</a:t>
                </a:r>
                <a:r>
                  <a:rPr lang="en-US" sz="18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800" err="1">
                    <a:latin typeface="Calibri" panose="020F0502020204030204" pitchFamily="34" charset="0"/>
                    <a:cs typeface="Calibri" panose="020F0502020204030204" pitchFamily="34" charset="0"/>
                  </a:rPr>
                  <a:t>mất</a:t>
                </a:r>
                <a:r>
                  <a:rPr lang="en-US" sz="18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800" err="1">
                    <a:latin typeface="Calibri" panose="020F0502020204030204" pitchFamily="34" charset="0"/>
                    <a:cs typeface="Calibri" panose="020F0502020204030204" pitchFamily="34" charset="0"/>
                  </a:rPr>
                  <a:t>mát</a:t>
                </a:r>
                <a:r>
                  <a:rPr lang="en-US" sz="18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800" err="1">
                    <a:latin typeface="Calibri" panose="020F0502020204030204" pitchFamily="34" charset="0"/>
                    <a:cs typeface="Calibri" panose="020F0502020204030204" pitchFamily="34" charset="0"/>
                  </a:rPr>
                  <a:t>của</a:t>
                </a:r>
                <a:r>
                  <a:rPr lang="en-US" sz="18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800" b="1">
                    <a:latin typeface="Calibri" panose="020F0502020204030204" pitchFamily="34" charset="0"/>
                    <a:cs typeface="Calibri" panose="020F0502020204030204" pitchFamily="34" charset="0"/>
                  </a:rPr>
                  <a:t>autoregressive language modeling</a:t>
                </a:r>
                <a:r>
                  <a:rPr lang="en-US" sz="1800">
                    <a:latin typeface="Calibri" panose="020F0502020204030204" pitchFamily="34" charset="0"/>
                    <a:cs typeface="Calibri" panose="020F0502020204030204" pitchFamily="34" charset="0"/>
                  </a:rPr>
                  <a:t>:</a:t>
                </a:r>
              </a:p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ℒ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𝒰</m:t>
                          </m:r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𝑖</m:t>
                          </m:r>
                        </m:sub>
                        <m:sup/>
                        <m:e>
                          <m:func>
                            <m:func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8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1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,…</m:t>
                                  </m:r>
                                  <m:sSub>
                                    <m:sSubPr>
                                      <m:ctrlPr>
                                        <a:rPr lang="en-US" sz="1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𝑖</m:t>
                                      </m:r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;</m:t>
                                  </m:r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𝜃</m:t>
                                  </m:r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US" sz="18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1D4954E5-CEB2-A94C-E5C6-DC04332D80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121408"/>
                <a:ext cx="10515600" cy="4105656"/>
              </a:xfrm>
              <a:blipFill>
                <a:blip r:embed="rId2"/>
                <a:stretch>
                  <a:fillRect l="-406" t="-1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2545779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C43B3C-D5E7-26C7-0864-AEE5227EA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>
                <a:latin typeface="Calibri"/>
                <a:ea typeface="+mj-lt"/>
                <a:cs typeface="+mj-lt"/>
              </a:rPr>
              <a:t>MODEL ARCHITECTURE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10057-9933-4058-828C-5672E2440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8C1E5-FB55-42F5-BD6D-9CC153FCDBE6}" type="slidenum">
              <a:rPr lang="en-US" smtClean="0"/>
              <a:t>79</a:t>
            </a:fld>
            <a:endParaRPr lang="en-US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1A4CEDC1-9E9E-330C-B2E2-ABE9A124B6D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286000" cy="365125"/>
          </a:xfrm>
        </p:spPr>
        <p:txBody>
          <a:bodyPr/>
          <a:lstStyle/>
          <a:p>
            <a:r>
              <a:rPr lang="en-US"/>
              <a:t>17/06/2022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230360C1-56C5-8DBA-046F-0B2E3D936210}"/>
              </a:ext>
            </a:extLst>
          </p:cNvPr>
          <p:cNvSpPr txBox="1">
            <a:spLocks/>
          </p:cNvSpPr>
          <p:nvPr/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lIns="91440" tIns="45720" rIns="91440" bIns="4572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>
                <a:ea typeface="+mn-lt"/>
                <a:cs typeface="+mn-lt"/>
              </a:rPr>
              <a:t>Vietnamese NER System</a:t>
            </a:r>
            <a:endParaRPr lang="en-US" sz="1600"/>
          </a:p>
        </p:txBody>
      </p:sp>
      <p:pic>
        <p:nvPicPr>
          <p:cNvPr id="5" name="Content Placeholder 4" descr="A picture containing text, outdoor&#10;&#10;Description automatically generated">
            <a:extLst>
              <a:ext uri="{FF2B5EF4-FFF2-40B4-BE49-F238E27FC236}">
                <a16:creationId xmlns:a16="http://schemas.microsoft.com/office/drawing/2014/main" id="{D9A77EB2-B434-1EE5-0F9E-69DFDBF6D6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10022" y="2076450"/>
            <a:ext cx="7371955" cy="4105275"/>
          </a:xfrm>
        </p:spPr>
      </p:pic>
    </p:spTree>
    <p:extLst>
      <p:ext uri="{BB962C8B-B14F-4D97-AF65-F5344CB8AC3E}">
        <p14:creationId xmlns:p14="http://schemas.microsoft.com/office/powerpoint/2010/main" val="29324726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1C06CE-95EA-7144-0E1C-90E2F0239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>
                <a:latin typeface="Calibri"/>
                <a:ea typeface="+mj-lt"/>
                <a:cs typeface="+mj-lt"/>
              </a:rPr>
              <a:t>STATISTICAL LANGUAGE MODEL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1AE8AC-C84B-353D-D680-ACFE6C522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8C1E5-FB55-42F5-BD6D-9CC153FCDBE6}" type="slidenum">
              <a:rPr lang="en-US" smtClean="0"/>
              <a:t>8</a:t>
            </a:fld>
            <a:endParaRPr lang="en-US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712B61E2-B282-4D1E-8782-6DB5FA0CB0A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286000" cy="365125"/>
          </a:xfrm>
        </p:spPr>
        <p:txBody>
          <a:bodyPr/>
          <a:lstStyle/>
          <a:p>
            <a:r>
              <a:rPr lang="en-US"/>
              <a:t>27/05/2022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75A51255-078A-6F5D-B9F1-A2190BAE5632}"/>
              </a:ext>
            </a:extLst>
          </p:cNvPr>
          <p:cNvSpPr txBox="1">
            <a:spLocks/>
          </p:cNvSpPr>
          <p:nvPr/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lIns="91440" tIns="45720" rIns="91440" bIns="4572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>
                <a:ea typeface="+mn-lt"/>
                <a:cs typeface="+mn-lt"/>
              </a:rPr>
              <a:t>Vietnamese NER System</a:t>
            </a:r>
            <a:endParaRPr lang="en-US" sz="1600"/>
          </a:p>
        </p:txBody>
      </p:sp>
      <p:pic>
        <p:nvPicPr>
          <p:cNvPr id="10" name="Content Placeholder 9" descr="Icon&#10;&#10;Description automatically generated">
            <a:extLst>
              <a:ext uri="{FF2B5EF4-FFF2-40B4-BE49-F238E27FC236}">
                <a16:creationId xmlns:a16="http://schemas.microsoft.com/office/drawing/2014/main" id="{CF24FAD3-B851-737A-19E8-3AFA230D64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319462" y="2743200"/>
            <a:ext cx="5553075" cy="2771775"/>
          </a:xfrm>
        </p:spPr>
      </p:pic>
    </p:spTree>
    <p:extLst>
      <p:ext uri="{BB962C8B-B14F-4D97-AF65-F5344CB8AC3E}">
        <p14:creationId xmlns:p14="http://schemas.microsoft.com/office/powerpoint/2010/main" val="353338879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530668-5CE9-1390-2284-2873DE963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>
                <a:latin typeface="Calibri"/>
                <a:ea typeface="+mj-lt"/>
                <a:cs typeface="+mj-lt"/>
              </a:rPr>
              <a:t>PRE-TRAINING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6D2998-0A47-B39D-95F6-A949B5AF4C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8C1E5-FB55-42F5-BD6D-9CC153FCDBE6}" type="slidenum">
              <a:rPr lang="en-US" dirty="0" smtClean="0"/>
              <a:t>80</a:t>
            </a:fld>
            <a:endParaRPr lang="en-US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CB9243C8-C480-5804-073A-952554395A8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286000" cy="365125"/>
          </a:xfrm>
        </p:spPr>
        <p:txBody>
          <a:bodyPr/>
          <a:lstStyle/>
          <a:p>
            <a:r>
              <a:rPr lang="en-US"/>
              <a:t>17/06/2022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6AF9B83C-6706-97D3-467C-DAEA5002AB82}"/>
              </a:ext>
            </a:extLst>
          </p:cNvPr>
          <p:cNvSpPr txBox="1">
            <a:spLocks/>
          </p:cNvSpPr>
          <p:nvPr/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lIns="91440" tIns="45720" rIns="91440" bIns="4572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>
                <a:ea typeface="+mn-lt"/>
                <a:cs typeface="+mn-lt"/>
              </a:rPr>
              <a:t>Vietnamese NER System</a:t>
            </a:r>
            <a:endParaRPr lang="en-US" sz="1600"/>
          </a:p>
        </p:txBody>
      </p:sp>
      <p:pic>
        <p:nvPicPr>
          <p:cNvPr id="19" name="Content Placeholder 18" descr="Chart, diagram&#10;&#10;Description automatically generated">
            <a:extLst>
              <a:ext uri="{FF2B5EF4-FFF2-40B4-BE49-F238E27FC236}">
                <a16:creationId xmlns:a16="http://schemas.microsoft.com/office/drawing/2014/main" id="{FF6E68D9-CE2E-AA88-FCD1-DCDA8FFD317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342791"/>
            <a:ext cx="5181600" cy="3801193"/>
          </a:xfrm>
        </p:spPr>
      </p:pic>
      <p:pic>
        <p:nvPicPr>
          <p:cNvPr id="17" name="Content Placeholder 16" descr="Diagram&#10;&#10;Description automatically generated">
            <a:extLst>
              <a:ext uri="{FF2B5EF4-FFF2-40B4-BE49-F238E27FC236}">
                <a16:creationId xmlns:a16="http://schemas.microsoft.com/office/drawing/2014/main" id="{E49D967D-60EA-F46C-0B9C-CF444E284A1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838200" y="2342791"/>
            <a:ext cx="5181600" cy="3801193"/>
          </a:xfrm>
        </p:spPr>
      </p:pic>
    </p:spTree>
    <p:extLst>
      <p:ext uri="{BB962C8B-B14F-4D97-AF65-F5344CB8AC3E}">
        <p14:creationId xmlns:p14="http://schemas.microsoft.com/office/powerpoint/2010/main" val="303423012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C43B3C-D5E7-26C7-0864-AEE5227EA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>
                <a:latin typeface="Calibri"/>
                <a:ea typeface="+mj-lt"/>
                <a:cs typeface="+mj-lt"/>
              </a:rPr>
              <a:t>MASKED LANGUAGE MODEL (MLM)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10057-9933-4058-828C-5672E2440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8C1E5-FB55-42F5-BD6D-9CC153FCDBE6}" type="slidenum">
              <a:rPr lang="en-US" smtClean="0"/>
              <a:t>81</a:t>
            </a:fld>
            <a:endParaRPr lang="en-US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1A4CEDC1-9E9E-330C-B2E2-ABE9A124B6D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286000" cy="365125"/>
          </a:xfrm>
        </p:spPr>
        <p:txBody>
          <a:bodyPr/>
          <a:lstStyle/>
          <a:p>
            <a:r>
              <a:rPr lang="en-US"/>
              <a:t>17/06/2022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230360C1-56C5-8DBA-046F-0B2E3D936210}"/>
              </a:ext>
            </a:extLst>
          </p:cNvPr>
          <p:cNvSpPr txBox="1">
            <a:spLocks/>
          </p:cNvSpPr>
          <p:nvPr/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lIns="91440" tIns="45720" rIns="91440" bIns="4572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>
                <a:ea typeface="+mn-lt"/>
                <a:cs typeface="+mn-lt"/>
              </a:rPr>
              <a:t>Vietnamese NER System</a:t>
            </a:r>
            <a:endParaRPr 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1926F60C-314E-52B3-769D-7BD11B61AEA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2688336"/>
                <a:ext cx="10515600" cy="2487168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200000"/>
                  </a:lnSpc>
                </a:pPr>
                <a:r>
                  <a:rPr lang="en-US" sz="1700">
                    <a:latin typeface="Calibri" panose="020F0502020204030204" pitchFamily="34" charset="0"/>
                    <a:cs typeface="Calibri" panose="020F0502020204030204" pitchFamily="34" charset="0"/>
                  </a:rPr>
                  <a:t>Ý </a:t>
                </a:r>
                <a:r>
                  <a:rPr lang="en-US" sz="1700" err="1">
                    <a:latin typeface="Calibri" panose="020F0502020204030204" pitchFamily="34" charset="0"/>
                    <a:cs typeface="Calibri" panose="020F0502020204030204" pitchFamily="34" charset="0"/>
                  </a:rPr>
                  <a:t>tưởng</a:t>
                </a:r>
                <a:r>
                  <a:rPr lang="en-US" sz="1700">
                    <a:latin typeface="Calibri" panose="020F0502020204030204" pitchFamily="34" charset="0"/>
                    <a:cs typeface="Calibri" panose="020F0502020204030204" pitchFamily="34" charset="0"/>
                  </a:rPr>
                  <a:t>: </a:t>
                </a:r>
                <a:r>
                  <a:rPr lang="en-US" sz="1700" err="1">
                    <a:latin typeface="Calibri" panose="020F0502020204030204" pitchFamily="34" charset="0"/>
                    <a:cs typeface="Calibri" panose="020F0502020204030204" pitchFamily="34" charset="0"/>
                  </a:rPr>
                  <a:t>Thay</a:t>
                </a:r>
                <a:r>
                  <a:rPr lang="en-US" sz="17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700" err="1">
                    <a:latin typeface="Calibri" panose="020F0502020204030204" pitchFamily="34" charset="0"/>
                    <a:cs typeface="Calibri" panose="020F0502020204030204" pitchFamily="34" charset="0"/>
                  </a:rPr>
                  <a:t>thế</a:t>
                </a:r>
                <a:r>
                  <a:rPr lang="en-US" sz="17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700" b="1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𝒌</m:t>
                    </m:r>
                    <m:r>
                      <a:rPr lang="en-US" sz="1700" b="1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%</m:t>
                    </m:r>
                  </m:oMath>
                </a14:m>
                <a:r>
                  <a:rPr lang="en-US" sz="1700" b="1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700">
                    <a:latin typeface="Calibri" panose="020F0502020204030204" pitchFamily="34" charset="0"/>
                    <a:cs typeface="Calibri" panose="020F0502020204030204" pitchFamily="34" charset="0"/>
                  </a:rPr>
                  <a:t>input words </a:t>
                </a:r>
                <a:r>
                  <a:rPr lang="en-US" sz="1700" err="1">
                    <a:latin typeface="Calibri" panose="020F0502020204030204" pitchFamily="34" charset="0"/>
                    <a:cs typeface="Calibri" panose="020F0502020204030204" pitchFamily="34" charset="0"/>
                  </a:rPr>
                  <a:t>bằng</a:t>
                </a:r>
                <a:r>
                  <a:rPr lang="en-US" sz="1700">
                    <a:latin typeface="Calibri" panose="020F0502020204030204" pitchFamily="34" charset="0"/>
                    <a:cs typeface="Calibri" panose="020F0502020204030204" pitchFamily="34" charset="0"/>
                  </a:rPr>
                  <a:t> token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17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17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𝑴𝑨𝑺𝑲</m:t>
                        </m:r>
                      </m:e>
                    </m:d>
                  </m:oMath>
                </a14:m>
                <a:r>
                  <a:rPr lang="en-US" sz="170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:r>
                  <a:rPr lang="en-US" sz="1700" err="1">
                    <a:latin typeface="Calibri" panose="020F0502020204030204" pitchFamily="34" charset="0"/>
                    <a:cs typeface="Calibri" panose="020F0502020204030204" pitchFamily="34" charset="0"/>
                  </a:rPr>
                  <a:t>mô</a:t>
                </a:r>
                <a:r>
                  <a:rPr lang="en-US" sz="17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700" err="1">
                    <a:latin typeface="Calibri" panose="020F0502020204030204" pitchFamily="34" charset="0"/>
                    <a:cs typeface="Calibri" panose="020F0502020204030204" pitchFamily="34" charset="0"/>
                  </a:rPr>
                  <a:t>hình</a:t>
                </a:r>
                <a:r>
                  <a:rPr lang="en-US" sz="17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700" err="1">
                    <a:latin typeface="Calibri" panose="020F0502020204030204" pitchFamily="34" charset="0"/>
                    <a:cs typeface="Calibri" panose="020F0502020204030204" pitchFamily="34" charset="0"/>
                  </a:rPr>
                  <a:t>sẽ</a:t>
                </a:r>
                <a:r>
                  <a:rPr lang="en-US" sz="17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700" err="1">
                    <a:latin typeface="Calibri" panose="020F0502020204030204" pitchFamily="34" charset="0"/>
                    <a:cs typeface="Calibri" panose="020F0502020204030204" pitchFamily="34" charset="0"/>
                  </a:rPr>
                  <a:t>dự</a:t>
                </a:r>
                <a:r>
                  <a:rPr lang="en-US" sz="17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700" err="1">
                    <a:latin typeface="Calibri" panose="020F0502020204030204" pitchFamily="34" charset="0"/>
                    <a:cs typeface="Calibri" panose="020F0502020204030204" pitchFamily="34" charset="0"/>
                  </a:rPr>
                  <a:t>đoán</a:t>
                </a:r>
                <a:r>
                  <a:rPr lang="en-US" sz="17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700" err="1">
                    <a:latin typeface="Calibri" panose="020F0502020204030204" pitchFamily="34" charset="0"/>
                    <a:cs typeface="Calibri" panose="020F0502020204030204" pitchFamily="34" charset="0"/>
                  </a:rPr>
                  <a:t>từ</a:t>
                </a:r>
                <a:r>
                  <a:rPr lang="en-US" sz="17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700" err="1">
                    <a:latin typeface="Calibri" panose="020F0502020204030204" pitchFamily="34" charset="0"/>
                    <a:cs typeface="Calibri" panose="020F0502020204030204" pitchFamily="34" charset="0"/>
                  </a:rPr>
                  <a:t>được</a:t>
                </a:r>
                <a:r>
                  <a:rPr lang="en-US" sz="1700">
                    <a:latin typeface="Calibri" panose="020F0502020204030204" pitchFamily="34" charset="0"/>
                    <a:cs typeface="Calibri" panose="020F0502020204030204" pitchFamily="34" charset="0"/>
                  </a:rPr>
                  <a:t> mask </a:t>
                </a:r>
                <a:r>
                  <a:rPr lang="en-US" sz="1700" err="1">
                    <a:latin typeface="Calibri" panose="020F0502020204030204" pitchFamily="34" charset="0"/>
                    <a:cs typeface="Calibri" panose="020F0502020204030204" pitchFamily="34" charset="0"/>
                  </a:rPr>
                  <a:t>lại</a:t>
                </a:r>
                <a:r>
                  <a:rPr lang="en-US" sz="17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700" err="1">
                    <a:latin typeface="Calibri" panose="020F0502020204030204" pitchFamily="34" charset="0"/>
                    <a:cs typeface="Calibri" panose="020F0502020204030204" pitchFamily="34" charset="0"/>
                  </a:rPr>
                  <a:t>là</a:t>
                </a:r>
                <a:r>
                  <a:rPr lang="en-US" sz="17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700" err="1">
                    <a:latin typeface="Calibri" panose="020F0502020204030204" pitchFamily="34" charset="0"/>
                    <a:cs typeface="Calibri" panose="020F0502020204030204" pitchFamily="34" charset="0"/>
                  </a:rPr>
                  <a:t>gì</a:t>
                </a:r>
                <a:r>
                  <a:rPr lang="en-US" sz="170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>
                  <a:lnSpc>
                    <a:spcPct val="200000"/>
                  </a:lnSpc>
                </a:pPr>
                <a:r>
                  <a:rPr lang="en-US" sz="1700" err="1">
                    <a:latin typeface="Calibri" panose="020F0502020204030204" pitchFamily="34" charset="0"/>
                    <a:cs typeface="Calibri" panose="020F0502020204030204" pitchFamily="34" charset="0"/>
                  </a:rPr>
                  <a:t>Vấn</a:t>
                </a:r>
                <a:r>
                  <a:rPr lang="en-US" sz="17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700" err="1">
                    <a:latin typeface="Calibri" panose="020F0502020204030204" pitchFamily="34" charset="0"/>
                    <a:cs typeface="Calibri" panose="020F0502020204030204" pitchFamily="34" charset="0"/>
                  </a:rPr>
                  <a:t>đề</a:t>
                </a:r>
                <a:r>
                  <a:rPr lang="en-US" sz="1700">
                    <a:latin typeface="Calibri" panose="020F0502020204030204" pitchFamily="34" charset="0"/>
                    <a:cs typeface="Calibri" panose="020F0502020204030204" pitchFamily="34" charset="0"/>
                  </a:rPr>
                  <a:t>:</a:t>
                </a:r>
              </a:p>
              <a:p>
                <a:pPr lvl="1">
                  <a:lnSpc>
                    <a:spcPct val="200000"/>
                  </a:lnSpc>
                  <a:buFont typeface="Courier New" panose="02070309020205020404" pitchFamily="49" charset="0"/>
                  <a:buChar char="o"/>
                </a:pPr>
                <a:r>
                  <a:rPr lang="en-US" sz="1700" err="1">
                    <a:latin typeface="Calibri" panose="020F0502020204030204" pitchFamily="34" charset="0"/>
                    <a:cs typeface="Calibri" panose="020F0502020204030204" pitchFamily="34" charset="0"/>
                  </a:rPr>
                  <a:t>Nếu</a:t>
                </a:r>
                <a:r>
                  <a:rPr lang="en-US" sz="17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7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𝑘</m:t>
                    </m:r>
                  </m:oMath>
                </a14:m>
                <a:r>
                  <a:rPr lang="en-US" sz="17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700" err="1">
                    <a:latin typeface="Calibri" panose="020F0502020204030204" pitchFamily="34" charset="0"/>
                    <a:cs typeface="Calibri" panose="020F0502020204030204" pitchFamily="34" charset="0"/>
                  </a:rPr>
                  <a:t>quá</a:t>
                </a:r>
                <a:r>
                  <a:rPr lang="en-US" sz="17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700" err="1">
                    <a:latin typeface="Calibri" panose="020F0502020204030204" pitchFamily="34" charset="0"/>
                    <a:cs typeface="Calibri" panose="020F0502020204030204" pitchFamily="34" charset="0"/>
                  </a:rPr>
                  <a:t>nhỏ</a:t>
                </a:r>
                <a:r>
                  <a:rPr lang="en-US" sz="17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700" err="1">
                    <a:latin typeface="Calibri" panose="020F0502020204030204" pitchFamily="34" charset="0"/>
                    <a:cs typeface="Calibri" panose="020F0502020204030204" pitchFamily="34" charset="0"/>
                  </a:rPr>
                  <a:t>thì</a:t>
                </a:r>
                <a:r>
                  <a:rPr lang="en-US" sz="17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700" err="1">
                    <a:latin typeface="Calibri" panose="020F0502020204030204" pitchFamily="34" charset="0"/>
                    <a:cs typeface="Calibri" panose="020F0502020204030204" pitchFamily="34" charset="0"/>
                  </a:rPr>
                  <a:t>thời</a:t>
                </a:r>
                <a:r>
                  <a:rPr lang="en-US" sz="17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700" err="1">
                    <a:latin typeface="Calibri" panose="020F0502020204030204" pitchFamily="34" charset="0"/>
                    <a:cs typeface="Calibri" panose="020F0502020204030204" pitchFamily="34" charset="0"/>
                  </a:rPr>
                  <a:t>gian</a:t>
                </a:r>
                <a:r>
                  <a:rPr lang="en-US" sz="1700">
                    <a:latin typeface="Calibri" panose="020F0502020204030204" pitchFamily="34" charset="0"/>
                    <a:cs typeface="Calibri" panose="020F0502020204030204" pitchFamily="34" charset="0"/>
                  </a:rPr>
                  <a:t> train </a:t>
                </a:r>
                <a:r>
                  <a:rPr lang="en-US" sz="1700" err="1">
                    <a:latin typeface="Calibri" panose="020F0502020204030204" pitchFamily="34" charset="0"/>
                    <a:cs typeface="Calibri" panose="020F0502020204030204" pitchFamily="34" charset="0"/>
                  </a:rPr>
                  <a:t>là</a:t>
                </a:r>
                <a:r>
                  <a:rPr lang="en-US" sz="17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700" err="1">
                    <a:latin typeface="Calibri" panose="020F0502020204030204" pitchFamily="34" charset="0"/>
                    <a:cs typeface="Calibri" panose="020F0502020204030204" pitchFamily="34" charset="0"/>
                  </a:rPr>
                  <a:t>rất</a:t>
                </a:r>
                <a:r>
                  <a:rPr lang="en-US" sz="17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700" err="1">
                    <a:latin typeface="Calibri" panose="020F0502020204030204" pitchFamily="34" charset="0"/>
                    <a:cs typeface="Calibri" panose="020F0502020204030204" pitchFamily="34" charset="0"/>
                  </a:rPr>
                  <a:t>lớn</a:t>
                </a:r>
                <a:r>
                  <a:rPr lang="en-US" sz="1700">
                    <a:latin typeface="Calibri" panose="020F0502020204030204" pitchFamily="34" charset="0"/>
                    <a:cs typeface="Calibri" panose="020F0502020204030204" pitchFamily="34" charset="0"/>
                  </a:rPr>
                  <a:t>. </a:t>
                </a:r>
                <a:r>
                  <a:rPr lang="en-US" sz="1700" err="1">
                    <a:latin typeface="Calibri" panose="020F0502020204030204" pitchFamily="34" charset="0"/>
                    <a:cs typeface="Calibri" panose="020F0502020204030204" pitchFamily="34" charset="0"/>
                  </a:rPr>
                  <a:t>Tuy</a:t>
                </a:r>
                <a:r>
                  <a:rPr lang="en-US" sz="17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700" err="1">
                    <a:latin typeface="Calibri" panose="020F0502020204030204" pitchFamily="34" charset="0"/>
                    <a:cs typeface="Calibri" panose="020F0502020204030204" pitchFamily="34" charset="0"/>
                  </a:rPr>
                  <a:t>nhiên</a:t>
                </a:r>
                <a:r>
                  <a:rPr lang="en-US" sz="170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:r>
                  <a:rPr lang="en-US" sz="1700" err="1">
                    <a:latin typeface="Calibri" panose="020F0502020204030204" pitchFamily="34" charset="0"/>
                    <a:cs typeface="Calibri" panose="020F0502020204030204" pitchFamily="34" charset="0"/>
                  </a:rPr>
                  <a:t>nếu</a:t>
                </a:r>
                <a:r>
                  <a:rPr lang="en-US" sz="17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7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𝑘</m:t>
                    </m:r>
                  </m:oMath>
                </a14:m>
                <a:r>
                  <a:rPr lang="en-US" sz="17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700" err="1">
                    <a:latin typeface="Calibri" panose="020F0502020204030204" pitchFamily="34" charset="0"/>
                    <a:cs typeface="Calibri" panose="020F0502020204030204" pitchFamily="34" charset="0"/>
                  </a:rPr>
                  <a:t>quá</a:t>
                </a:r>
                <a:r>
                  <a:rPr lang="en-US" sz="17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700" err="1">
                    <a:latin typeface="Calibri" panose="020F0502020204030204" pitchFamily="34" charset="0"/>
                    <a:cs typeface="Calibri" panose="020F0502020204030204" pitchFamily="34" charset="0"/>
                  </a:rPr>
                  <a:t>lớn</a:t>
                </a:r>
                <a:r>
                  <a:rPr lang="en-US" sz="17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700" err="1">
                    <a:latin typeface="Calibri" panose="020F0502020204030204" pitchFamily="34" charset="0"/>
                    <a:cs typeface="Calibri" panose="020F0502020204030204" pitchFamily="34" charset="0"/>
                  </a:rPr>
                  <a:t>sẽ</a:t>
                </a:r>
                <a:r>
                  <a:rPr lang="en-US" sz="17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700" err="1">
                    <a:latin typeface="Calibri" panose="020F0502020204030204" pitchFamily="34" charset="0"/>
                    <a:cs typeface="Calibri" panose="020F0502020204030204" pitchFamily="34" charset="0"/>
                  </a:rPr>
                  <a:t>không</a:t>
                </a:r>
                <a:r>
                  <a:rPr lang="en-US" sz="17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700" err="1">
                    <a:latin typeface="Calibri" panose="020F0502020204030204" pitchFamily="34" charset="0"/>
                    <a:cs typeface="Calibri" panose="020F0502020204030204" pitchFamily="34" charset="0"/>
                  </a:rPr>
                  <a:t>đủ</a:t>
                </a:r>
                <a:r>
                  <a:rPr lang="en-US" sz="1700">
                    <a:latin typeface="Calibri" panose="020F0502020204030204" pitchFamily="34" charset="0"/>
                    <a:cs typeface="Calibri" panose="020F0502020204030204" pitchFamily="34" charset="0"/>
                  </a:rPr>
                  <a:t> context </a:t>
                </a:r>
                <a:r>
                  <a:rPr lang="en-US" sz="1700" err="1">
                    <a:latin typeface="Calibri" panose="020F0502020204030204" pitchFamily="34" charset="0"/>
                    <a:cs typeface="Calibri" panose="020F0502020204030204" pitchFamily="34" charset="0"/>
                  </a:rPr>
                  <a:t>để</a:t>
                </a:r>
                <a:r>
                  <a:rPr lang="en-US" sz="17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700" err="1">
                    <a:latin typeface="Calibri" panose="020F0502020204030204" pitchFamily="34" charset="0"/>
                    <a:cs typeface="Calibri" panose="020F0502020204030204" pitchFamily="34" charset="0"/>
                  </a:rPr>
                  <a:t>học</a:t>
                </a:r>
                <a:r>
                  <a:rPr lang="en-US" sz="170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lvl="1">
                  <a:lnSpc>
                    <a:spcPct val="200000"/>
                  </a:lnSpc>
                  <a:buFont typeface="Courier New" panose="02070309020205020404" pitchFamily="49" charset="0"/>
                  <a:buChar char="o"/>
                </a:pPr>
                <a:r>
                  <a:rPr lang="en-US" sz="1700" err="1">
                    <a:latin typeface="Calibri" panose="020F0502020204030204" pitchFamily="34" charset="0"/>
                    <a:cs typeface="Calibri" panose="020F0502020204030204" pitchFamily="34" charset="0"/>
                  </a:rPr>
                  <a:t>Những</a:t>
                </a:r>
                <a:r>
                  <a:rPr lang="en-US" sz="1700">
                    <a:latin typeface="Calibri" panose="020F0502020204030204" pitchFamily="34" charset="0"/>
                    <a:cs typeface="Calibri" panose="020F0502020204030204" pitchFamily="34" charset="0"/>
                  </a:rPr>
                  <a:t> input word </a:t>
                </a:r>
                <a:r>
                  <a:rPr lang="en-US" sz="1700" err="1">
                    <a:latin typeface="Calibri" panose="020F0502020204030204" pitchFamily="34" charset="0"/>
                    <a:cs typeface="Calibri" panose="020F0502020204030204" pitchFamily="34" charset="0"/>
                  </a:rPr>
                  <a:t>được</a:t>
                </a:r>
                <a:r>
                  <a:rPr lang="en-US" sz="17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700" err="1">
                    <a:latin typeface="Calibri" panose="020F0502020204030204" pitchFamily="34" charset="0"/>
                    <a:cs typeface="Calibri" panose="020F0502020204030204" pitchFamily="34" charset="0"/>
                  </a:rPr>
                  <a:t>chọn</a:t>
                </a:r>
                <a:r>
                  <a:rPr lang="en-US" sz="17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700" err="1">
                    <a:latin typeface="Calibri" panose="020F0502020204030204" pitchFamily="34" charset="0"/>
                    <a:cs typeface="Calibri" panose="020F0502020204030204" pitchFamily="34" charset="0"/>
                  </a:rPr>
                  <a:t>để</a:t>
                </a:r>
                <a:r>
                  <a:rPr lang="en-US" sz="1700">
                    <a:latin typeface="Calibri" panose="020F0502020204030204" pitchFamily="34" charset="0"/>
                    <a:cs typeface="Calibri" panose="020F0502020204030204" pitchFamily="34" charset="0"/>
                  </a:rPr>
                  <a:t> mask </a:t>
                </a:r>
                <a:r>
                  <a:rPr lang="en-US" sz="1700" err="1">
                    <a:latin typeface="Calibri" panose="020F0502020204030204" pitchFamily="34" charset="0"/>
                    <a:cs typeface="Calibri" panose="020F0502020204030204" pitchFamily="34" charset="0"/>
                  </a:rPr>
                  <a:t>sẽ</a:t>
                </a:r>
                <a:r>
                  <a:rPr lang="en-US" sz="17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700" err="1">
                    <a:latin typeface="Calibri" panose="020F0502020204030204" pitchFamily="34" charset="0"/>
                    <a:cs typeface="Calibri" panose="020F0502020204030204" pitchFamily="34" charset="0"/>
                  </a:rPr>
                  <a:t>không</a:t>
                </a:r>
                <a:r>
                  <a:rPr lang="en-US" sz="1700">
                    <a:latin typeface="Calibri" panose="020F0502020204030204" pitchFamily="34" charset="0"/>
                    <a:cs typeface="Calibri" panose="020F0502020204030204" pitchFamily="34" charset="0"/>
                  </a:rPr>
                  <a:t> bao </a:t>
                </a:r>
                <a:r>
                  <a:rPr lang="en-US" sz="1700" err="1">
                    <a:latin typeface="Calibri" panose="020F0502020204030204" pitchFamily="34" charset="0"/>
                    <a:cs typeface="Calibri" panose="020F0502020204030204" pitchFamily="34" charset="0"/>
                  </a:rPr>
                  <a:t>giờ</a:t>
                </a:r>
                <a:r>
                  <a:rPr lang="en-US" sz="17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700" err="1">
                    <a:latin typeface="Calibri" panose="020F0502020204030204" pitchFamily="34" charset="0"/>
                    <a:cs typeface="Calibri" panose="020F0502020204030204" pitchFamily="34" charset="0"/>
                  </a:rPr>
                  <a:t>được</a:t>
                </a:r>
                <a:r>
                  <a:rPr lang="en-US" sz="17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700" err="1">
                    <a:latin typeface="Calibri" panose="020F0502020204030204" pitchFamily="34" charset="0"/>
                    <a:cs typeface="Calibri" panose="020F0502020204030204" pitchFamily="34" charset="0"/>
                  </a:rPr>
                  <a:t>nhìn</a:t>
                </a:r>
                <a:r>
                  <a:rPr lang="en-US" sz="17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700" err="1">
                    <a:latin typeface="Calibri" panose="020F0502020204030204" pitchFamily="34" charset="0"/>
                    <a:cs typeface="Calibri" panose="020F0502020204030204" pitchFamily="34" charset="0"/>
                  </a:rPr>
                  <a:t>thấy</a:t>
                </a:r>
                <a:r>
                  <a:rPr lang="en-US" sz="17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700" err="1">
                    <a:latin typeface="Calibri" panose="020F0502020204030204" pitchFamily="34" charset="0"/>
                    <a:cs typeface="Calibri" panose="020F0502020204030204" pitchFamily="34" charset="0"/>
                  </a:rPr>
                  <a:t>trong</a:t>
                </a:r>
                <a:r>
                  <a:rPr lang="en-US" sz="17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700" err="1">
                    <a:latin typeface="Calibri" panose="020F0502020204030204" pitchFamily="34" charset="0"/>
                    <a:cs typeface="Calibri" panose="020F0502020204030204" pitchFamily="34" charset="0"/>
                  </a:rPr>
                  <a:t>quá</a:t>
                </a:r>
                <a:r>
                  <a:rPr lang="en-US" sz="17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700" err="1">
                    <a:latin typeface="Calibri" panose="020F0502020204030204" pitchFamily="34" charset="0"/>
                    <a:cs typeface="Calibri" panose="020F0502020204030204" pitchFamily="34" charset="0"/>
                  </a:rPr>
                  <a:t>trình</a:t>
                </a:r>
                <a:r>
                  <a:rPr lang="en-US" sz="1700">
                    <a:latin typeface="Calibri" panose="020F0502020204030204" pitchFamily="34" charset="0"/>
                    <a:cs typeface="Calibri" panose="020F0502020204030204" pitchFamily="34" charset="0"/>
                  </a:rPr>
                  <a:t> train.</a:t>
                </a: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1926F60C-314E-52B3-769D-7BD11B61AEA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688336"/>
                <a:ext cx="10515600" cy="2487168"/>
              </a:xfrm>
              <a:blipFill>
                <a:blip r:embed="rId2"/>
                <a:stretch>
                  <a:fillRect l="-2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6631085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C43B3C-D5E7-26C7-0864-AEE5227EA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>
                <a:latin typeface="Calibri"/>
                <a:ea typeface="+mj-lt"/>
                <a:cs typeface="+mj-lt"/>
              </a:rPr>
              <a:t>MASKED LANGUAGE MODEL (MLM)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10057-9933-4058-828C-5672E2440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8C1E5-FB55-42F5-BD6D-9CC153FCDBE6}" type="slidenum">
              <a:rPr lang="en-US" smtClean="0"/>
              <a:t>82</a:t>
            </a:fld>
            <a:endParaRPr lang="en-US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1A4CEDC1-9E9E-330C-B2E2-ABE9A124B6D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286000" cy="365125"/>
          </a:xfrm>
        </p:spPr>
        <p:txBody>
          <a:bodyPr/>
          <a:lstStyle/>
          <a:p>
            <a:r>
              <a:rPr lang="en-US"/>
              <a:t>17/06/2022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230360C1-56C5-8DBA-046F-0B2E3D936210}"/>
              </a:ext>
            </a:extLst>
          </p:cNvPr>
          <p:cNvSpPr txBox="1">
            <a:spLocks/>
          </p:cNvSpPr>
          <p:nvPr/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lIns="91440" tIns="45720" rIns="91440" bIns="4572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>
                <a:ea typeface="+mn-lt"/>
                <a:cs typeface="+mn-lt"/>
              </a:rPr>
              <a:t>Vietnamese NER System</a:t>
            </a:r>
            <a:endParaRPr 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1926F60C-314E-52B3-769D-7BD11B61AEA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2240280"/>
                <a:ext cx="10515600" cy="3648456"/>
              </a:xfrm>
            </p:spPr>
            <p:txBody>
              <a:bodyPr>
                <a:normAutofit fontScale="77500" lnSpcReduction="20000"/>
              </a:bodyPr>
              <a:lstStyle/>
              <a:p>
                <a:pPr marL="228600" lvl="2">
                  <a:lnSpc>
                    <a:spcPct val="170000"/>
                  </a:lnSpc>
                  <a:spcBef>
                    <a:spcPts val="1000"/>
                  </a:spcBef>
                </a:pPr>
                <a:r>
                  <a:rPr lang="en-US" sz="1600" err="1">
                    <a:latin typeface="Calibri" panose="020F0502020204030204" pitchFamily="34" charset="0"/>
                    <a:cs typeface="Calibri" panose="020F0502020204030204" pitchFamily="34" charset="0"/>
                  </a:rPr>
                  <a:t>Giải</a:t>
                </a:r>
                <a:r>
                  <a:rPr lang="en-US" sz="16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600" err="1">
                    <a:latin typeface="Calibri" panose="020F0502020204030204" pitchFamily="34" charset="0"/>
                    <a:cs typeface="Calibri" panose="020F0502020204030204" pitchFamily="34" charset="0"/>
                  </a:rPr>
                  <a:t>pháp</a:t>
                </a:r>
                <a:r>
                  <a:rPr lang="en-US" sz="1600">
                    <a:latin typeface="Calibri" panose="020F0502020204030204" pitchFamily="34" charset="0"/>
                    <a:cs typeface="Calibri" panose="020F0502020204030204" pitchFamily="34" charset="0"/>
                  </a:rPr>
                  <a:t>: 15% </a:t>
                </a:r>
                <a:r>
                  <a:rPr lang="en-US" sz="1600" err="1">
                    <a:latin typeface="Calibri" panose="020F0502020204030204" pitchFamily="34" charset="0"/>
                    <a:cs typeface="Calibri" panose="020F0502020204030204" pitchFamily="34" charset="0"/>
                  </a:rPr>
                  <a:t>số</a:t>
                </a:r>
                <a:r>
                  <a:rPr lang="en-US" sz="16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600" err="1">
                    <a:latin typeface="Calibri" panose="020F0502020204030204" pitchFamily="34" charset="0"/>
                    <a:cs typeface="Calibri" panose="020F0502020204030204" pitchFamily="34" charset="0"/>
                  </a:rPr>
                  <a:t>lượng</a:t>
                </a:r>
                <a:r>
                  <a:rPr lang="en-US" sz="16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600" err="1">
                    <a:latin typeface="Calibri" panose="020F0502020204030204" pitchFamily="34" charset="0"/>
                    <a:cs typeface="Calibri" panose="020F0502020204030204" pitchFamily="34" charset="0"/>
                  </a:rPr>
                  <a:t>từ</a:t>
                </a:r>
                <a:r>
                  <a:rPr lang="en-US" sz="16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600" err="1">
                    <a:latin typeface="Calibri" panose="020F0502020204030204" pitchFamily="34" charset="0"/>
                    <a:cs typeface="Calibri" panose="020F0502020204030204" pitchFamily="34" charset="0"/>
                  </a:rPr>
                  <a:t>sẽ</a:t>
                </a:r>
                <a:r>
                  <a:rPr lang="en-US" sz="16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600" err="1">
                    <a:latin typeface="Calibri" panose="020F0502020204030204" pitchFamily="34" charset="0"/>
                    <a:cs typeface="Calibri" panose="020F0502020204030204" pitchFamily="34" charset="0"/>
                  </a:rPr>
                  <a:t>được</a:t>
                </a:r>
                <a:r>
                  <a:rPr lang="en-US" sz="16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600" err="1">
                    <a:latin typeface="Calibri" panose="020F0502020204030204" pitchFamily="34" charset="0"/>
                    <a:cs typeface="Calibri" panose="020F0502020204030204" pitchFamily="34" charset="0"/>
                  </a:rPr>
                  <a:t>sử</a:t>
                </a:r>
                <a:r>
                  <a:rPr lang="en-US" sz="16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600" err="1">
                    <a:latin typeface="Calibri" panose="020F0502020204030204" pitchFamily="34" charset="0"/>
                    <a:cs typeface="Calibri" panose="020F0502020204030204" pitchFamily="34" charset="0"/>
                  </a:rPr>
                  <a:t>dụng</a:t>
                </a:r>
                <a:r>
                  <a:rPr lang="en-US" sz="16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600" err="1">
                    <a:latin typeface="Calibri" panose="020F0502020204030204" pitchFamily="34" charset="0"/>
                    <a:cs typeface="Calibri" panose="020F0502020204030204" pitchFamily="34" charset="0"/>
                  </a:rPr>
                  <a:t>để</a:t>
                </a:r>
                <a:r>
                  <a:rPr lang="en-US" sz="1600">
                    <a:latin typeface="Calibri" panose="020F0502020204030204" pitchFamily="34" charset="0"/>
                    <a:cs typeface="Calibri" panose="020F0502020204030204" pitchFamily="34" charset="0"/>
                  </a:rPr>
                  <a:t> predict, </a:t>
                </a:r>
                <a:r>
                  <a:rPr lang="en-US" sz="1600" err="1">
                    <a:latin typeface="Calibri" panose="020F0502020204030204" pitchFamily="34" charset="0"/>
                    <a:cs typeface="Calibri" panose="020F0502020204030204" pitchFamily="34" charset="0"/>
                  </a:rPr>
                  <a:t>tuy</a:t>
                </a:r>
                <a:r>
                  <a:rPr lang="en-US" sz="16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600" err="1">
                    <a:latin typeface="Calibri" panose="020F0502020204030204" pitchFamily="34" charset="0"/>
                    <a:cs typeface="Calibri" panose="020F0502020204030204" pitchFamily="34" charset="0"/>
                  </a:rPr>
                  <a:t>nhiên</a:t>
                </a:r>
                <a:r>
                  <a:rPr lang="en-US" sz="16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600" err="1">
                    <a:latin typeface="Calibri" panose="020F0502020204030204" pitchFamily="34" charset="0"/>
                    <a:cs typeface="Calibri" panose="020F0502020204030204" pitchFamily="34" charset="0"/>
                  </a:rPr>
                  <a:t>chúng</a:t>
                </a:r>
                <a:r>
                  <a:rPr lang="en-US" sz="16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600" err="1">
                    <a:latin typeface="Calibri" panose="020F0502020204030204" pitchFamily="34" charset="0"/>
                    <a:cs typeface="Calibri" panose="020F0502020204030204" pitchFamily="34" charset="0"/>
                  </a:rPr>
                  <a:t>sẽ</a:t>
                </a:r>
                <a:r>
                  <a:rPr lang="en-US" sz="16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600" err="1">
                    <a:latin typeface="Calibri" panose="020F0502020204030204" pitchFamily="34" charset="0"/>
                    <a:cs typeface="Calibri" panose="020F0502020204030204" pitchFamily="34" charset="0"/>
                  </a:rPr>
                  <a:t>không</a:t>
                </a:r>
                <a:r>
                  <a:rPr lang="en-US" sz="16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600" err="1">
                    <a:latin typeface="Calibri" panose="020F0502020204030204" pitchFamily="34" charset="0"/>
                    <a:cs typeface="Calibri" panose="020F0502020204030204" pitchFamily="34" charset="0"/>
                  </a:rPr>
                  <a:t>được</a:t>
                </a:r>
                <a:r>
                  <a:rPr lang="en-US" sz="16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600" err="1">
                    <a:latin typeface="Calibri" panose="020F0502020204030204" pitchFamily="34" charset="0"/>
                    <a:cs typeface="Calibri" panose="020F0502020204030204" pitchFamily="34" charset="0"/>
                  </a:rPr>
                  <a:t>thay</a:t>
                </a:r>
                <a:r>
                  <a:rPr lang="en-US" sz="1600">
                    <a:latin typeface="Calibri" panose="020F0502020204030204" pitchFamily="34" charset="0"/>
                    <a:cs typeface="Calibri" panose="020F0502020204030204" pitchFamily="34" charset="0"/>
                  </a:rPr>
                  <a:t> bằng token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16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160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𝑀𝐴𝑆𝐾</m:t>
                        </m:r>
                      </m:e>
                    </m:d>
                  </m:oMath>
                </a14:m>
                <a:r>
                  <a:rPr lang="en-US" sz="16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600" err="1">
                    <a:latin typeface="Calibri" panose="020F0502020204030204" pitchFamily="34" charset="0"/>
                    <a:cs typeface="Calibri" panose="020F0502020204030204" pitchFamily="34" charset="0"/>
                  </a:rPr>
                  <a:t>trong</a:t>
                </a:r>
                <a:r>
                  <a:rPr lang="en-US" sz="16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600" err="1">
                    <a:latin typeface="Calibri" panose="020F0502020204030204" pitchFamily="34" charset="0"/>
                    <a:cs typeface="Calibri" panose="020F0502020204030204" pitchFamily="34" charset="0"/>
                  </a:rPr>
                  <a:t>toàn</a:t>
                </a:r>
                <a:r>
                  <a:rPr lang="en-US" sz="16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600" err="1">
                    <a:latin typeface="Calibri" panose="020F0502020204030204" pitchFamily="34" charset="0"/>
                    <a:cs typeface="Calibri" panose="020F0502020204030204" pitchFamily="34" charset="0"/>
                  </a:rPr>
                  <a:t>bộ</a:t>
                </a:r>
                <a:r>
                  <a:rPr lang="en-US" sz="16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600" err="1">
                    <a:latin typeface="Calibri" panose="020F0502020204030204" pitchFamily="34" charset="0"/>
                    <a:cs typeface="Calibri" panose="020F0502020204030204" pitchFamily="34" charset="0"/>
                  </a:rPr>
                  <a:t>thời</a:t>
                </a:r>
                <a:r>
                  <a:rPr lang="en-US" sz="16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600" err="1">
                    <a:latin typeface="Calibri" panose="020F0502020204030204" pitchFamily="34" charset="0"/>
                    <a:cs typeface="Calibri" panose="020F0502020204030204" pitchFamily="34" charset="0"/>
                  </a:rPr>
                  <a:t>gian</a:t>
                </a:r>
                <a:r>
                  <a:rPr lang="en-US" sz="1600">
                    <a:latin typeface="Calibri" panose="020F0502020204030204" pitchFamily="34" charset="0"/>
                    <a:cs typeface="Calibri" panose="020F0502020204030204" pitchFamily="34" charset="0"/>
                  </a:rPr>
                  <a:t> train. </a:t>
                </a:r>
                <a:r>
                  <a:rPr lang="en-US" sz="1600" err="1">
                    <a:latin typeface="Calibri" panose="020F0502020204030204" pitchFamily="34" charset="0"/>
                    <a:cs typeface="Calibri" panose="020F0502020204030204" pitchFamily="34" charset="0"/>
                  </a:rPr>
                  <a:t>Thay</a:t>
                </a:r>
                <a:r>
                  <a:rPr lang="en-US" sz="16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600" err="1">
                    <a:latin typeface="Calibri" panose="020F0502020204030204" pitchFamily="34" charset="0"/>
                    <a:cs typeface="Calibri" panose="020F0502020204030204" pitchFamily="34" charset="0"/>
                  </a:rPr>
                  <a:t>vào</a:t>
                </a:r>
                <a:r>
                  <a:rPr lang="en-US" sz="16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600" err="1">
                    <a:latin typeface="Calibri" panose="020F0502020204030204" pitchFamily="34" charset="0"/>
                    <a:cs typeface="Calibri" panose="020F0502020204030204" pitchFamily="34" charset="0"/>
                  </a:rPr>
                  <a:t>đó</a:t>
                </a:r>
                <a:r>
                  <a:rPr lang="en-US" sz="1600">
                    <a:latin typeface="Calibri" panose="020F0502020204030204" pitchFamily="34" charset="0"/>
                    <a:cs typeface="Calibri" panose="020F0502020204030204" pitchFamily="34" charset="0"/>
                  </a:rPr>
                  <a:t>:</a:t>
                </a:r>
              </a:p>
              <a:p>
                <a:pPr lvl="1">
                  <a:lnSpc>
                    <a:spcPct val="170000"/>
                  </a:lnSpc>
                  <a:buFont typeface="Courier New" panose="02070309020205020404" pitchFamily="49" charset="0"/>
                  <a:buChar char="o"/>
                </a:pPr>
                <a:r>
                  <a:rPr lang="en-US" sz="1700">
                    <a:latin typeface="Calibri" panose="020F0502020204030204" pitchFamily="34" charset="0"/>
                    <a:cs typeface="Calibri" panose="020F0502020204030204" pitchFamily="34" charset="0"/>
                  </a:rPr>
                  <a:t>80% </a:t>
                </a:r>
                <a:r>
                  <a:rPr lang="en-US" sz="1700" err="1">
                    <a:latin typeface="Calibri" panose="020F0502020204030204" pitchFamily="34" charset="0"/>
                    <a:cs typeface="Calibri" panose="020F0502020204030204" pitchFamily="34" charset="0"/>
                  </a:rPr>
                  <a:t>thời</a:t>
                </a:r>
                <a:r>
                  <a:rPr lang="en-US" sz="17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700" err="1">
                    <a:latin typeface="Calibri" panose="020F0502020204030204" pitchFamily="34" charset="0"/>
                    <a:cs typeface="Calibri" panose="020F0502020204030204" pitchFamily="34" charset="0"/>
                  </a:rPr>
                  <a:t>gian</a:t>
                </a:r>
                <a:r>
                  <a:rPr lang="en-US" sz="1700">
                    <a:latin typeface="Calibri" panose="020F0502020204030204" pitchFamily="34" charset="0"/>
                    <a:cs typeface="Calibri" panose="020F0502020204030204" pitchFamily="34" charset="0"/>
                  </a:rPr>
                  <a:t>: </a:t>
                </a:r>
                <a:r>
                  <a:rPr lang="en-US" sz="1700" err="1">
                    <a:latin typeface="Calibri" panose="020F0502020204030204" pitchFamily="34" charset="0"/>
                    <a:cs typeface="Calibri" panose="020F0502020204030204" pitchFamily="34" charset="0"/>
                  </a:rPr>
                  <a:t>Được</a:t>
                </a:r>
                <a:r>
                  <a:rPr lang="en-US" sz="17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700" err="1">
                    <a:latin typeface="Calibri" panose="020F0502020204030204" pitchFamily="34" charset="0"/>
                    <a:cs typeface="Calibri" panose="020F0502020204030204" pitchFamily="34" charset="0"/>
                  </a:rPr>
                  <a:t>thay</a:t>
                </a:r>
                <a:r>
                  <a:rPr lang="en-US" sz="17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700" err="1">
                    <a:latin typeface="Calibri" panose="020F0502020204030204" pitchFamily="34" charset="0"/>
                    <a:cs typeface="Calibri" panose="020F0502020204030204" pitchFamily="34" charset="0"/>
                  </a:rPr>
                  <a:t>bằng</a:t>
                </a:r>
                <a:r>
                  <a:rPr lang="en-US" sz="1700">
                    <a:latin typeface="Calibri" panose="020F0502020204030204" pitchFamily="34" charset="0"/>
                    <a:cs typeface="Calibri" panose="020F0502020204030204" pitchFamily="34" charset="0"/>
                  </a:rPr>
                  <a:t> token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17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170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𝑀𝐴𝑆𝐾</m:t>
                        </m:r>
                      </m:e>
                    </m:d>
                  </m:oMath>
                </a14:m>
                <a:r>
                  <a:rPr lang="en-US" sz="170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lvl="2">
                  <a:lnSpc>
                    <a:spcPct val="170000"/>
                  </a:lnSpc>
                  <a:buFont typeface="Wingdings" panose="05000000000000000000" pitchFamily="2" charset="2"/>
                  <a:buChar char="§"/>
                </a:pPr>
                <a:r>
                  <a:rPr lang="en-US" sz="1700" err="1">
                    <a:latin typeface="Calibri" panose="020F0502020204030204" pitchFamily="34" charset="0"/>
                    <a:cs typeface="Calibri" panose="020F0502020204030204" pitchFamily="34" charset="0"/>
                  </a:rPr>
                  <a:t>con_chó</a:t>
                </a:r>
                <a:r>
                  <a:rPr lang="en-US" sz="17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700" err="1">
                    <a:latin typeface="Calibri" panose="020F0502020204030204" pitchFamily="34" charset="0"/>
                    <a:cs typeface="Calibri" panose="020F0502020204030204" pitchFamily="34" charset="0"/>
                  </a:rPr>
                  <a:t>của</a:t>
                </a:r>
                <a:r>
                  <a:rPr lang="en-US" sz="17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700" err="1">
                    <a:latin typeface="Calibri" panose="020F0502020204030204" pitchFamily="34" charset="0"/>
                    <a:cs typeface="Calibri" panose="020F0502020204030204" pitchFamily="34" charset="0"/>
                  </a:rPr>
                  <a:t>tôi</a:t>
                </a:r>
                <a:r>
                  <a:rPr lang="en-US" sz="17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700" b="1" err="1">
                    <a:latin typeface="Calibri" panose="020F0502020204030204" pitchFamily="34" charset="0"/>
                    <a:cs typeface="Calibri" panose="020F0502020204030204" pitchFamily="34" charset="0"/>
                  </a:rPr>
                  <a:t>đẹp</a:t>
                </a:r>
                <a:r>
                  <a:rPr lang="en-US" sz="17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700" err="1">
                    <a:latin typeface="Calibri" panose="020F0502020204030204" pitchFamily="34" charset="0"/>
                    <a:cs typeface="Calibri" panose="020F0502020204030204" pitchFamily="34" charset="0"/>
                  </a:rPr>
                  <a:t>quá</a:t>
                </a:r>
                <a:r>
                  <a:rPr lang="en-US" sz="1700">
                    <a:latin typeface="Calibri" panose="020F0502020204030204" pitchFamily="34" charset="0"/>
                    <a:cs typeface="Calibri" panose="020F0502020204030204" pitchFamily="34" charset="0"/>
                  </a:rPr>
                  <a:t> -&gt; </a:t>
                </a:r>
                <a:r>
                  <a:rPr lang="en-US" sz="1700" err="1">
                    <a:latin typeface="Calibri" panose="020F0502020204030204" pitchFamily="34" charset="0"/>
                    <a:cs typeface="Calibri" panose="020F0502020204030204" pitchFamily="34" charset="0"/>
                  </a:rPr>
                  <a:t>con_chó</a:t>
                </a:r>
                <a:r>
                  <a:rPr lang="en-US" sz="17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700" err="1">
                    <a:latin typeface="Calibri" panose="020F0502020204030204" pitchFamily="34" charset="0"/>
                    <a:cs typeface="Calibri" panose="020F0502020204030204" pitchFamily="34" charset="0"/>
                  </a:rPr>
                  <a:t>của</a:t>
                </a:r>
                <a:r>
                  <a:rPr lang="en-US" sz="17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700" err="1">
                    <a:latin typeface="Calibri" panose="020F0502020204030204" pitchFamily="34" charset="0"/>
                    <a:cs typeface="Calibri" panose="020F0502020204030204" pitchFamily="34" charset="0"/>
                  </a:rPr>
                  <a:t>tôi</a:t>
                </a:r>
                <a:r>
                  <a:rPr lang="en-US" sz="17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17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1700" b="1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𝑴𝑨𝑺𝑲</m:t>
                        </m:r>
                      </m:e>
                    </m:d>
                  </m:oMath>
                </a14:m>
                <a:r>
                  <a:rPr lang="en-US" sz="1700" b="1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700">
                    <a:latin typeface="Calibri" panose="020F0502020204030204" pitchFamily="34" charset="0"/>
                    <a:cs typeface="Calibri" panose="020F0502020204030204" pitchFamily="34" charset="0"/>
                  </a:rPr>
                  <a:t>quá</a:t>
                </a:r>
              </a:p>
              <a:p>
                <a:pPr lvl="1">
                  <a:lnSpc>
                    <a:spcPct val="170000"/>
                  </a:lnSpc>
                  <a:buFont typeface="Courier New" panose="02070309020205020404" pitchFamily="49" charset="0"/>
                  <a:buChar char="o"/>
                </a:pPr>
                <a:r>
                  <a:rPr lang="en-US" sz="1700">
                    <a:latin typeface="Calibri" panose="020F0502020204030204" pitchFamily="34" charset="0"/>
                    <a:cs typeface="Calibri" panose="020F0502020204030204" pitchFamily="34" charset="0"/>
                  </a:rPr>
                  <a:t>10% </a:t>
                </a:r>
                <a:r>
                  <a:rPr lang="en-US" sz="1700" err="1">
                    <a:latin typeface="Calibri" panose="020F0502020204030204" pitchFamily="34" charset="0"/>
                    <a:cs typeface="Calibri" panose="020F0502020204030204" pitchFamily="34" charset="0"/>
                  </a:rPr>
                  <a:t>thời</a:t>
                </a:r>
                <a:r>
                  <a:rPr lang="en-US" sz="17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700" err="1">
                    <a:latin typeface="Calibri" panose="020F0502020204030204" pitchFamily="34" charset="0"/>
                    <a:cs typeface="Calibri" panose="020F0502020204030204" pitchFamily="34" charset="0"/>
                  </a:rPr>
                  <a:t>gian</a:t>
                </a:r>
                <a:r>
                  <a:rPr lang="en-US" sz="1700">
                    <a:latin typeface="Calibri" panose="020F0502020204030204" pitchFamily="34" charset="0"/>
                    <a:cs typeface="Calibri" panose="020F0502020204030204" pitchFamily="34" charset="0"/>
                  </a:rPr>
                  <a:t>: </a:t>
                </a:r>
                <a:r>
                  <a:rPr lang="en-US" sz="1700" err="1">
                    <a:latin typeface="Calibri" panose="020F0502020204030204" pitchFamily="34" charset="0"/>
                    <a:cs typeface="Calibri" panose="020F0502020204030204" pitchFamily="34" charset="0"/>
                  </a:rPr>
                  <a:t>Được</a:t>
                </a:r>
                <a:r>
                  <a:rPr lang="en-US" sz="17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700" err="1">
                    <a:latin typeface="Calibri" panose="020F0502020204030204" pitchFamily="34" charset="0"/>
                    <a:cs typeface="Calibri" panose="020F0502020204030204" pitchFamily="34" charset="0"/>
                  </a:rPr>
                  <a:t>thay</a:t>
                </a:r>
                <a:r>
                  <a:rPr lang="en-US" sz="17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700" err="1">
                    <a:latin typeface="Calibri" panose="020F0502020204030204" pitchFamily="34" charset="0"/>
                    <a:cs typeface="Calibri" panose="020F0502020204030204" pitchFamily="34" charset="0"/>
                  </a:rPr>
                  <a:t>bằng</a:t>
                </a:r>
                <a:r>
                  <a:rPr lang="en-US" sz="1700">
                    <a:latin typeface="Calibri" panose="020F0502020204030204" pitchFamily="34" charset="0"/>
                    <a:cs typeface="Calibri" panose="020F0502020204030204" pitchFamily="34" charset="0"/>
                  </a:rPr>
                  <a:t> random word.</a:t>
                </a:r>
              </a:p>
              <a:p>
                <a:pPr lvl="2">
                  <a:lnSpc>
                    <a:spcPct val="170000"/>
                  </a:lnSpc>
                  <a:buFont typeface="Wingdings" panose="05000000000000000000" pitchFamily="2" charset="2"/>
                  <a:buChar char="§"/>
                </a:pPr>
                <a:r>
                  <a:rPr lang="en-US" sz="1800" err="1">
                    <a:latin typeface="Calibri" panose="020F0502020204030204" pitchFamily="34" charset="0"/>
                    <a:cs typeface="Calibri" panose="020F0502020204030204" pitchFamily="34" charset="0"/>
                  </a:rPr>
                  <a:t>con_chó</a:t>
                </a:r>
                <a:r>
                  <a:rPr lang="en-US" sz="18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800" err="1">
                    <a:latin typeface="Calibri" panose="020F0502020204030204" pitchFamily="34" charset="0"/>
                    <a:cs typeface="Calibri" panose="020F0502020204030204" pitchFamily="34" charset="0"/>
                  </a:rPr>
                  <a:t>của</a:t>
                </a:r>
                <a:r>
                  <a:rPr lang="en-US" sz="18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800" err="1">
                    <a:latin typeface="Calibri" panose="020F0502020204030204" pitchFamily="34" charset="0"/>
                    <a:cs typeface="Calibri" panose="020F0502020204030204" pitchFamily="34" charset="0"/>
                  </a:rPr>
                  <a:t>tôi</a:t>
                </a:r>
                <a:r>
                  <a:rPr lang="en-US" sz="18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800" b="1" err="1">
                    <a:latin typeface="Calibri" panose="020F0502020204030204" pitchFamily="34" charset="0"/>
                    <a:cs typeface="Calibri" panose="020F0502020204030204" pitchFamily="34" charset="0"/>
                  </a:rPr>
                  <a:t>đẹp</a:t>
                </a:r>
                <a:r>
                  <a:rPr lang="en-US" sz="18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800" err="1">
                    <a:latin typeface="Calibri" panose="020F0502020204030204" pitchFamily="34" charset="0"/>
                    <a:cs typeface="Calibri" panose="020F0502020204030204" pitchFamily="34" charset="0"/>
                  </a:rPr>
                  <a:t>quá</a:t>
                </a:r>
                <a:r>
                  <a:rPr lang="en-US" sz="1800">
                    <a:latin typeface="Calibri" panose="020F0502020204030204" pitchFamily="34" charset="0"/>
                    <a:cs typeface="Calibri" panose="020F0502020204030204" pitchFamily="34" charset="0"/>
                  </a:rPr>
                  <a:t> -&gt; </a:t>
                </a:r>
                <a:r>
                  <a:rPr lang="en-US" sz="1800" err="1">
                    <a:latin typeface="Calibri" panose="020F0502020204030204" pitchFamily="34" charset="0"/>
                    <a:cs typeface="Calibri" panose="020F0502020204030204" pitchFamily="34" charset="0"/>
                  </a:rPr>
                  <a:t>con_chó</a:t>
                </a:r>
                <a:r>
                  <a:rPr lang="en-US" sz="18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800" err="1">
                    <a:latin typeface="Calibri" panose="020F0502020204030204" pitchFamily="34" charset="0"/>
                    <a:cs typeface="Calibri" panose="020F0502020204030204" pitchFamily="34" charset="0"/>
                  </a:rPr>
                  <a:t>của</a:t>
                </a:r>
                <a:r>
                  <a:rPr lang="en-US" sz="18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800" err="1">
                    <a:latin typeface="Calibri" panose="020F0502020204030204" pitchFamily="34" charset="0"/>
                    <a:cs typeface="Calibri" panose="020F0502020204030204" pitchFamily="34" charset="0"/>
                  </a:rPr>
                  <a:t>tôi</a:t>
                </a:r>
                <a:r>
                  <a:rPr lang="en-US" sz="18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800" b="1" err="1">
                    <a:latin typeface="Calibri" panose="020F0502020204030204" pitchFamily="34" charset="0"/>
                    <a:cs typeface="Calibri" panose="020F0502020204030204" pitchFamily="34" charset="0"/>
                  </a:rPr>
                  <a:t>máy_tính</a:t>
                </a:r>
                <a:r>
                  <a:rPr lang="en-US" sz="18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800" err="1">
                    <a:latin typeface="Calibri" panose="020F0502020204030204" pitchFamily="34" charset="0"/>
                    <a:cs typeface="Calibri" panose="020F0502020204030204" pitchFamily="34" charset="0"/>
                  </a:rPr>
                  <a:t>quá</a:t>
                </a:r>
                <a:endParaRPr lang="en-US" sz="18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170000"/>
                  </a:lnSpc>
                  <a:buFont typeface="Courier New" panose="02070309020205020404" pitchFamily="49" charset="0"/>
                  <a:buChar char="o"/>
                </a:pPr>
                <a:r>
                  <a:rPr lang="en-US" sz="1700">
                    <a:latin typeface="Calibri" panose="020F0502020204030204" pitchFamily="34" charset="0"/>
                    <a:cs typeface="Calibri" panose="020F0502020204030204" pitchFamily="34" charset="0"/>
                  </a:rPr>
                  <a:t>10% </a:t>
                </a:r>
                <a:r>
                  <a:rPr lang="en-US" sz="1700" err="1">
                    <a:latin typeface="Calibri" panose="020F0502020204030204" pitchFamily="34" charset="0"/>
                    <a:cs typeface="Calibri" panose="020F0502020204030204" pitchFamily="34" charset="0"/>
                  </a:rPr>
                  <a:t>thời</a:t>
                </a:r>
                <a:r>
                  <a:rPr lang="en-US" sz="17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700" err="1">
                    <a:latin typeface="Calibri" panose="020F0502020204030204" pitchFamily="34" charset="0"/>
                    <a:cs typeface="Calibri" panose="020F0502020204030204" pitchFamily="34" charset="0"/>
                  </a:rPr>
                  <a:t>gian</a:t>
                </a:r>
                <a:r>
                  <a:rPr lang="en-US" sz="1700">
                    <a:latin typeface="Calibri" panose="020F0502020204030204" pitchFamily="34" charset="0"/>
                    <a:cs typeface="Calibri" panose="020F0502020204030204" pitchFamily="34" charset="0"/>
                  </a:rPr>
                  <a:t>: </a:t>
                </a:r>
                <a:r>
                  <a:rPr lang="en-US" sz="1700" err="1">
                    <a:latin typeface="Calibri" panose="020F0502020204030204" pitchFamily="34" charset="0"/>
                    <a:cs typeface="Calibri" panose="020F0502020204030204" pitchFamily="34" charset="0"/>
                  </a:rPr>
                  <a:t>Giữ</a:t>
                </a:r>
                <a:r>
                  <a:rPr lang="en-US" sz="17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700" err="1">
                    <a:latin typeface="Calibri" panose="020F0502020204030204" pitchFamily="34" charset="0"/>
                    <a:cs typeface="Calibri" panose="020F0502020204030204" pitchFamily="34" charset="0"/>
                  </a:rPr>
                  <a:t>nguyên</a:t>
                </a:r>
                <a:r>
                  <a:rPr lang="en-US" sz="170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lvl="2">
                  <a:lnSpc>
                    <a:spcPct val="170000"/>
                  </a:lnSpc>
                  <a:buFont typeface="Wingdings" panose="05000000000000000000" pitchFamily="2" charset="2"/>
                  <a:buChar char="§"/>
                </a:pPr>
                <a:r>
                  <a:rPr lang="en-US" sz="1800" err="1">
                    <a:latin typeface="Calibri" panose="020F0502020204030204" pitchFamily="34" charset="0"/>
                    <a:cs typeface="Calibri" panose="020F0502020204030204" pitchFamily="34" charset="0"/>
                  </a:rPr>
                  <a:t>con_chó</a:t>
                </a:r>
                <a:r>
                  <a:rPr lang="en-US" sz="18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800" err="1">
                    <a:latin typeface="Calibri" panose="020F0502020204030204" pitchFamily="34" charset="0"/>
                    <a:cs typeface="Calibri" panose="020F0502020204030204" pitchFamily="34" charset="0"/>
                  </a:rPr>
                  <a:t>của</a:t>
                </a:r>
                <a:r>
                  <a:rPr lang="en-US" sz="18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800" err="1">
                    <a:latin typeface="Calibri" panose="020F0502020204030204" pitchFamily="34" charset="0"/>
                    <a:cs typeface="Calibri" panose="020F0502020204030204" pitchFamily="34" charset="0"/>
                  </a:rPr>
                  <a:t>tôi</a:t>
                </a:r>
                <a:r>
                  <a:rPr lang="en-US" sz="18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800" b="1" err="1">
                    <a:latin typeface="Calibri" panose="020F0502020204030204" pitchFamily="34" charset="0"/>
                    <a:cs typeface="Calibri" panose="020F0502020204030204" pitchFamily="34" charset="0"/>
                  </a:rPr>
                  <a:t>đẹp</a:t>
                </a:r>
                <a:r>
                  <a:rPr lang="en-US" sz="18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800" err="1">
                    <a:latin typeface="Calibri" panose="020F0502020204030204" pitchFamily="34" charset="0"/>
                    <a:cs typeface="Calibri" panose="020F0502020204030204" pitchFamily="34" charset="0"/>
                  </a:rPr>
                  <a:t>quá</a:t>
                </a:r>
                <a:r>
                  <a:rPr lang="en-US" sz="1800">
                    <a:latin typeface="Calibri" panose="020F0502020204030204" pitchFamily="34" charset="0"/>
                    <a:cs typeface="Calibri" panose="020F0502020204030204" pitchFamily="34" charset="0"/>
                  </a:rPr>
                  <a:t> -&gt; </a:t>
                </a:r>
                <a:r>
                  <a:rPr lang="en-US" sz="1800" err="1">
                    <a:latin typeface="Calibri" panose="020F0502020204030204" pitchFamily="34" charset="0"/>
                    <a:cs typeface="Calibri" panose="020F0502020204030204" pitchFamily="34" charset="0"/>
                  </a:rPr>
                  <a:t>con_chó</a:t>
                </a:r>
                <a:r>
                  <a:rPr lang="en-US" sz="18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800" err="1">
                    <a:latin typeface="Calibri" panose="020F0502020204030204" pitchFamily="34" charset="0"/>
                    <a:cs typeface="Calibri" panose="020F0502020204030204" pitchFamily="34" charset="0"/>
                  </a:rPr>
                  <a:t>của</a:t>
                </a:r>
                <a:r>
                  <a:rPr lang="en-US" sz="18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800" err="1">
                    <a:latin typeface="Calibri" panose="020F0502020204030204" pitchFamily="34" charset="0"/>
                    <a:cs typeface="Calibri" panose="020F0502020204030204" pitchFamily="34" charset="0"/>
                  </a:rPr>
                  <a:t>tôi</a:t>
                </a:r>
                <a:r>
                  <a:rPr lang="en-US" sz="18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800" b="1" err="1">
                    <a:latin typeface="Calibri" panose="020F0502020204030204" pitchFamily="34" charset="0"/>
                    <a:cs typeface="Calibri" panose="020F0502020204030204" pitchFamily="34" charset="0"/>
                  </a:rPr>
                  <a:t>đẹp</a:t>
                </a:r>
                <a:r>
                  <a:rPr lang="en-US" sz="18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800" err="1">
                    <a:latin typeface="Calibri" panose="020F0502020204030204" pitchFamily="34" charset="0"/>
                    <a:cs typeface="Calibri" panose="020F0502020204030204" pitchFamily="34" charset="0"/>
                  </a:rPr>
                  <a:t>quá</a:t>
                </a:r>
                <a:endParaRPr lang="en-US" sz="18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28600" lvl="2">
                  <a:lnSpc>
                    <a:spcPct val="170000"/>
                  </a:lnSpc>
                  <a:spcBef>
                    <a:spcPts val="1000"/>
                  </a:spcBef>
                </a:pPr>
                <a:r>
                  <a:rPr lang="vi-VN" sz="1600">
                    <a:latin typeface="Calibri" panose="020F0502020204030204" pitchFamily="34" charset="0"/>
                    <a:cs typeface="Calibri" panose="020F0502020204030204" pitchFamily="34" charset="0"/>
                  </a:rPr>
                  <a:t>Transformer encoder không hề biết được từ nào sẽ được yêu cầu dự đoán</a:t>
                </a:r>
                <a:r>
                  <a:rPr lang="en-US" sz="160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:r>
                  <a:rPr lang="vi-VN" sz="1600">
                    <a:latin typeface="Calibri" panose="020F0502020204030204" pitchFamily="34" charset="0"/>
                    <a:cs typeface="Calibri" panose="020F0502020204030204" pitchFamily="34" charset="0"/>
                  </a:rPr>
                  <a:t>từ nào đã được thay thế bằng một từ ngẫu nhiên</a:t>
                </a:r>
                <a:r>
                  <a:rPr lang="en-US" sz="160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  <a:r>
                  <a:rPr lang="vi-VN" sz="16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600">
                    <a:latin typeface="Calibri" panose="020F0502020204030204" pitchFamily="34" charset="0"/>
                    <a:cs typeface="Calibri" panose="020F0502020204030204" pitchFamily="34" charset="0"/>
                  </a:rPr>
                  <a:t>D</a:t>
                </a:r>
                <a:r>
                  <a:rPr lang="vi-VN" sz="1600">
                    <a:latin typeface="Calibri" panose="020F0502020204030204" pitchFamily="34" charset="0"/>
                    <a:cs typeface="Calibri" panose="020F0502020204030204" pitchFamily="34" charset="0"/>
                  </a:rPr>
                  <a:t>o đó, nó buộc phải giữ một biểu diễn theo ngữ cảnh của mối token đầu vào. Ngoài ra, do </a:t>
                </a:r>
                <a:r>
                  <a:rPr lang="en-US" sz="1600" err="1">
                    <a:latin typeface="Calibri" panose="020F0502020204030204" pitchFamily="34" charset="0"/>
                    <a:cs typeface="Calibri" panose="020F0502020204030204" pitchFamily="34" charset="0"/>
                  </a:rPr>
                  <a:t>số</a:t>
                </a:r>
                <a:r>
                  <a:rPr lang="en-US" sz="16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600" err="1">
                    <a:latin typeface="Calibri" panose="020F0502020204030204" pitchFamily="34" charset="0"/>
                    <a:cs typeface="Calibri" panose="020F0502020204030204" pitchFamily="34" charset="0"/>
                  </a:rPr>
                  <a:t>lượng</a:t>
                </a:r>
                <a:r>
                  <a:rPr lang="vi-VN" sz="1600">
                    <a:latin typeface="Calibri" panose="020F0502020204030204" pitchFamily="34" charset="0"/>
                    <a:cs typeface="Calibri" panose="020F0502020204030204" pitchFamily="34" charset="0"/>
                  </a:rPr>
                  <a:t> các tokens</a:t>
                </a:r>
                <a:r>
                  <a:rPr lang="en-US" sz="16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600" err="1">
                    <a:latin typeface="Calibri" panose="020F0502020204030204" pitchFamily="34" charset="0"/>
                    <a:cs typeface="Calibri" panose="020F0502020204030204" pitchFamily="34" charset="0"/>
                  </a:rPr>
                  <a:t>được</a:t>
                </a:r>
                <a:r>
                  <a:rPr lang="en-US" sz="16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600" err="1">
                    <a:latin typeface="Calibri" panose="020F0502020204030204" pitchFamily="34" charset="0"/>
                    <a:cs typeface="Calibri" panose="020F0502020204030204" pitchFamily="34" charset="0"/>
                  </a:rPr>
                  <a:t>thay</a:t>
                </a:r>
                <a:r>
                  <a:rPr lang="en-US" sz="16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600" err="1">
                    <a:latin typeface="Calibri" panose="020F0502020204030204" pitchFamily="34" charset="0"/>
                    <a:cs typeface="Calibri" panose="020F0502020204030204" pitchFamily="34" charset="0"/>
                  </a:rPr>
                  <a:t>thế</a:t>
                </a:r>
                <a:r>
                  <a:rPr lang="vi-VN" sz="1600">
                    <a:latin typeface="Calibri" panose="020F0502020204030204" pitchFamily="34" charset="0"/>
                    <a:cs typeface="Calibri" panose="020F0502020204030204" pitchFamily="34" charset="0"/>
                  </a:rPr>
                  <a:t> bằng một từ ngẫu nhiên</a:t>
                </a:r>
                <a:r>
                  <a:rPr lang="en-US" sz="16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600" err="1">
                    <a:latin typeface="Calibri" panose="020F0502020204030204" pitchFamily="34" charset="0"/>
                    <a:cs typeface="Calibri" panose="020F0502020204030204" pitchFamily="34" charset="0"/>
                  </a:rPr>
                  <a:t>khá</a:t>
                </a:r>
                <a:r>
                  <a:rPr lang="en-US" sz="160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600" err="1">
                    <a:latin typeface="Calibri" panose="020F0502020204030204" pitchFamily="34" charset="0"/>
                    <a:cs typeface="Calibri" panose="020F0502020204030204" pitchFamily="34" charset="0"/>
                  </a:rPr>
                  <a:t>ít</a:t>
                </a:r>
                <a:r>
                  <a:rPr lang="vi-VN" sz="1600">
                    <a:latin typeface="Calibri" panose="020F0502020204030204" pitchFamily="34" charset="0"/>
                    <a:cs typeface="Calibri" panose="020F0502020204030204" pitchFamily="34" charset="0"/>
                  </a:rPr>
                  <a:t> nên điều này dường như sẽ không làm ảnh hưởng tới khả năng hiểu ngôn ngữ của mô hình.</a:t>
                </a:r>
                <a:endParaRPr lang="en-US" sz="16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1926F60C-314E-52B3-769D-7BD11B61AEA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240280"/>
                <a:ext cx="10515600" cy="3648456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9409210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C43B3C-D5E7-26C7-0864-AEE5227EA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>
                <a:latin typeface="Calibri"/>
                <a:ea typeface="+mj-lt"/>
                <a:cs typeface="+mj-lt"/>
              </a:rPr>
              <a:t>NEXT SENTENCE PREDICTION (NSP)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10057-9933-4058-828C-5672E2440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8C1E5-FB55-42F5-BD6D-9CC153FCDBE6}" type="slidenum">
              <a:rPr lang="en-US" smtClean="0"/>
              <a:t>83</a:t>
            </a:fld>
            <a:endParaRPr lang="en-US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1A4CEDC1-9E9E-330C-B2E2-ABE9A124B6D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286000" cy="365125"/>
          </a:xfrm>
        </p:spPr>
        <p:txBody>
          <a:bodyPr/>
          <a:lstStyle/>
          <a:p>
            <a:r>
              <a:rPr lang="en-US"/>
              <a:t>17/06/2022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230360C1-56C5-8DBA-046F-0B2E3D936210}"/>
              </a:ext>
            </a:extLst>
          </p:cNvPr>
          <p:cNvSpPr txBox="1">
            <a:spLocks/>
          </p:cNvSpPr>
          <p:nvPr/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lIns="91440" tIns="45720" rIns="91440" bIns="4572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>
                <a:ea typeface="+mn-lt"/>
                <a:cs typeface="+mn-lt"/>
              </a:rPr>
              <a:t>Vietnamese NER System</a:t>
            </a:r>
            <a:endParaRPr lang="en-US" sz="160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93F529-6468-D43F-AF6C-4F1D2EFE0B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51335"/>
            <a:ext cx="10515600" cy="2944368"/>
          </a:xfrm>
        </p:spPr>
        <p:txBody>
          <a:bodyPr>
            <a:normAutofit/>
          </a:bodyPr>
          <a:lstStyle/>
          <a:p>
            <a:pPr>
              <a:lnSpc>
                <a:spcPct val="190000"/>
              </a:lnSpc>
            </a:pPr>
            <a:r>
              <a:rPr lang="en-US" sz="1600" err="1">
                <a:latin typeface="Calibri" panose="020F0502020204030204" pitchFamily="34" charset="0"/>
                <a:cs typeface="Calibri" panose="020F0502020204030204" pitchFamily="34" charset="0"/>
              </a:rPr>
              <a:t>Dùng</a:t>
            </a:r>
            <a:r>
              <a:rPr lang="en-US" sz="16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latin typeface="Calibri" panose="020F0502020204030204" pitchFamily="34" charset="0"/>
                <a:cs typeface="Calibri" panose="020F0502020204030204" pitchFamily="34" charset="0"/>
              </a:rPr>
              <a:t>để</a:t>
            </a:r>
            <a:r>
              <a:rPr lang="en-US" sz="16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latin typeface="Calibri" panose="020F0502020204030204" pitchFamily="34" charset="0"/>
                <a:cs typeface="Calibri" panose="020F0502020204030204" pitchFamily="34" charset="0"/>
              </a:rPr>
              <a:t>học</a:t>
            </a:r>
            <a:r>
              <a:rPr lang="en-US" sz="16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latin typeface="Calibri" panose="020F0502020204030204" pitchFamily="34" charset="0"/>
                <a:cs typeface="Calibri" panose="020F0502020204030204" pitchFamily="34" charset="0"/>
              </a:rPr>
              <a:t>mối</a:t>
            </a:r>
            <a:r>
              <a:rPr lang="en-US" sz="16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latin typeface="Calibri" panose="020F0502020204030204" pitchFamily="34" charset="0"/>
                <a:cs typeface="Calibri" panose="020F0502020204030204" pitchFamily="34" charset="0"/>
              </a:rPr>
              <a:t>quan</a:t>
            </a:r>
            <a:r>
              <a:rPr lang="en-US" sz="16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latin typeface="Calibri" panose="020F0502020204030204" pitchFamily="34" charset="0"/>
                <a:cs typeface="Calibri" panose="020F0502020204030204" pitchFamily="34" charset="0"/>
              </a:rPr>
              <a:t>hệ</a:t>
            </a:r>
            <a:r>
              <a:rPr lang="en-US" sz="16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latin typeface="Calibri" panose="020F0502020204030204" pitchFamily="34" charset="0"/>
                <a:cs typeface="Calibri" panose="020F0502020204030204" pitchFamily="34" charset="0"/>
              </a:rPr>
              <a:t>giữa</a:t>
            </a:r>
            <a:r>
              <a:rPr lang="en-US" sz="16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latin typeface="Calibri" panose="020F0502020204030204" pitchFamily="34" charset="0"/>
                <a:cs typeface="Calibri" panose="020F0502020204030204" pitchFamily="34" charset="0"/>
              </a:rPr>
              <a:t>các</a:t>
            </a:r>
            <a:r>
              <a:rPr lang="en-US" sz="16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latin typeface="Calibri" panose="020F0502020204030204" pitchFamily="34" charset="0"/>
                <a:cs typeface="Calibri" panose="020F0502020204030204" pitchFamily="34" charset="0"/>
              </a:rPr>
              <a:t>câu</a:t>
            </a:r>
            <a:r>
              <a:rPr lang="en-US" sz="160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en-US" sz="1600" err="1">
                <a:latin typeface="Calibri" panose="020F0502020204030204" pitchFamily="34" charset="0"/>
                <a:cs typeface="Calibri" panose="020F0502020204030204" pitchFamily="34" charset="0"/>
              </a:rPr>
              <a:t>Mô</a:t>
            </a:r>
            <a:r>
              <a:rPr lang="en-US" sz="16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latin typeface="Calibri" panose="020F0502020204030204" pitchFamily="34" charset="0"/>
                <a:cs typeface="Calibri" panose="020F0502020204030204" pitchFamily="34" charset="0"/>
              </a:rPr>
              <a:t>hình</a:t>
            </a:r>
            <a:r>
              <a:rPr lang="en-US" sz="16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latin typeface="Calibri" panose="020F0502020204030204" pitchFamily="34" charset="0"/>
                <a:cs typeface="Calibri" panose="020F0502020204030204" pitchFamily="34" charset="0"/>
              </a:rPr>
              <a:t>cần</a:t>
            </a:r>
            <a:r>
              <a:rPr lang="en-US" sz="16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latin typeface="Calibri" panose="020F0502020204030204" pitchFamily="34" charset="0"/>
                <a:cs typeface="Calibri" panose="020F0502020204030204" pitchFamily="34" charset="0"/>
              </a:rPr>
              <a:t>dự</a:t>
            </a:r>
            <a:r>
              <a:rPr lang="en-US" sz="16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latin typeface="Calibri" panose="020F0502020204030204" pitchFamily="34" charset="0"/>
                <a:cs typeface="Calibri" panose="020F0502020204030204" pitchFamily="34" charset="0"/>
              </a:rPr>
              <a:t>đoán</a:t>
            </a:r>
            <a:r>
              <a:rPr lang="en-US" sz="16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latin typeface="Calibri" panose="020F0502020204030204" pitchFamily="34" charset="0"/>
                <a:cs typeface="Calibri" panose="020F0502020204030204" pitchFamily="34" charset="0"/>
              </a:rPr>
              <a:t>xem</a:t>
            </a:r>
            <a:r>
              <a:rPr lang="en-US" sz="1600">
                <a:latin typeface="Calibri" panose="020F0502020204030204" pitchFamily="34" charset="0"/>
                <a:cs typeface="Calibri" panose="020F0502020204030204" pitchFamily="34" charset="0"/>
              </a:rPr>
              <a:t> masked sentence B </a:t>
            </a:r>
            <a:r>
              <a:rPr lang="en-US" sz="1600" err="1">
                <a:latin typeface="Calibri" panose="020F0502020204030204" pitchFamily="34" charset="0"/>
                <a:cs typeface="Calibri" panose="020F0502020204030204" pitchFamily="34" charset="0"/>
              </a:rPr>
              <a:t>có</a:t>
            </a:r>
            <a:r>
              <a:rPr lang="en-US" sz="16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latin typeface="Calibri" panose="020F0502020204030204" pitchFamily="34" charset="0"/>
                <a:cs typeface="Calibri" panose="020F0502020204030204" pitchFamily="34" charset="0"/>
              </a:rPr>
              <a:t>là</a:t>
            </a:r>
            <a:r>
              <a:rPr lang="en-US" sz="16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latin typeface="Calibri" panose="020F0502020204030204" pitchFamily="34" charset="0"/>
                <a:cs typeface="Calibri" panose="020F0502020204030204" pitchFamily="34" charset="0"/>
              </a:rPr>
              <a:t>câu</a:t>
            </a:r>
            <a:r>
              <a:rPr lang="en-US" sz="16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latin typeface="Calibri" panose="020F0502020204030204" pitchFamily="34" charset="0"/>
                <a:cs typeface="Calibri" panose="020F0502020204030204" pitchFamily="34" charset="0"/>
              </a:rPr>
              <a:t>tiếp</a:t>
            </a:r>
            <a:r>
              <a:rPr lang="en-US" sz="16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latin typeface="Calibri" panose="020F0502020204030204" pitchFamily="34" charset="0"/>
                <a:cs typeface="Calibri" panose="020F0502020204030204" pitchFamily="34" charset="0"/>
              </a:rPr>
              <a:t>theo</a:t>
            </a:r>
            <a:r>
              <a:rPr lang="en-US" sz="16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latin typeface="Calibri" panose="020F0502020204030204" pitchFamily="34" charset="0"/>
                <a:cs typeface="Calibri" panose="020F0502020204030204" pitchFamily="34" charset="0"/>
              </a:rPr>
              <a:t>của</a:t>
            </a:r>
            <a:r>
              <a:rPr lang="en-US" sz="1600">
                <a:latin typeface="Calibri" panose="020F0502020204030204" pitchFamily="34" charset="0"/>
                <a:cs typeface="Calibri" panose="020F0502020204030204" pitchFamily="34" charset="0"/>
              </a:rPr>
              <a:t> masked sentence A hay </a:t>
            </a:r>
            <a:r>
              <a:rPr lang="en-US" sz="1600" err="1">
                <a:latin typeface="Calibri" panose="020F0502020204030204" pitchFamily="34" charset="0"/>
                <a:cs typeface="Calibri" panose="020F0502020204030204" pitchFamily="34" charset="0"/>
              </a:rPr>
              <a:t>không</a:t>
            </a:r>
            <a:r>
              <a:rPr lang="en-US" sz="160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en-US" sz="1600" err="1">
                <a:latin typeface="Calibri" panose="020F0502020204030204" pitchFamily="34" charset="0"/>
                <a:cs typeface="Calibri" panose="020F0502020204030204" pitchFamily="34" charset="0"/>
              </a:rPr>
              <a:t>Sẽ</a:t>
            </a:r>
            <a:r>
              <a:rPr lang="en-US" sz="16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latin typeface="Calibri" panose="020F0502020204030204" pitchFamily="34" charset="0"/>
                <a:cs typeface="Calibri" panose="020F0502020204030204" pitchFamily="34" charset="0"/>
              </a:rPr>
              <a:t>có</a:t>
            </a:r>
            <a:r>
              <a:rPr lang="en-US" sz="1600">
                <a:latin typeface="Calibri" panose="020F0502020204030204" pitchFamily="34" charset="0"/>
                <a:cs typeface="Calibri" panose="020F0502020204030204" pitchFamily="34" charset="0"/>
              </a:rPr>
              <a:t> 50% masked sentence B </a:t>
            </a:r>
            <a:r>
              <a:rPr lang="en-US" sz="1600" err="1">
                <a:latin typeface="Calibri" panose="020F0502020204030204" pitchFamily="34" charset="0"/>
                <a:cs typeface="Calibri" panose="020F0502020204030204" pitchFamily="34" charset="0"/>
              </a:rPr>
              <a:t>là</a:t>
            </a:r>
            <a:r>
              <a:rPr lang="en-US" sz="16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latin typeface="Calibri" panose="020F0502020204030204" pitchFamily="34" charset="0"/>
                <a:cs typeface="Calibri" panose="020F0502020204030204" pitchFamily="34" charset="0"/>
              </a:rPr>
              <a:t>câu</a:t>
            </a:r>
            <a:r>
              <a:rPr lang="en-US" sz="16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latin typeface="Calibri" panose="020F0502020204030204" pitchFamily="34" charset="0"/>
                <a:cs typeface="Calibri" panose="020F0502020204030204" pitchFamily="34" charset="0"/>
              </a:rPr>
              <a:t>tiếp</a:t>
            </a:r>
            <a:r>
              <a:rPr lang="en-US" sz="16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latin typeface="Calibri" panose="020F0502020204030204" pitchFamily="34" charset="0"/>
                <a:cs typeface="Calibri" panose="020F0502020204030204" pitchFamily="34" charset="0"/>
              </a:rPr>
              <a:t>theo</a:t>
            </a:r>
            <a:r>
              <a:rPr lang="en-US" sz="16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latin typeface="Calibri" panose="020F0502020204030204" pitchFamily="34" charset="0"/>
                <a:cs typeface="Calibri" panose="020F0502020204030204" pitchFamily="34" charset="0"/>
              </a:rPr>
              <a:t>của</a:t>
            </a:r>
            <a:r>
              <a:rPr lang="en-US" sz="1600">
                <a:latin typeface="Calibri" panose="020F0502020204030204" pitchFamily="34" charset="0"/>
                <a:cs typeface="Calibri" panose="020F0502020204030204" pitchFamily="34" charset="0"/>
              </a:rPr>
              <a:t> masked sentence A </a:t>
            </a:r>
            <a:r>
              <a:rPr lang="en-US" sz="1600" err="1">
                <a:latin typeface="Calibri" panose="020F0502020204030204" pitchFamily="34" charset="0"/>
                <a:cs typeface="Calibri" panose="020F0502020204030204" pitchFamily="34" charset="0"/>
              </a:rPr>
              <a:t>và</a:t>
            </a:r>
            <a:r>
              <a:rPr lang="en-US" sz="1600">
                <a:latin typeface="Calibri" panose="020F0502020204030204" pitchFamily="34" charset="0"/>
                <a:cs typeface="Calibri" panose="020F0502020204030204" pitchFamily="34" charset="0"/>
              </a:rPr>
              <a:t> 50% </a:t>
            </a:r>
            <a:r>
              <a:rPr lang="en-US" sz="1600" err="1">
                <a:latin typeface="Calibri" panose="020F0502020204030204" pitchFamily="34" charset="0"/>
                <a:cs typeface="Calibri" panose="020F0502020204030204" pitchFamily="34" charset="0"/>
              </a:rPr>
              <a:t>là</a:t>
            </a:r>
            <a:r>
              <a:rPr lang="en-US" sz="16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latin typeface="Calibri" panose="020F0502020204030204" pitchFamily="34" charset="0"/>
                <a:cs typeface="Calibri" panose="020F0502020204030204" pitchFamily="34" charset="0"/>
              </a:rPr>
              <a:t>ngược</a:t>
            </a:r>
            <a:r>
              <a:rPr lang="en-US" sz="16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latin typeface="Calibri" panose="020F0502020204030204" pitchFamily="34" charset="0"/>
                <a:cs typeface="Calibri" panose="020F0502020204030204" pitchFamily="34" charset="0"/>
              </a:rPr>
              <a:t>lại</a:t>
            </a:r>
            <a:r>
              <a:rPr lang="en-US" sz="160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21C87E4D-E3CA-4D93-D063-B0E2DB6917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4921396"/>
              </p:ext>
            </p:extLst>
          </p:nvPr>
        </p:nvGraphicFramePr>
        <p:xfrm>
          <a:off x="2032000" y="4023519"/>
          <a:ext cx="8127999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28720">
                  <a:extLst>
                    <a:ext uri="{9D8B030D-6E8A-4147-A177-3AD203B41FA5}">
                      <a16:colId xmlns:a16="http://schemas.microsoft.com/office/drawing/2014/main" val="676400163"/>
                    </a:ext>
                  </a:extLst>
                </a:gridCol>
                <a:gridCol w="2990088">
                  <a:extLst>
                    <a:ext uri="{9D8B030D-6E8A-4147-A177-3AD203B41FA5}">
                      <a16:colId xmlns:a16="http://schemas.microsoft.com/office/drawing/2014/main" val="3356900398"/>
                    </a:ext>
                  </a:extLst>
                </a:gridCol>
                <a:gridCol w="1409191">
                  <a:extLst>
                    <a:ext uri="{9D8B030D-6E8A-4147-A177-3AD203B41FA5}">
                      <a16:colId xmlns:a16="http://schemas.microsoft.com/office/drawing/2014/main" val="5348557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Masked Sentence 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Masked Sentence 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Label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584867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vi-VN" sz="1600" b="0" i="0" kern="120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người đàn_ông làm [MASK] tại cửa_hàng</a:t>
                      </a:r>
                      <a:endParaRPr lang="en-US" sz="16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b="0" i="0" kern="1200" err="1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anh_ta</a:t>
                      </a:r>
                      <a:r>
                        <a:rPr lang="en-US" sz="1600" b="0" i="0" kern="120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600" b="0" i="0" kern="1200" err="1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rất</a:t>
                      </a:r>
                      <a:r>
                        <a:rPr lang="en-US" sz="1600" b="0" i="0" kern="120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[MASK] </a:t>
                      </a:r>
                      <a:r>
                        <a:rPr lang="en-US" sz="1600" b="0" i="0" kern="1200" err="1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và</a:t>
                      </a:r>
                      <a:r>
                        <a:rPr lang="en-US" sz="1600" b="0" i="0" kern="120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600" b="0" i="0" kern="1200" err="1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thân_thiện</a:t>
                      </a:r>
                      <a:endParaRPr lang="en-US" sz="16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kern="1200" err="1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isNext</a:t>
                      </a:r>
                      <a:endParaRPr lang="en-US" sz="16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294363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vi-VN" sz="1600" b="0" i="0" kern="120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người đàn_ông làm [MASK] tại cửa_hàng</a:t>
                      </a:r>
                      <a:endParaRPr lang="en-US" sz="16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b="0" i="0" kern="1200" err="1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cô_ta</a:t>
                      </a:r>
                      <a:r>
                        <a:rPr lang="en-US" sz="1600" b="0" i="0" kern="120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600" b="0" i="0" kern="1200" err="1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đang</a:t>
                      </a:r>
                      <a:r>
                        <a:rPr lang="en-US" sz="1600" b="0" i="0" kern="120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600" b="0" i="0" kern="1200" err="1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cầm</a:t>
                      </a:r>
                      <a:r>
                        <a:rPr lang="en-US" sz="1600" b="0" i="0" kern="120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600" b="0" i="0" kern="1200" err="1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súng</a:t>
                      </a:r>
                      <a:endParaRPr lang="en-US" sz="16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kern="1200" err="1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notNext</a:t>
                      </a:r>
                      <a:endParaRPr lang="en-US" sz="16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451243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1690957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C43B3C-D5E7-26C7-0864-AEE5227EA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>
                <a:latin typeface="Calibri"/>
                <a:ea typeface="+mj-lt"/>
                <a:cs typeface="+mj-lt"/>
              </a:rPr>
              <a:t>NEXT SENTENCE PREDICTION (NSP)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10057-9933-4058-828C-5672E2440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8C1E5-FB55-42F5-BD6D-9CC153FCDBE6}" type="slidenum">
              <a:rPr lang="en-US" smtClean="0"/>
              <a:t>84</a:t>
            </a:fld>
            <a:endParaRPr lang="en-US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1A4CEDC1-9E9E-330C-B2E2-ABE9A124B6D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286000" cy="365125"/>
          </a:xfrm>
        </p:spPr>
        <p:txBody>
          <a:bodyPr/>
          <a:lstStyle/>
          <a:p>
            <a:r>
              <a:rPr lang="en-US"/>
              <a:t>17/06/2022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230360C1-56C5-8DBA-046F-0B2E3D936210}"/>
              </a:ext>
            </a:extLst>
          </p:cNvPr>
          <p:cNvSpPr txBox="1">
            <a:spLocks/>
          </p:cNvSpPr>
          <p:nvPr/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lIns="91440" tIns="45720" rIns="91440" bIns="4572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>
                <a:ea typeface="+mn-lt"/>
                <a:cs typeface="+mn-lt"/>
              </a:rPr>
              <a:t>Vietnamese NER System</a:t>
            </a:r>
            <a:endParaRPr lang="en-US" sz="1600"/>
          </a:p>
        </p:txBody>
      </p:sp>
      <p:pic>
        <p:nvPicPr>
          <p:cNvPr id="10" name="Content Placeholder 9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79382D36-F45F-B30E-026C-96AA59B7A1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10578" y="2076450"/>
            <a:ext cx="5970843" cy="4105275"/>
          </a:xfrm>
        </p:spPr>
      </p:pic>
    </p:spTree>
    <p:extLst>
      <p:ext uri="{BB962C8B-B14F-4D97-AF65-F5344CB8AC3E}">
        <p14:creationId xmlns:p14="http://schemas.microsoft.com/office/powerpoint/2010/main" val="11721805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C43B3C-D5E7-26C7-0864-AEE5227EA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5400">
                <a:latin typeface="Calibri"/>
                <a:ea typeface="+mj-lt"/>
                <a:cs typeface="+mj-lt"/>
              </a:rPr>
              <a:t>PRE-TRAINING</a:t>
            </a:r>
            <a:endParaRPr lang="en-US">
              <a:latin typeface="Calibri"/>
              <a:ea typeface="+mj-lt"/>
              <a:cs typeface="+mj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10057-9933-4058-828C-5672E2440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8C1E5-FB55-42F5-BD6D-9CC153FCDBE6}" type="slidenum">
              <a:rPr lang="en-US" smtClean="0"/>
              <a:t>85</a:t>
            </a:fld>
            <a:endParaRPr lang="en-US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1A4CEDC1-9E9E-330C-B2E2-ABE9A124B6D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286000" cy="365125"/>
          </a:xfrm>
        </p:spPr>
        <p:txBody>
          <a:bodyPr/>
          <a:lstStyle/>
          <a:p>
            <a:r>
              <a:rPr lang="en-US"/>
              <a:t>17/06/2022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230360C1-56C5-8DBA-046F-0B2E3D936210}"/>
              </a:ext>
            </a:extLst>
          </p:cNvPr>
          <p:cNvSpPr txBox="1">
            <a:spLocks/>
          </p:cNvSpPr>
          <p:nvPr/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lIns="91440" tIns="45720" rIns="91440" bIns="4572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>
                <a:ea typeface="+mn-lt"/>
                <a:cs typeface="+mn-lt"/>
              </a:rPr>
              <a:t>Vietnamese NER System</a:t>
            </a:r>
            <a:endParaRPr lang="en-US" sz="1600"/>
          </a:p>
        </p:txBody>
      </p:sp>
      <p:pic>
        <p:nvPicPr>
          <p:cNvPr id="9" name="Content Placeholder 8" descr="Timeline&#10;&#10;Description automatically generated">
            <a:extLst>
              <a:ext uri="{FF2B5EF4-FFF2-40B4-BE49-F238E27FC236}">
                <a16:creationId xmlns:a16="http://schemas.microsoft.com/office/drawing/2014/main" id="{63C6BF6B-ABDD-A87F-68E2-1EFD1837A6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70506" y="2076450"/>
            <a:ext cx="5450987" cy="4105275"/>
          </a:xfrm>
        </p:spPr>
      </p:pic>
    </p:spTree>
    <p:extLst>
      <p:ext uri="{BB962C8B-B14F-4D97-AF65-F5344CB8AC3E}">
        <p14:creationId xmlns:p14="http://schemas.microsoft.com/office/powerpoint/2010/main" val="209589889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ED8E54F9-849C-4865-8C5E-FD967B81D7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391AE6B3-1D2D-4C67-A4DB-888635B527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054983"/>
          </a:xfrm>
          <a:custGeom>
            <a:avLst/>
            <a:gdLst>
              <a:gd name="connsiteX0" fmla="*/ 6788003 w 12188952"/>
              <a:gd name="connsiteY0" fmla="*/ 5986774 h 6054983"/>
              <a:gd name="connsiteX1" fmla="*/ 6787005 w 12188952"/>
              <a:gd name="connsiteY1" fmla="*/ 5986852 h 6054983"/>
              <a:gd name="connsiteX2" fmla="*/ 6786779 w 12188952"/>
              <a:gd name="connsiteY2" fmla="*/ 5987386 h 6054983"/>
              <a:gd name="connsiteX3" fmla="*/ 0 w 12188952"/>
              <a:gd name="connsiteY3" fmla="*/ 0 h 6054983"/>
              <a:gd name="connsiteX4" fmla="*/ 12188952 w 12188952"/>
              <a:gd name="connsiteY4" fmla="*/ 0 h 6054983"/>
              <a:gd name="connsiteX5" fmla="*/ 12188952 w 12188952"/>
              <a:gd name="connsiteY5" fmla="*/ 5092539 h 6054983"/>
              <a:gd name="connsiteX6" fmla="*/ 12058081 w 12188952"/>
              <a:gd name="connsiteY6" fmla="*/ 5131579 h 6054983"/>
              <a:gd name="connsiteX7" fmla="*/ 11673881 w 12188952"/>
              <a:gd name="connsiteY7" fmla="*/ 5235154 h 6054983"/>
              <a:gd name="connsiteX8" fmla="*/ 10422749 w 12188952"/>
              <a:gd name="connsiteY8" fmla="*/ 5518693 h 6054983"/>
              <a:gd name="connsiteX9" fmla="*/ 9421666 w 12188952"/>
              <a:gd name="connsiteY9" fmla="*/ 5693855 h 6054983"/>
              <a:gd name="connsiteX10" fmla="*/ 8456304 w 12188952"/>
              <a:gd name="connsiteY10" fmla="*/ 5827556 h 6054983"/>
              <a:gd name="connsiteX11" fmla="*/ 7714041 w 12188952"/>
              <a:gd name="connsiteY11" fmla="*/ 5907503 h 6054983"/>
              <a:gd name="connsiteX12" fmla="*/ 6949978 w 12188952"/>
              <a:gd name="connsiteY12" fmla="*/ 5973283 h 6054983"/>
              <a:gd name="connsiteX13" fmla="*/ 6934569 w 12188952"/>
              <a:gd name="connsiteY13" fmla="*/ 5975354 h 6054983"/>
              <a:gd name="connsiteX14" fmla="*/ 6788750 w 12188952"/>
              <a:gd name="connsiteY14" fmla="*/ 5986715 h 6054983"/>
              <a:gd name="connsiteX15" fmla="*/ 6798241 w 12188952"/>
              <a:gd name="connsiteY15" fmla="*/ 5988535 h 6054983"/>
              <a:gd name="connsiteX16" fmla="*/ 6833723 w 12188952"/>
              <a:gd name="connsiteY16" fmla="*/ 5986828 h 6054983"/>
              <a:gd name="connsiteX17" fmla="*/ 6882282 w 12188952"/>
              <a:gd name="connsiteY17" fmla="*/ 5983850 h 6054983"/>
              <a:gd name="connsiteX18" fmla="*/ 7576876 w 12188952"/>
              <a:gd name="connsiteY18" fmla="*/ 5951323 h 6054983"/>
              <a:gd name="connsiteX19" fmla="*/ 8621689 w 12188952"/>
              <a:gd name="connsiteY19" fmla="*/ 5864426 h 6054983"/>
              <a:gd name="connsiteX20" fmla="*/ 9477600 w 12188952"/>
              <a:gd name="connsiteY20" fmla="*/ 5760520 h 6054983"/>
              <a:gd name="connsiteX21" fmla="*/ 10626651 w 12188952"/>
              <a:gd name="connsiteY21" fmla="*/ 5566363 h 6054983"/>
              <a:gd name="connsiteX22" fmla="*/ 11995498 w 12188952"/>
              <a:gd name="connsiteY22" fmla="*/ 5240369 h 6054983"/>
              <a:gd name="connsiteX23" fmla="*/ 12188952 w 12188952"/>
              <a:gd name="connsiteY23" fmla="*/ 5183370 h 6054983"/>
              <a:gd name="connsiteX24" fmla="*/ 12188952 w 12188952"/>
              <a:gd name="connsiteY24" fmla="*/ 5238107 h 6054983"/>
              <a:gd name="connsiteX25" fmla="*/ 11826300 w 12188952"/>
              <a:gd name="connsiteY25" fmla="*/ 5343406 h 6054983"/>
              <a:gd name="connsiteX26" fmla="*/ 10936448 w 12188952"/>
              <a:gd name="connsiteY26" fmla="*/ 5557921 h 6054983"/>
              <a:gd name="connsiteX27" fmla="*/ 9983034 w 12188952"/>
              <a:gd name="connsiteY27" fmla="*/ 5737926 h 6054983"/>
              <a:gd name="connsiteX28" fmla="*/ 9184585 w 12188952"/>
              <a:gd name="connsiteY28" fmla="*/ 5853873 h 6054983"/>
              <a:gd name="connsiteX29" fmla="*/ 8576053 w 12188952"/>
              <a:gd name="connsiteY29" fmla="*/ 5923392 h 6054983"/>
              <a:gd name="connsiteX30" fmla="*/ 7862392 w 12188952"/>
              <a:gd name="connsiteY30" fmla="*/ 5984843 h 6054983"/>
              <a:gd name="connsiteX31" fmla="*/ 6933768 w 12188952"/>
              <a:gd name="connsiteY31" fmla="*/ 6036237 h 6054983"/>
              <a:gd name="connsiteX32" fmla="*/ 6476130 w 12188952"/>
              <a:gd name="connsiteY32" fmla="*/ 6050140 h 6054983"/>
              <a:gd name="connsiteX33" fmla="*/ 6360703 w 12188952"/>
              <a:gd name="connsiteY33" fmla="*/ 6054983 h 6054983"/>
              <a:gd name="connsiteX34" fmla="*/ 6055614 w 12188952"/>
              <a:gd name="connsiteY34" fmla="*/ 6054983 h 6054983"/>
              <a:gd name="connsiteX35" fmla="*/ 5976289 w 12188952"/>
              <a:gd name="connsiteY35" fmla="*/ 6050389 h 6054983"/>
              <a:gd name="connsiteX36" fmla="*/ 5263770 w 12188952"/>
              <a:gd name="connsiteY36" fmla="*/ 6014140 h 6054983"/>
              <a:gd name="connsiteX37" fmla="*/ 4345190 w 12188952"/>
              <a:gd name="connsiteY37" fmla="*/ 5952070 h 6054983"/>
              <a:gd name="connsiteX38" fmla="*/ 3372201 w 12188952"/>
              <a:gd name="connsiteY38" fmla="*/ 5853501 h 6054983"/>
              <a:gd name="connsiteX39" fmla="*/ 2361582 w 12188952"/>
              <a:gd name="connsiteY39" fmla="*/ 5734574 h 6054983"/>
              <a:gd name="connsiteX40" fmla="*/ 1232869 w 12188952"/>
              <a:gd name="connsiteY40" fmla="*/ 5561398 h 6054983"/>
              <a:gd name="connsiteX41" fmla="*/ 68483 w 12188952"/>
              <a:gd name="connsiteY41" fmla="*/ 5321691 h 6054983"/>
              <a:gd name="connsiteX42" fmla="*/ 0 w 12188952"/>
              <a:gd name="connsiteY42" fmla="*/ 5304336 h 6054983"/>
              <a:gd name="connsiteX43" fmla="*/ 0 w 12188952"/>
              <a:gd name="connsiteY43" fmla="*/ 5247847 h 6054983"/>
              <a:gd name="connsiteX44" fmla="*/ 72423 w 12188952"/>
              <a:gd name="connsiteY44" fmla="*/ 5266624 h 6054983"/>
              <a:gd name="connsiteX45" fmla="*/ 600566 w 12188952"/>
              <a:gd name="connsiteY45" fmla="*/ 5384994 h 6054983"/>
              <a:gd name="connsiteX46" fmla="*/ 1769069 w 12188952"/>
              <a:gd name="connsiteY46" fmla="*/ 5595162 h 6054983"/>
              <a:gd name="connsiteX47" fmla="*/ 2612900 w 12188952"/>
              <a:gd name="connsiteY47" fmla="*/ 5712104 h 6054983"/>
              <a:gd name="connsiteX48" fmla="*/ 2580488 w 12188952"/>
              <a:gd name="connsiteY48" fmla="*/ 5702173 h 6054983"/>
              <a:gd name="connsiteX49" fmla="*/ 1112357 w 12188952"/>
              <a:gd name="connsiteY49" fmla="*/ 5369476 h 6054983"/>
              <a:gd name="connsiteX50" fmla="*/ 420307 w 12188952"/>
              <a:gd name="connsiteY50" fmla="*/ 5170043 h 6054983"/>
              <a:gd name="connsiteX51" fmla="*/ 0 w 12188952"/>
              <a:gd name="connsiteY51" fmla="*/ 5031126 h 6054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88952" h="6054983">
                <a:moveTo>
                  <a:pt x="6788003" y="5986774"/>
                </a:moveTo>
                <a:lnTo>
                  <a:pt x="6787005" y="5986852"/>
                </a:lnTo>
                <a:lnTo>
                  <a:pt x="6786779" y="5987386"/>
                </a:lnTo>
                <a:close/>
                <a:moveTo>
                  <a:pt x="0" y="0"/>
                </a:moveTo>
                <a:lnTo>
                  <a:pt x="12188952" y="0"/>
                </a:lnTo>
                <a:lnTo>
                  <a:pt x="12188952" y="5092539"/>
                </a:lnTo>
                <a:lnTo>
                  <a:pt x="12058081" y="5131579"/>
                </a:lnTo>
                <a:cubicBezTo>
                  <a:pt x="11930517" y="5167793"/>
                  <a:pt x="11802439" y="5202322"/>
                  <a:pt x="11673881" y="5235154"/>
                </a:cubicBezTo>
                <a:cubicBezTo>
                  <a:pt x="11259973" y="5342661"/>
                  <a:pt x="10842632" y="5436263"/>
                  <a:pt x="10422749" y="5518693"/>
                </a:cubicBezTo>
                <a:cubicBezTo>
                  <a:pt x="10090287" y="5583904"/>
                  <a:pt x="9756593" y="5642301"/>
                  <a:pt x="9421666" y="5693855"/>
                </a:cubicBezTo>
                <a:cubicBezTo>
                  <a:pt x="9100721" y="5743512"/>
                  <a:pt x="8778938" y="5788079"/>
                  <a:pt x="8456304" y="5827556"/>
                </a:cubicBezTo>
                <a:cubicBezTo>
                  <a:pt x="8209307" y="5857722"/>
                  <a:pt x="7961801" y="5883295"/>
                  <a:pt x="7714041" y="5907503"/>
                </a:cubicBezTo>
                <a:lnTo>
                  <a:pt x="6949978" y="5973283"/>
                </a:lnTo>
                <a:lnTo>
                  <a:pt x="6934569" y="5975354"/>
                </a:lnTo>
                <a:lnTo>
                  <a:pt x="6788750" y="5986715"/>
                </a:lnTo>
                <a:lnTo>
                  <a:pt x="6798241" y="5988535"/>
                </a:lnTo>
                <a:cubicBezTo>
                  <a:pt x="6809920" y="5989001"/>
                  <a:pt x="6822028" y="5986828"/>
                  <a:pt x="6833723" y="5986828"/>
                </a:cubicBezTo>
                <a:cubicBezTo>
                  <a:pt x="6849867" y="5986828"/>
                  <a:pt x="6866012" y="5984221"/>
                  <a:pt x="6882282" y="5983850"/>
                </a:cubicBezTo>
                <a:cubicBezTo>
                  <a:pt x="7114026" y="5978388"/>
                  <a:pt x="7345514" y="5966221"/>
                  <a:pt x="7576876" y="5951323"/>
                </a:cubicBezTo>
                <a:cubicBezTo>
                  <a:pt x="7925570" y="5928855"/>
                  <a:pt x="8274011" y="5900676"/>
                  <a:pt x="8621689" y="5864426"/>
                </a:cubicBezTo>
                <a:cubicBezTo>
                  <a:pt x="8907712" y="5835128"/>
                  <a:pt x="9193011" y="5800493"/>
                  <a:pt x="9477600" y="5760520"/>
                </a:cubicBezTo>
                <a:cubicBezTo>
                  <a:pt x="9862435" y="5706146"/>
                  <a:pt x="10245452" y="5641432"/>
                  <a:pt x="10626651" y="5566363"/>
                </a:cubicBezTo>
                <a:cubicBezTo>
                  <a:pt x="11087341" y="5475243"/>
                  <a:pt x="11544088" y="5367737"/>
                  <a:pt x="11995498" y="5240369"/>
                </a:cubicBezTo>
                <a:lnTo>
                  <a:pt x="12188952" y="5183370"/>
                </a:lnTo>
                <a:lnTo>
                  <a:pt x="12188952" y="5238107"/>
                </a:lnTo>
                <a:lnTo>
                  <a:pt x="11826300" y="5343406"/>
                </a:lnTo>
                <a:cubicBezTo>
                  <a:pt x="11531885" y="5423103"/>
                  <a:pt x="11235310" y="5493989"/>
                  <a:pt x="10936448" y="5557921"/>
                </a:cubicBezTo>
                <a:cubicBezTo>
                  <a:pt x="10620168" y="5625703"/>
                  <a:pt x="10302365" y="5685700"/>
                  <a:pt x="9983034" y="5737926"/>
                </a:cubicBezTo>
                <a:cubicBezTo>
                  <a:pt x="9717606" y="5781375"/>
                  <a:pt x="9451451" y="5820020"/>
                  <a:pt x="9184585" y="5853873"/>
                </a:cubicBezTo>
                <a:cubicBezTo>
                  <a:pt x="8981951" y="5879447"/>
                  <a:pt x="8779319" y="5903530"/>
                  <a:pt x="8576053" y="5923392"/>
                </a:cubicBezTo>
                <a:cubicBezTo>
                  <a:pt x="8338462" y="5946112"/>
                  <a:pt x="8100618" y="5967587"/>
                  <a:pt x="7862392" y="5984843"/>
                </a:cubicBezTo>
                <a:cubicBezTo>
                  <a:pt x="7553105" y="6007187"/>
                  <a:pt x="7243690" y="6025065"/>
                  <a:pt x="6933768" y="6036237"/>
                </a:cubicBezTo>
                <a:cubicBezTo>
                  <a:pt x="6781221" y="6041700"/>
                  <a:pt x="6628676" y="6045548"/>
                  <a:pt x="6476130" y="6050140"/>
                </a:cubicBezTo>
                <a:cubicBezTo>
                  <a:pt x="6437585" y="6048056"/>
                  <a:pt x="6398929" y="6049681"/>
                  <a:pt x="6360703" y="6054983"/>
                </a:cubicBezTo>
                <a:lnTo>
                  <a:pt x="6055614" y="6054983"/>
                </a:lnTo>
                <a:lnTo>
                  <a:pt x="5976289" y="6050389"/>
                </a:lnTo>
                <a:cubicBezTo>
                  <a:pt x="5738826" y="6037976"/>
                  <a:pt x="5501363" y="6024197"/>
                  <a:pt x="5263770" y="6014140"/>
                </a:cubicBezTo>
                <a:cubicBezTo>
                  <a:pt x="4957027" y="6001724"/>
                  <a:pt x="4650663" y="5981244"/>
                  <a:pt x="4345190" y="5952070"/>
                </a:cubicBezTo>
                <a:cubicBezTo>
                  <a:pt x="4020648" y="5921158"/>
                  <a:pt x="3696870" y="5886523"/>
                  <a:pt x="3372201" y="5853501"/>
                </a:cubicBezTo>
                <a:cubicBezTo>
                  <a:pt x="3034653" y="5819239"/>
                  <a:pt x="2697781" y="5779600"/>
                  <a:pt x="2361582" y="5734574"/>
                </a:cubicBezTo>
                <a:cubicBezTo>
                  <a:pt x="1984196" y="5684421"/>
                  <a:pt x="1607962" y="5626695"/>
                  <a:pt x="1232869" y="5561398"/>
                </a:cubicBezTo>
                <a:cubicBezTo>
                  <a:pt x="841970" y="5492685"/>
                  <a:pt x="453644" y="5414197"/>
                  <a:pt x="68483" y="5321691"/>
                </a:cubicBezTo>
                <a:lnTo>
                  <a:pt x="0" y="5304336"/>
                </a:lnTo>
                <a:lnTo>
                  <a:pt x="0" y="5247847"/>
                </a:lnTo>
                <a:lnTo>
                  <a:pt x="72423" y="5266624"/>
                </a:lnTo>
                <a:cubicBezTo>
                  <a:pt x="247899" y="5308802"/>
                  <a:pt x="424058" y="5348062"/>
                  <a:pt x="600566" y="5384994"/>
                </a:cubicBezTo>
                <a:cubicBezTo>
                  <a:pt x="988032" y="5465808"/>
                  <a:pt x="1377788" y="5534706"/>
                  <a:pt x="1769069" y="5595162"/>
                </a:cubicBezTo>
                <a:cubicBezTo>
                  <a:pt x="2051913" y="5638738"/>
                  <a:pt x="2335141" y="5678835"/>
                  <a:pt x="2612900" y="5712104"/>
                </a:cubicBezTo>
                <a:cubicBezTo>
                  <a:pt x="2604892" y="5714711"/>
                  <a:pt x="2593962" y="5704655"/>
                  <a:pt x="2580488" y="5702173"/>
                </a:cubicBezTo>
                <a:cubicBezTo>
                  <a:pt x="2086656" y="5610221"/>
                  <a:pt x="1597284" y="5499328"/>
                  <a:pt x="1112357" y="5369476"/>
                </a:cubicBezTo>
                <a:cubicBezTo>
                  <a:pt x="880233" y="5307405"/>
                  <a:pt x="649550" y="5240927"/>
                  <a:pt x="420307" y="5170043"/>
                </a:cubicBezTo>
                <a:lnTo>
                  <a:pt x="0" y="503112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153F4F-A16A-4B8B-9227-2EB4EFA020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929452"/>
            <a:ext cx="9144000" cy="252673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800" b="1">
                <a:solidFill>
                  <a:srgbClr val="FFFFFF"/>
                </a:solidFill>
              </a:rPr>
              <a:t>Vietnamese ner system</a:t>
            </a:r>
          </a:p>
        </p:txBody>
      </p:sp>
      <p:sp>
        <p:nvSpPr>
          <p:cNvPr id="77" name="Rectangle 6">
            <a:extLst>
              <a:ext uri="{FF2B5EF4-FFF2-40B4-BE49-F238E27FC236}">
                <a16:creationId xmlns:a16="http://schemas.microsoft.com/office/drawing/2014/main" id="{08FD86A2-82CE-48F4-B78A-8B9CA7BA2C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3542284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38100" cap="rnd">
            <a:solidFill>
              <a:srgbClr val="FFFFFF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38921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C43B3C-D5E7-26C7-0864-AEE5227EA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>
                <a:latin typeface="Calibri"/>
                <a:ea typeface="+mj-lt"/>
                <a:cs typeface="+mj-lt"/>
              </a:rPr>
              <a:t>FINE-TUNING BERT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10057-9933-4058-828C-5672E2440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8C1E5-FB55-42F5-BD6D-9CC153FCDBE6}" type="slidenum">
              <a:rPr lang="en-US" smtClean="0"/>
              <a:t>87</a:t>
            </a:fld>
            <a:endParaRPr lang="en-US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1A4CEDC1-9E9E-330C-B2E2-ABE9A124B6D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286000" cy="365125"/>
          </a:xfrm>
        </p:spPr>
        <p:txBody>
          <a:bodyPr/>
          <a:lstStyle/>
          <a:p>
            <a:r>
              <a:rPr lang="en-US"/>
              <a:t>17/06/2022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230360C1-56C5-8DBA-046F-0B2E3D936210}"/>
              </a:ext>
            </a:extLst>
          </p:cNvPr>
          <p:cNvSpPr txBox="1">
            <a:spLocks/>
          </p:cNvSpPr>
          <p:nvPr/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lIns="91440" tIns="45720" rIns="91440" bIns="4572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>
                <a:ea typeface="+mn-lt"/>
                <a:cs typeface="+mn-lt"/>
              </a:rPr>
              <a:t>Vietnamese NER System</a:t>
            </a:r>
            <a:endParaRPr lang="en-US" sz="1600"/>
          </a:p>
        </p:txBody>
      </p:sp>
      <p:pic>
        <p:nvPicPr>
          <p:cNvPr id="12" name="Content Placeholder 11" descr="Timeline&#10;&#10;Description automatically generated">
            <a:extLst>
              <a:ext uri="{FF2B5EF4-FFF2-40B4-BE49-F238E27FC236}">
                <a16:creationId xmlns:a16="http://schemas.microsoft.com/office/drawing/2014/main" id="{C37DFD38-5AE9-33D3-FDDA-B54FC12D07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1417" y="2076450"/>
            <a:ext cx="10489165" cy="4105275"/>
          </a:xfrm>
        </p:spPr>
      </p:pic>
    </p:spTree>
    <p:extLst>
      <p:ext uri="{BB962C8B-B14F-4D97-AF65-F5344CB8AC3E}">
        <p14:creationId xmlns:p14="http://schemas.microsoft.com/office/powerpoint/2010/main" val="174381428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53F4F-A16A-4B8B-9227-2EB4EFA02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>
                <a:ea typeface="+mj-lt"/>
                <a:cs typeface="+mj-lt"/>
              </a:rPr>
              <a:t>DEMO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14579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ED8E54F9-849C-4865-8C5E-FD967B81D7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391AE6B3-1D2D-4C67-A4DB-888635B527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054983"/>
          </a:xfrm>
          <a:custGeom>
            <a:avLst/>
            <a:gdLst>
              <a:gd name="connsiteX0" fmla="*/ 6788003 w 12188952"/>
              <a:gd name="connsiteY0" fmla="*/ 5986774 h 6054983"/>
              <a:gd name="connsiteX1" fmla="*/ 6787005 w 12188952"/>
              <a:gd name="connsiteY1" fmla="*/ 5986852 h 6054983"/>
              <a:gd name="connsiteX2" fmla="*/ 6786779 w 12188952"/>
              <a:gd name="connsiteY2" fmla="*/ 5987386 h 6054983"/>
              <a:gd name="connsiteX3" fmla="*/ 0 w 12188952"/>
              <a:gd name="connsiteY3" fmla="*/ 0 h 6054983"/>
              <a:gd name="connsiteX4" fmla="*/ 12188952 w 12188952"/>
              <a:gd name="connsiteY4" fmla="*/ 0 h 6054983"/>
              <a:gd name="connsiteX5" fmla="*/ 12188952 w 12188952"/>
              <a:gd name="connsiteY5" fmla="*/ 5092539 h 6054983"/>
              <a:gd name="connsiteX6" fmla="*/ 12058081 w 12188952"/>
              <a:gd name="connsiteY6" fmla="*/ 5131579 h 6054983"/>
              <a:gd name="connsiteX7" fmla="*/ 11673881 w 12188952"/>
              <a:gd name="connsiteY7" fmla="*/ 5235154 h 6054983"/>
              <a:gd name="connsiteX8" fmla="*/ 10422749 w 12188952"/>
              <a:gd name="connsiteY8" fmla="*/ 5518693 h 6054983"/>
              <a:gd name="connsiteX9" fmla="*/ 9421666 w 12188952"/>
              <a:gd name="connsiteY9" fmla="*/ 5693855 h 6054983"/>
              <a:gd name="connsiteX10" fmla="*/ 8456304 w 12188952"/>
              <a:gd name="connsiteY10" fmla="*/ 5827556 h 6054983"/>
              <a:gd name="connsiteX11" fmla="*/ 7714041 w 12188952"/>
              <a:gd name="connsiteY11" fmla="*/ 5907503 h 6054983"/>
              <a:gd name="connsiteX12" fmla="*/ 6949978 w 12188952"/>
              <a:gd name="connsiteY12" fmla="*/ 5973283 h 6054983"/>
              <a:gd name="connsiteX13" fmla="*/ 6934569 w 12188952"/>
              <a:gd name="connsiteY13" fmla="*/ 5975354 h 6054983"/>
              <a:gd name="connsiteX14" fmla="*/ 6788750 w 12188952"/>
              <a:gd name="connsiteY14" fmla="*/ 5986715 h 6054983"/>
              <a:gd name="connsiteX15" fmla="*/ 6798241 w 12188952"/>
              <a:gd name="connsiteY15" fmla="*/ 5988535 h 6054983"/>
              <a:gd name="connsiteX16" fmla="*/ 6833723 w 12188952"/>
              <a:gd name="connsiteY16" fmla="*/ 5986828 h 6054983"/>
              <a:gd name="connsiteX17" fmla="*/ 6882282 w 12188952"/>
              <a:gd name="connsiteY17" fmla="*/ 5983850 h 6054983"/>
              <a:gd name="connsiteX18" fmla="*/ 7576876 w 12188952"/>
              <a:gd name="connsiteY18" fmla="*/ 5951323 h 6054983"/>
              <a:gd name="connsiteX19" fmla="*/ 8621689 w 12188952"/>
              <a:gd name="connsiteY19" fmla="*/ 5864426 h 6054983"/>
              <a:gd name="connsiteX20" fmla="*/ 9477600 w 12188952"/>
              <a:gd name="connsiteY20" fmla="*/ 5760520 h 6054983"/>
              <a:gd name="connsiteX21" fmla="*/ 10626651 w 12188952"/>
              <a:gd name="connsiteY21" fmla="*/ 5566363 h 6054983"/>
              <a:gd name="connsiteX22" fmla="*/ 11995498 w 12188952"/>
              <a:gd name="connsiteY22" fmla="*/ 5240369 h 6054983"/>
              <a:gd name="connsiteX23" fmla="*/ 12188952 w 12188952"/>
              <a:gd name="connsiteY23" fmla="*/ 5183370 h 6054983"/>
              <a:gd name="connsiteX24" fmla="*/ 12188952 w 12188952"/>
              <a:gd name="connsiteY24" fmla="*/ 5238107 h 6054983"/>
              <a:gd name="connsiteX25" fmla="*/ 11826300 w 12188952"/>
              <a:gd name="connsiteY25" fmla="*/ 5343406 h 6054983"/>
              <a:gd name="connsiteX26" fmla="*/ 10936448 w 12188952"/>
              <a:gd name="connsiteY26" fmla="*/ 5557921 h 6054983"/>
              <a:gd name="connsiteX27" fmla="*/ 9983034 w 12188952"/>
              <a:gd name="connsiteY27" fmla="*/ 5737926 h 6054983"/>
              <a:gd name="connsiteX28" fmla="*/ 9184585 w 12188952"/>
              <a:gd name="connsiteY28" fmla="*/ 5853873 h 6054983"/>
              <a:gd name="connsiteX29" fmla="*/ 8576053 w 12188952"/>
              <a:gd name="connsiteY29" fmla="*/ 5923392 h 6054983"/>
              <a:gd name="connsiteX30" fmla="*/ 7862392 w 12188952"/>
              <a:gd name="connsiteY30" fmla="*/ 5984843 h 6054983"/>
              <a:gd name="connsiteX31" fmla="*/ 6933768 w 12188952"/>
              <a:gd name="connsiteY31" fmla="*/ 6036237 h 6054983"/>
              <a:gd name="connsiteX32" fmla="*/ 6476130 w 12188952"/>
              <a:gd name="connsiteY32" fmla="*/ 6050140 h 6054983"/>
              <a:gd name="connsiteX33" fmla="*/ 6360703 w 12188952"/>
              <a:gd name="connsiteY33" fmla="*/ 6054983 h 6054983"/>
              <a:gd name="connsiteX34" fmla="*/ 6055614 w 12188952"/>
              <a:gd name="connsiteY34" fmla="*/ 6054983 h 6054983"/>
              <a:gd name="connsiteX35" fmla="*/ 5976289 w 12188952"/>
              <a:gd name="connsiteY35" fmla="*/ 6050389 h 6054983"/>
              <a:gd name="connsiteX36" fmla="*/ 5263770 w 12188952"/>
              <a:gd name="connsiteY36" fmla="*/ 6014140 h 6054983"/>
              <a:gd name="connsiteX37" fmla="*/ 4345190 w 12188952"/>
              <a:gd name="connsiteY37" fmla="*/ 5952070 h 6054983"/>
              <a:gd name="connsiteX38" fmla="*/ 3372201 w 12188952"/>
              <a:gd name="connsiteY38" fmla="*/ 5853501 h 6054983"/>
              <a:gd name="connsiteX39" fmla="*/ 2361582 w 12188952"/>
              <a:gd name="connsiteY39" fmla="*/ 5734574 h 6054983"/>
              <a:gd name="connsiteX40" fmla="*/ 1232869 w 12188952"/>
              <a:gd name="connsiteY40" fmla="*/ 5561398 h 6054983"/>
              <a:gd name="connsiteX41" fmla="*/ 68483 w 12188952"/>
              <a:gd name="connsiteY41" fmla="*/ 5321691 h 6054983"/>
              <a:gd name="connsiteX42" fmla="*/ 0 w 12188952"/>
              <a:gd name="connsiteY42" fmla="*/ 5304336 h 6054983"/>
              <a:gd name="connsiteX43" fmla="*/ 0 w 12188952"/>
              <a:gd name="connsiteY43" fmla="*/ 5247847 h 6054983"/>
              <a:gd name="connsiteX44" fmla="*/ 72423 w 12188952"/>
              <a:gd name="connsiteY44" fmla="*/ 5266624 h 6054983"/>
              <a:gd name="connsiteX45" fmla="*/ 600566 w 12188952"/>
              <a:gd name="connsiteY45" fmla="*/ 5384994 h 6054983"/>
              <a:gd name="connsiteX46" fmla="*/ 1769069 w 12188952"/>
              <a:gd name="connsiteY46" fmla="*/ 5595162 h 6054983"/>
              <a:gd name="connsiteX47" fmla="*/ 2612900 w 12188952"/>
              <a:gd name="connsiteY47" fmla="*/ 5712104 h 6054983"/>
              <a:gd name="connsiteX48" fmla="*/ 2580488 w 12188952"/>
              <a:gd name="connsiteY48" fmla="*/ 5702173 h 6054983"/>
              <a:gd name="connsiteX49" fmla="*/ 1112357 w 12188952"/>
              <a:gd name="connsiteY49" fmla="*/ 5369476 h 6054983"/>
              <a:gd name="connsiteX50" fmla="*/ 420307 w 12188952"/>
              <a:gd name="connsiteY50" fmla="*/ 5170043 h 6054983"/>
              <a:gd name="connsiteX51" fmla="*/ 0 w 12188952"/>
              <a:gd name="connsiteY51" fmla="*/ 5031126 h 6054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88952" h="6054983">
                <a:moveTo>
                  <a:pt x="6788003" y="5986774"/>
                </a:moveTo>
                <a:lnTo>
                  <a:pt x="6787005" y="5986852"/>
                </a:lnTo>
                <a:lnTo>
                  <a:pt x="6786779" y="5987386"/>
                </a:lnTo>
                <a:close/>
                <a:moveTo>
                  <a:pt x="0" y="0"/>
                </a:moveTo>
                <a:lnTo>
                  <a:pt x="12188952" y="0"/>
                </a:lnTo>
                <a:lnTo>
                  <a:pt x="12188952" y="5092539"/>
                </a:lnTo>
                <a:lnTo>
                  <a:pt x="12058081" y="5131579"/>
                </a:lnTo>
                <a:cubicBezTo>
                  <a:pt x="11930517" y="5167793"/>
                  <a:pt x="11802439" y="5202322"/>
                  <a:pt x="11673881" y="5235154"/>
                </a:cubicBezTo>
                <a:cubicBezTo>
                  <a:pt x="11259973" y="5342661"/>
                  <a:pt x="10842632" y="5436263"/>
                  <a:pt x="10422749" y="5518693"/>
                </a:cubicBezTo>
                <a:cubicBezTo>
                  <a:pt x="10090287" y="5583904"/>
                  <a:pt x="9756593" y="5642301"/>
                  <a:pt x="9421666" y="5693855"/>
                </a:cubicBezTo>
                <a:cubicBezTo>
                  <a:pt x="9100721" y="5743512"/>
                  <a:pt x="8778938" y="5788079"/>
                  <a:pt x="8456304" y="5827556"/>
                </a:cubicBezTo>
                <a:cubicBezTo>
                  <a:pt x="8209307" y="5857722"/>
                  <a:pt x="7961801" y="5883295"/>
                  <a:pt x="7714041" y="5907503"/>
                </a:cubicBezTo>
                <a:lnTo>
                  <a:pt x="6949978" y="5973283"/>
                </a:lnTo>
                <a:lnTo>
                  <a:pt x="6934569" y="5975354"/>
                </a:lnTo>
                <a:lnTo>
                  <a:pt x="6788750" y="5986715"/>
                </a:lnTo>
                <a:lnTo>
                  <a:pt x="6798241" y="5988535"/>
                </a:lnTo>
                <a:cubicBezTo>
                  <a:pt x="6809920" y="5989001"/>
                  <a:pt x="6822028" y="5986828"/>
                  <a:pt x="6833723" y="5986828"/>
                </a:cubicBezTo>
                <a:cubicBezTo>
                  <a:pt x="6849867" y="5986828"/>
                  <a:pt x="6866012" y="5984221"/>
                  <a:pt x="6882282" y="5983850"/>
                </a:cubicBezTo>
                <a:cubicBezTo>
                  <a:pt x="7114026" y="5978388"/>
                  <a:pt x="7345514" y="5966221"/>
                  <a:pt x="7576876" y="5951323"/>
                </a:cubicBezTo>
                <a:cubicBezTo>
                  <a:pt x="7925570" y="5928855"/>
                  <a:pt x="8274011" y="5900676"/>
                  <a:pt x="8621689" y="5864426"/>
                </a:cubicBezTo>
                <a:cubicBezTo>
                  <a:pt x="8907712" y="5835128"/>
                  <a:pt x="9193011" y="5800493"/>
                  <a:pt x="9477600" y="5760520"/>
                </a:cubicBezTo>
                <a:cubicBezTo>
                  <a:pt x="9862435" y="5706146"/>
                  <a:pt x="10245452" y="5641432"/>
                  <a:pt x="10626651" y="5566363"/>
                </a:cubicBezTo>
                <a:cubicBezTo>
                  <a:pt x="11087341" y="5475243"/>
                  <a:pt x="11544088" y="5367737"/>
                  <a:pt x="11995498" y="5240369"/>
                </a:cubicBezTo>
                <a:lnTo>
                  <a:pt x="12188952" y="5183370"/>
                </a:lnTo>
                <a:lnTo>
                  <a:pt x="12188952" y="5238107"/>
                </a:lnTo>
                <a:lnTo>
                  <a:pt x="11826300" y="5343406"/>
                </a:lnTo>
                <a:cubicBezTo>
                  <a:pt x="11531885" y="5423103"/>
                  <a:pt x="11235310" y="5493989"/>
                  <a:pt x="10936448" y="5557921"/>
                </a:cubicBezTo>
                <a:cubicBezTo>
                  <a:pt x="10620168" y="5625703"/>
                  <a:pt x="10302365" y="5685700"/>
                  <a:pt x="9983034" y="5737926"/>
                </a:cubicBezTo>
                <a:cubicBezTo>
                  <a:pt x="9717606" y="5781375"/>
                  <a:pt x="9451451" y="5820020"/>
                  <a:pt x="9184585" y="5853873"/>
                </a:cubicBezTo>
                <a:cubicBezTo>
                  <a:pt x="8981951" y="5879447"/>
                  <a:pt x="8779319" y="5903530"/>
                  <a:pt x="8576053" y="5923392"/>
                </a:cubicBezTo>
                <a:cubicBezTo>
                  <a:pt x="8338462" y="5946112"/>
                  <a:pt x="8100618" y="5967587"/>
                  <a:pt x="7862392" y="5984843"/>
                </a:cubicBezTo>
                <a:cubicBezTo>
                  <a:pt x="7553105" y="6007187"/>
                  <a:pt x="7243690" y="6025065"/>
                  <a:pt x="6933768" y="6036237"/>
                </a:cubicBezTo>
                <a:cubicBezTo>
                  <a:pt x="6781221" y="6041700"/>
                  <a:pt x="6628676" y="6045548"/>
                  <a:pt x="6476130" y="6050140"/>
                </a:cubicBezTo>
                <a:cubicBezTo>
                  <a:pt x="6437585" y="6048056"/>
                  <a:pt x="6398929" y="6049681"/>
                  <a:pt x="6360703" y="6054983"/>
                </a:cubicBezTo>
                <a:lnTo>
                  <a:pt x="6055614" y="6054983"/>
                </a:lnTo>
                <a:lnTo>
                  <a:pt x="5976289" y="6050389"/>
                </a:lnTo>
                <a:cubicBezTo>
                  <a:pt x="5738826" y="6037976"/>
                  <a:pt x="5501363" y="6024197"/>
                  <a:pt x="5263770" y="6014140"/>
                </a:cubicBezTo>
                <a:cubicBezTo>
                  <a:pt x="4957027" y="6001724"/>
                  <a:pt x="4650663" y="5981244"/>
                  <a:pt x="4345190" y="5952070"/>
                </a:cubicBezTo>
                <a:cubicBezTo>
                  <a:pt x="4020648" y="5921158"/>
                  <a:pt x="3696870" y="5886523"/>
                  <a:pt x="3372201" y="5853501"/>
                </a:cubicBezTo>
                <a:cubicBezTo>
                  <a:pt x="3034653" y="5819239"/>
                  <a:pt x="2697781" y="5779600"/>
                  <a:pt x="2361582" y="5734574"/>
                </a:cubicBezTo>
                <a:cubicBezTo>
                  <a:pt x="1984196" y="5684421"/>
                  <a:pt x="1607962" y="5626695"/>
                  <a:pt x="1232869" y="5561398"/>
                </a:cubicBezTo>
                <a:cubicBezTo>
                  <a:pt x="841970" y="5492685"/>
                  <a:pt x="453644" y="5414197"/>
                  <a:pt x="68483" y="5321691"/>
                </a:cubicBezTo>
                <a:lnTo>
                  <a:pt x="0" y="5304336"/>
                </a:lnTo>
                <a:lnTo>
                  <a:pt x="0" y="5247847"/>
                </a:lnTo>
                <a:lnTo>
                  <a:pt x="72423" y="5266624"/>
                </a:lnTo>
                <a:cubicBezTo>
                  <a:pt x="247899" y="5308802"/>
                  <a:pt x="424058" y="5348062"/>
                  <a:pt x="600566" y="5384994"/>
                </a:cubicBezTo>
                <a:cubicBezTo>
                  <a:pt x="988032" y="5465808"/>
                  <a:pt x="1377788" y="5534706"/>
                  <a:pt x="1769069" y="5595162"/>
                </a:cubicBezTo>
                <a:cubicBezTo>
                  <a:pt x="2051913" y="5638738"/>
                  <a:pt x="2335141" y="5678835"/>
                  <a:pt x="2612900" y="5712104"/>
                </a:cubicBezTo>
                <a:cubicBezTo>
                  <a:pt x="2604892" y="5714711"/>
                  <a:pt x="2593962" y="5704655"/>
                  <a:pt x="2580488" y="5702173"/>
                </a:cubicBezTo>
                <a:cubicBezTo>
                  <a:pt x="2086656" y="5610221"/>
                  <a:pt x="1597284" y="5499328"/>
                  <a:pt x="1112357" y="5369476"/>
                </a:cubicBezTo>
                <a:cubicBezTo>
                  <a:pt x="880233" y="5307405"/>
                  <a:pt x="649550" y="5240927"/>
                  <a:pt x="420307" y="5170043"/>
                </a:cubicBezTo>
                <a:lnTo>
                  <a:pt x="0" y="503112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153F4F-A16A-4B8B-9227-2EB4EFA020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929452"/>
            <a:ext cx="9144000" cy="2526738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8800" b="1" dirty="0">
                <a:solidFill>
                  <a:srgbClr val="FFFFFF"/>
                </a:solidFill>
              </a:rPr>
              <a:t>THANK YOU FOR YOUR ATTENTION</a:t>
            </a:r>
          </a:p>
        </p:txBody>
      </p:sp>
      <p:sp>
        <p:nvSpPr>
          <p:cNvPr id="77" name="Rectangle 6">
            <a:extLst>
              <a:ext uri="{FF2B5EF4-FFF2-40B4-BE49-F238E27FC236}">
                <a16:creationId xmlns:a16="http://schemas.microsoft.com/office/drawing/2014/main" id="{08FD86A2-82CE-48F4-B78A-8B9CA7BA2C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3542284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38100" cap="rnd">
            <a:solidFill>
              <a:srgbClr val="FFFFFF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4828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1C06CE-95EA-7144-0E1C-90E2F0239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>
                <a:latin typeface="Calibri"/>
                <a:ea typeface="+mj-lt"/>
                <a:cs typeface="+mj-lt"/>
              </a:rPr>
              <a:t>STATISTICAL LANGUAGE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4725AF4-E4F8-A91F-9950-67A9C33B45C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2524262"/>
                <a:ext cx="10515600" cy="2711972"/>
              </a:xfrm>
            </p:spPr>
            <p:txBody>
              <a:bodyPr vert="horz" lIns="91440" tIns="45720" rIns="91440" bIns="45720" rtlCol="0" anchor="t">
                <a:normAutofit/>
              </a:bodyPr>
              <a:lstStyle/>
              <a:p>
                <a:pPr>
                  <a:lnSpc>
                    <a:spcPct val="200000"/>
                  </a:lnSpc>
                </a:pPr>
                <a:r>
                  <a:rPr lang="en-US">
                    <a:latin typeface="Calibri"/>
                    <a:cs typeface="Calibri"/>
                  </a:rPr>
                  <a:t>n-grams language model:</a:t>
                </a:r>
              </a:p>
              <a:p>
                <a:pPr marL="0" indent="0">
                  <a:lnSpc>
                    <a:spcPct val="2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cs typeface="Calibri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Calibri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cs typeface="Calibri"/>
                                </a:rPr>
                                <m:t>𝑘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Calibri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cs typeface="Calibri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Calibri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cs typeface="Calibri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cs typeface="Calibri"/>
                            </a:rPr>
                            <m:t>…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Calibri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cs typeface="Calibri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Calibri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Calibri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Calibri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Calibri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cs typeface="Calibri"/>
                                </a:rPr>
                                <m:t>𝑘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Calibri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/>
                                </a:rPr>
                                <m:t>+1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Calibri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/>
                                </a:rPr>
                                <m:t>+2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cs typeface="Calibri"/>
                            </a:rPr>
                            <m:t>…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Calibri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cs typeface="Calibri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Calibri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Calibri"/>
                        </a:rPr>
                        <m:t> 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Calibri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Calibri"/>
                        </a:rPr>
                        <m:t>≤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Calibri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Calibri"/>
                        </a:rPr>
                        <m:t>)</m:t>
                      </m:r>
                    </m:oMath>
                  </m:oMathPara>
                </a14:m>
                <a:endParaRPr lang="en-US">
                  <a:latin typeface="Calibri"/>
                  <a:cs typeface="Calibri"/>
                </a:endParaRPr>
              </a:p>
              <a:p>
                <a:pPr>
                  <a:lnSpc>
                    <a:spcPct val="200000"/>
                  </a:lnSpc>
                </a:pPr>
                <a:r>
                  <a:rPr lang="en-US">
                    <a:latin typeface="Calibri"/>
                    <a:cs typeface="Calibri"/>
                  </a:rPr>
                  <a:t>n </a:t>
                </a:r>
                <a:r>
                  <a:rPr lang="en-US" err="1">
                    <a:latin typeface="Calibri"/>
                    <a:cs typeface="Calibri"/>
                  </a:rPr>
                  <a:t>thường</a:t>
                </a:r>
                <a:r>
                  <a:rPr lang="en-US">
                    <a:latin typeface="Calibri"/>
                    <a:cs typeface="Calibri"/>
                  </a:rPr>
                  <a:t> </a:t>
                </a:r>
                <a:r>
                  <a:rPr lang="en-US" err="1">
                    <a:latin typeface="Calibri"/>
                    <a:cs typeface="Calibri"/>
                  </a:rPr>
                  <a:t>được</a:t>
                </a:r>
                <a:r>
                  <a:rPr lang="en-US">
                    <a:latin typeface="Calibri"/>
                    <a:cs typeface="Calibri"/>
                  </a:rPr>
                  <a:t> </a:t>
                </a:r>
                <a:r>
                  <a:rPr lang="en-US" err="1">
                    <a:latin typeface="Calibri"/>
                    <a:cs typeface="Calibri"/>
                  </a:rPr>
                  <a:t>chọn</a:t>
                </a:r>
                <a:r>
                  <a:rPr lang="en-US">
                    <a:latin typeface="Calibri"/>
                    <a:cs typeface="Calibri"/>
                  </a:rPr>
                  <a:t> </a:t>
                </a:r>
                <a:r>
                  <a:rPr lang="en-US" err="1">
                    <a:latin typeface="Calibri"/>
                    <a:cs typeface="Calibri"/>
                  </a:rPr>
                  <a:t>là</a:t>
                </a:r>
                <a:r>
                  <a:rPr lang="en-US">
                    <a:latin typeface="Calibri"/>
                    <a:cs typeface="Calibri"/>
                  </a:rPr>
                  <a:t> 1, 2 </a:t>
                </a:r>
                <a:r>
                  <a:rPr lang="en-US" err="1">
                    <a:latin typeface="Calibri"/>
                    <a:cs typeface="Calibri"/>
                  </a:rPr>
                  <a:t>hoặc</a:t>
                </a:r>
                <a:r>
                  <a:rPr lang="en-US">
                    <a:latin typeface="Calibri"/>
                    <a:cs typeface="Calibri"/>
                  </a:rPr>
                  <a:t> 3.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4725AF4-E4F8-A91F-9950-67A9C33B45C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524262"/>
                <a:ext cx="10515600" cy="2711972"/>
              </a:xfrm>
              <a:blipFill>
                <a:blip r:embed="rId2"/>
                <a:stretch>
                  <a:fillRect l="-1043" b="-44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1AE8AC-C84B-353D-D680-ACFE6C522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8C1E5-FB55-42F5-BD6D-9CC153FCDBE6}" type="slidenum">
              <a:rPr lang="en-US" smtClean="0"/>
              <a:t>9</a:t>
            </a:fld>
            <a:endParaRPr lang="en-US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712B61E2-B282-4D1E-8782-6DB5FA0CB0A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286000" cy="365125"/>
          </a:xfrm>
        </p:spPr>
        <p:txBody>
          <a:bodyPr/>
          <a:lstStyle/>
          <a:p>
            <a:r>
              <a:rPr lang="en-US"/>
              <a:t>27/05/2022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75A51255-078A-6F5D-B9F1-A2190BAE5632}"/>
              </a:ext>
            </a:extLst>
          </p:cNvPr>
          <p:cNvSpPr txBox="1">
            <a:spLocks/>
          </p:cNvSpPr>
          <p:nvPr/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lIns="91440" tIns="45720" rIns="91440" bIns="4572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>
                <a:ea typeface="+mn-lt"/>
                <a:cs typeface="+mn-lt"/>
              </a:rPr>
              <a:t>Vietnamese NER System</a:t>
            </a:r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3442494076"/>
      </p:ext>
    </p:extLst>
  </p:cSld>
  <p:clrMapOvr>
    <a:masterClrMapping/>
  </p:clrMapOvr>
</p:sld>
</file>

<file path=ppt/theme/theme1.xml><?xml version="1.0" encoding="utf-8"?>
<a:theme xmlns:a="http://schemas.openxmlformats.org/drawingml/2006/main" name="SketchyVTI">
  <a:themeElements>
    <a:clrScheme name="SketchyVTI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4650E"/>
      </a:accent1>
      <a:accent2>
        <a:srgbClr val="00A5AB"/>
      </a:accent2>
      <a:accent3>
        <a:srgbClr val="09963B"/>
      </a:accent3>
      <a:accent4>
        <a:srgbClr val="E64823"/>
      </a:accent4>
      <a:accent5>
        <a:srgbClr val="9C6A6A"/>
      </a:accent5>
      <a:accent6>
        <a:srgbClr val="824F8C"/>
      </a:accent6>
      <a:hlink>
        <a:srgbClr val="2998E3"/>
      </a:hlink>
      <a:folHlink>
        <a:srgbClr val="7F723D"/>
      </a:folHlink>
    </a:clrScheme>
    <a:fontScheme name="Custom 30">
      <a:majorFont>
        <a:latin typeface="The Serif Hand Black"/>
        <a:ea typeface=""/>
        <a:cs typeface=""/>
      </a:majorFont>
      <a:minorFont>
        <a:latin typeface="The Hand Blac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yVTI" id="{A6D2C935-A6E4-4DD9-BCC5-5AE2504DB8EA}" vid="{F0754072-50B6-4C01-B911-67246C9F58D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FA8DA88-2D67-4B30-8205-C52078711284}">
  <ds:schemaRefs>
    <ds:schemaRef ds:uri="71af3243-3dd4-4a8d-8c0d-dd76da1f02a5"/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3D2896BB-5566-4403-84AA-2FD10D9622B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CFB608F-E2ED-4AA5-B472-3C2C89444FD9}">
  <ds:schemaRefs>
    <ds:schemaRef ds:uri="16c05727-aa75-4e4a-9b5f-8a80a1165891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Sketch presentation</Template>
  <TotalTime>0</TotalTime>
  <Words>3136</Words>
  <Application>Microsoft Macintosh PowerPoint</Application>
  <PresentationFormat>Widescreen</PresentationFormat>
  <Paragraphs>831</Paragraphs>
  <Slides>89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89</vt:i4>
      </vt:variant>
    </vt:vector>
  </HeadingPairs>
  <TitlesOfParts>
    <vt:vector size="97" baseType="lpstr">
      <vt:lpstr>Arial</vt:lpstr>
      <vt:lpstr>Calibri</vt:lpstr>
      <vt:lpstr>Cambria Math</vt:lpstr>
      <vt:lpstr>Courier New</vt:lpstr>
      <vt:lpstr>The Hand Black</vt:lpstr>
      <vt:lpstr>The Serif Hand Black</vt:lpstr>
      <vt:lpstr>Wingdings</vt:lpstr>
      <vt:lpstr>SketchyVTI</vt:lpstr>
      <vt:lpstr>Vietnamese ner system</vt:lpstr>
      <vt:lpstr>Agenda</vt:lpstr>
      <vt:lpstr>Introduction</vt:lpstr>
      <vt:lpstr>language model</vt:lpstr>
      <vt:lpstr>ĐỊNH NGHĨA</vt:lpstr>
      <vt:lpstr>STATISTICAL LANGUAGE MODEL</vt:lpstr>
      <vt:lpstr>STATISTICAL LANGUAGE MODEL</vt:lpstr>
      <vt:lpstr>STATISTICAL LANGUAGE MODEL</vt:lpstr>
      <vt:lpstr>STATISTICAL LANGUAGE MODEL</vt:lpstr>
      <vt:lpstr>STATISTICAL LANGUAGE MODEL</vt:lpstr>
      <vt:lpstr>Recurrent Neural Network (RNN)</vt:lpstr>
      <vt:lpstr>RECURRENT NEURAL NETWORK (RNN)</vt:lpstr>
      <vt:lpstr>RECURRENT NEURAL NETWORK (RNN)</vt:lpstr>
      <vt:lpstr>RECURRENT NEURAL NETWORK (RNN)</vt:lpstr>
      <vt:lpstr>RECURRENT NEURAL NETWORK (RNN)</vt:lpstr>
      <vt:lpstr>RECURRENT NEURAL NETWORK (RNN)</vt:lpstr>
      <vt:lpstr>RECURRENT NEURAL NETWORK (RNN)</vt:lpstr>
      <vt:lpstr>MACHINE TRANSLATION</vt:lpstr>
      <vt:lpstr>ATTENTION</vt:lpstr>
      <vt:lpstr>transformers</vt:lpstr>
      <vt:lpstr>ARCHITECTURE</vt:lpstr>
      <vt:lpstr>ENCODER</vt:lpstr>
      <vt:lpstr>ENCODER</vt:lpstr>
      <vt:lpstr>ENCODER</vt:lpstr>
      <vt:lpstr>POSITIONAL ENCODING</vt:lpstr>
      <vt:lpstr>POSITIONAL ENCODING</vt:lpstr>
      <vt:lpstr>POSITIONAL ENCODING</vt:lpstr>
      <vt:lpstr>POSITIONAL ENCODING</vt:lpstr>
      <vt:lpstr>POSITIONAL ENCODING</vt:lpstr>
      <vt:lpstr>SELF-ATTENTION</vt:lpstr>
      <vt:lpstr>SELF-ATTENTION</vt:lpstr>
      <vt:lpstr>SELF-ATTENTION</vt:lpstr>
      <vt:lpstr>SELF-ATTENTION</vt:lpstr>
      <vt:lpstr>SELF-ATTENTION</vt:lpstr>
      <vt:lpstr>SELF-ATTENTION</vt:lpstr>
      <vt:lpstr>MULTI-HEAD ATTENTION</vt:lpstr>
      <vt:lpstr>THE RESIDUALS</vt:lpstr>
      <vt:lpstr>RESIDUAL</vt:lpstr>
      <vt:lpstr>BATCH NORMALIZATION</vt:lpstr>
      <vt:lpstr>BATCH NORMALIZATION</vt:lpstr>
      <vt:lpstr>LAYER NORMALIZATION</vt:lpstr>
      <vt:lpstr>DECODER</vt:lpstr>
      <vt:lpstr>MASKED SELF-ATTENTION</vt:lpstr>
      <vt:lpstr>MASKED SELF-ATTENTION</vt:lpstr>
      <vt:lpstr>MASKED SELF-ATTENTION</vt:lpstr>
      <vt:lpstr>ENCODE-DECODE ATTENTION</vt:lpstr>
      <vt:lpstr>ENCODE-DECODE ATTENTION</vt:lpstr>
      <vt:lpstr>LINEAR + SOFTMAX</vt:lpstr>
      <vt:lpstr>BERT</vt:lpstr>
      <vt:lpstr>INPUT REPRESENTATION</vt:lpstr>
      <vt:lpstr>TOKENIZER</vt:lpstr>
      <vt:lpstr>TOKENIZATION</vt:lpstr>
      <vt:lpstr>TOKENIZATION</vt:lpstr>
      <vt:lpstr>BYTE-PAIR ENCODING</vt:lpstr>
      <vt:lpstr>BYTE-PAIR ENCODING</vt:lpstr>
      <vt:lpstr>BYTE-PAIR ENCODING</vt:lpstr>
      <vt:lpstr>BYTE-PAIR ENCODING</vt:lpstr>
      <vt:lpstr>BYTE-PAIR ENCODING</vt:lpstr>
      <vt:lpstr>BYTE-PAIR ENCODING</vt:lpstr>
      <vt:lpstr>BYTE-PAIR ENCODING</vt:lpstr>
      <vt:lpstr>BYTE-PAIR ENCODING</vt:lpstr>
      <vt:lpstr>BYTE-PAIR ENCODING</vt:lpstr>
      <vt:lpstr>BYTE-PAIR ENCODING</vt:lpstr>
      <vt:lpstr>WORDPIECE</vt:lpstr>
      <vt:lpstr>WORDPIECE</vt:lpstr>
      <vt:lpstr>WORDPIECE</vt:lpstr>
      <vt:lpstr>WORDPIECE</vt:lpstr>
      <vt:lpstr>WORDPIECE</vt:lpstr>
      <vt:lpstr>POSITIONAL EMBEDDING</vt:lpstr>
      <vt:lpstr>PROPERTIES</vt:lpstr>
      <vt:lpstr>SINUSOIDAL PEs</vt:lpstr>
      <vt:lpstr>SINUSOIDAL PEs</vt:lpstr>
      <vt:lpstr>SINUSOIDAL PEs</vt:lpstr>
      <vt:lpstr>ABSOLUTE-RELATIVE PEs</vt:lpstr>
      <vt:lpstr>ABSOLUTE PEs</vt:lpstr>
      <vt:lpstr>RELATIVE PEs</vt:lpstr>
      <vt:lpstr>ABSOLUTE-RELATIVE PEs</vt:lpstr>
      <vt:lpstr>ABSOLUTE-RELATIVE PEs</vt:lpstr>
      <vt:lpstr>MODEL ARCHITECTURE</vt:lpstr>
      <vt:lpstr>PRE-TRAINING</vt:lpstr>
      <vt:lpstr>MASKED LANGUAGE MODEL (MLM)</vt:lpstr>
      <vt:lpstr>MASKED LANGUAGE MODEL (MLM)</vt:lpstr>
      <vt:lpstr>NEXT SENTENCE PREDICTION (NSP)</vt:lpstr>
      <vt:lpstr>NEXT SENTENCE PREDICTION (NSP)</vt:lpstr>
      <vt:lpstr>PRE-TRAINING</vt:lpstr>
      <vt:lpstr>Vietnamese ner system</vt:lpstr>
      <vt:lpstr>FINE-TUNING BERT</vt:lpstr>
      <vt:lpstr>DEMO</vt:lpstr>
      <vt:lpstr>THANK YOU FOR YOUR ATTENTION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Vietnamese ner system</dc:title>
  <dc:creator>Long-Quốc Lê</dc:creator>
  <cp:lastModifiedBy>Lê Long  Quốc</cp:lastModifiedBy>
  <cp:revision>9</cp:revision>
  <dcterms:created xsi:type="dcterms:W3CDTF">2022-05-23T14:16:34Z</dcterms:created>
  <dcterms:modified xsi:type="dcterms:W3CDTF">2025-03-29T05:02:53Z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